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0" r:id="rId1"/>
  </p:sldMasterIdLst>
  <p:notesMasterIdLst>
    <p:notesMasterId r:id="rId9"/>
  </p:notesMasterIdLst>
  <p:handoutMasterIdLst>
    <p:handoutMasterId r:id="rId10"/>
  </p:handoutMasterIdLst>
  <p:sldIdLst>
    <p:sldId id="257" r:id="rId2"/>
    <p:sldId id="265" r:id="rId3"/>
    <p:sldId id="259" r:id="rId4"/>
    <p:sldId id="260" r:id="rId5"/>
    <p:sldId id="262" r:id="rId6"/>
    <p:sldId id="264" r:id="rId7"/>
    <p:sldId id="263" r:id="rId8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EB500"/>
    <a:srgbClr val="FF0000"/>
    <a:srgbClr val="0000FF"/>
    <a:srgbClr val="B3B3B3"/>
    <a:srgbClr val="FFFF66"/>
    <a:srgbClr val="D3D3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5"/>
    <p:restoredTop sz="94655"/>
  </p:normalViewPr>
  <p:slideViewPr>
    <p:cSldViewPr>
      <p:cViewPr varScale="1">
        <p:scale>
          <a:sx n="94" d="100"/>
          <a:sy n="94" d="100"/>
        </p:scale>
        <p:origin x="1544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-2080" y="-11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" charset="0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" charset="0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" charset="0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" charset="0"/>
                <a:cs typeface="+mn-cs"/>
              </a:defRPr>
            </a:lvl1pPr>
          </a:lstStyle>
          <a:p>
            <a:pPr>
              <a:defRPr/>
            </a:pPr>
            <a:fld id="{1E95C0E0-0455-724C-A677-CC3E350798F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95785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" charset="0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" charset="0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" charset="0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" charset="0"/>
                <a:cs typeface="+mn-cs"/>
              </a:defRPr>
            </a:lvl1pPr>
          </a:lstStyle>
          <a:p>
            <a:pPr>
              <a:defRPr/>
            </a:pPr>
            <a:fld id="{3C0D391E-669B-D540-8C6F-EF8CD85DBF5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69650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ＭＳ Ｐゴシック" charset="0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E4575ED-D507-C944-A5C2-B2A5E8227DAD}" type="slidenum">
              <a:rPr lang="fr-FR"/>
              <a:pPr>
                <a:defRPr/>
              </a:pPr>
              <a:t>1</a:t>
            </a:fld>
            <a:endParaRPr lang="fr-FR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9213" y="877888"/>
            <a:ext cx="4219575" cy="3165475"/>
          </a:xfrm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7171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1062038" y="4349750"/>
            <a:ext cx="4740275" cy="3514725"/>
          </a:xfrm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0184" tIns="40092" rIns="80184" bIns="40092" anchor="ctr"/>
          <a:lstStyle/>
          <a:p>
            <a:pPr defTabSz="914400">
              <a:spcBef>
                <a:spcPct val="0"/>
              </a:spcBef>
              <a:buClrTx/>
              <a:buSzTx/>
              <a:buFontTx/>
              <a:buNone/>
              <a:defRPr/>
            </a:pPr>
            <a:endParaRPr lang="fr-FR" sz="2400">
              <a:solidFill>
                <a:schemeClr val="tx1"/>
              </a:solidFill>
              <a:latin typeface="Times" charset="0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6827DF5-5FF5-7343-9D66-F3FD3EAB3CC2}" type="slidenum">
              <a:rPr lang="fr-FR"/>
              <a:pPr>
                <a:defRPr/>
              </a:pPr>
              <a:t>3</a:t>
            </a:fld>
            <a:endParaRPr lang="fr-FR"/>
          </a:p>
        </p:txBody>
      </p:sp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9213" y="877888"/>
            <a:ext cx="4219575" cy="3165475"/>
          </a:xfrm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1267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1062038" y="4349750"/>
            <a:ext cx="4740275" cy="3514725"/>
          </a:xfrm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0184" tIns="40092" rIns="80184" bIns="40092" anchor="ctr"/>
          <a:lstStyle/>
          <a:p>
            <a:pPr defTabSz="914400">
              <a:spcBef>
                <a:spcPct val="0"/>
              </a:spcBef>
              <a:buClrTx/>
              <a:buSzTx/>
              <a:buFontTx/>
              <a:buNone/>
              <a:defRPr/>
            </a:pPr>
            <a:endParaRPr lang="fr-FR" sz="2400">
              <a:solidFill>
                <a:schemeClr val="tx1"/>
              </a:solidFill>
              <a:latin typeface="Times" charset="0"/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08A19D3-CFD9-FE4D-A62A-97D2FDAB0C2F}" type="slidenum">
              <a:rPr lang="fr-FR"/>
              <a:pPr>
                <a:defRPr/>
              </a:pPr>
              <a:t>4</a:t>
            </a:fld>
            <a:endParaRPr lang="fr-FR"/>
          </a:p>
        </p:txBody>
      </p:sp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9213" y="877888"/>
            <a:ext cx="4219575" cy="3165475"/>
          </a:xfrm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3315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1062038" y="4349750"/>
            <a:ext cx="4740275" cy="3514725"/>
          </a:xfrm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0184" tIns="40092" rIns="80184" bIns="40092" anchor="ctr"/>
          <a:lstStyle/>
          <a:p>
            <a:pPr defTabSz="914400">
              <a:spcBef>
                <a:spcPct val="0"/>
              </a:spcBef>
              <a:buClrTx/>
              <a:buSzTx/>
              <a:buFontTx/>
              <a:buNone/>
              <a:defRPr/>
            </a:pPr>
            <a:endParaRPr lang="fr-FR" sz="2400">
              <a:solidFill>
                <a:schemeClr val="tx1"/>
              </a:solidFill>
              <a:latin typeface="Times" charset="0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/>
              <a:t>Cliquez pour modifier le style des sous-titres du masque</a:t>
            </a:r>
          </a:p>
        </p:txBody>
      </p:sp>
    </p:spTree>
    <p:extLst>
      <p:ext uri="{BB962C8B-B14F-4D97-AF65-F5344CB8AC3E}">
        <p14:creationId xmlns:p14="http://schemas.microsoft.com/office/powerpoint/2010/main" val="40215796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1186407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382588"/>
            <a:ext cx="2057400" cy="574357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382588"/>
            <a:ext cx="6019800" cy="57435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3119623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2418015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869630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387408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2588608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</p:spTree>
    <p:extLst>
      <p:ext uri="{BB962C8B-B14F-4D97-AF65-F5344CB8AC3E}">
        <p14:creationId xmlns:p14="http://schemas.microsoft.com/office/powerpoint/2010/main" val="2004170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6116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070112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887934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2588"/>
            <a:ext cx="7772400" cy="684212"/>
          </a:xfrm>
          <a:prstGeom prst="rect">
            <a:avLst/>
          </a:prstGeom>
          <a:solidFill>
            <a:srgbClr val="D3D3D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/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46800" rIns="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et modifiez le titre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marL="3175" indent="-3175" algn="ctr" defTabSz="3937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3200">
          <a:solidFill>
            <a:srgbClr val="000000"/>
          </a:solidFill>
          <a:latin typeface="+mj-lt"/>
          <a:ea typeface="+mj-ea"/>
          <a:cs typeface="ＭＳ Ｐゴシック" charset="0"/>
        </a:defRPr>
      </a:lvl1pPr>
      <a:lvl2pPr marL="3175" indent="-3175" algn="ctr" defTabSz="3937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3200">
          <a:solidFill>
            <a:srgbClr val="000000"/>
          </a:solidFill>
          <a:latin typeface="Chalkboard" charset="0"/>
          <a:ea typeface="ＭＳ Ｐゴシック" charset="0"/>
          <a:cs typeface="ＭＳ Ｐゴシック" charset="0"/>
        </a:defRPr>
      </a:lvl2pPr>
      <a:lvl3pPr marL="3175" indent="-3175" algn="ctr" defTabSz="3937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3200">
          <a:solidFill>
            <a:srgbClr val="000000"/>
          </a:solidFill>
          <a:latin typeface="Chalkboard" charset="0"/>
          <a:ea typeface="ＭＳ Ｐゴシック" charset="0"/>
          <a:cs typeface="ＭＳ Ｐゴシック" charset="0"/>
        </a:defRPr>
      </a:lvl3pPr>
      <a:lvl4pPr marL="3175" indent="-3175" algn="ctr" defTabSz="3937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3200">
          <a:solidFill>
            <a:srgbClr val="000000"/>
          </a:solidFill>
          <a:latin typeface="Chalkboard" charset="0"/>
          <a:ea typeface="ＭＳ Ｐゴシック" charset="0"/>
          <a:cs typeface="ＭＳ Ｐゴシック" charset="0"/>
        </a:defRPr>
      </a:lvl4pPr>
      <a:lvl5pPr marL="3175" indent="-3175" algn="ctr" defTabSz="3937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3200">
          <a:solidFill>
            <a:srgbClr val="000000"/>
          </a:solidFill>
          <a:latin typeface="Chalkboard" charset="0"/>
          <a:ea typeface="ＭＳ Ｐゴシック" charset="0"/>
          <a:cs typeface="ＭＳ Ｐゴシック" charset="0"/>
        </a:defRPr>
      </a:lvl5pPr>
      <a:lvl6pPr marL="460375" algn="ctr" defTabSz="393700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3200">
          <a:solidFill>
            <a:srgbClr val="000000"/>
          </a:solidFill>
          <a:latin typeface="Chalkboard" charset="0"/>
          <a:ea typeface="ＭＳ Ｐゴシック" charset="0"/>
        </a:defRPr>
      </a:lvl6pPr>
      <a:lvl7pPr marL="917575" algn="ctr" defTabSz="393700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3200">
          <a:solidFill>
            <a:srgbClr val="000000"/>
          </a:solidFill>
          <a:latin typeface="Chalkboard" charset="0"/>
          <a:ea typeface="ＭＳ Ｐゴシック" charset="0"/>
        </a:defRPr>
      </a:lvl7pPr>
      <a:lvl8pPr marL="1374775" algn="ctr" defTabSz="393700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3200">
          <a:solidFill>
            <a:srgbClr val="000000"/>
          </a:solidFill>
          <a:latin typeface="Chalkboard" charset="0"/>
          <a:ea typeface="ＭＳ Ｐゴシック" charset="0"/>
        </a:defRPr>
      </a:lvl8pPr>
      <a:lvl9pPr marL="1831975" algn="ctr" defTabSz="393700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3200">
          <a:solidFill>
            <a:srgbClr val="000000"/>
          </a:solidFill>
          <a:latin typeface="Chalkboard" charset="0"/>
          <a:ea typeface="ＭＳ Ｐゴシック" charset="0"/>
        </a:defRPr>
      </a:lvl9pPr>
    </p:titleStyle>
    <p:bodyStyle>
      <a:lvl1pPr marL="379413" indent="-284163" algn="l" defTabSz="393700" rtl="0" eaLnBrk="0" fontAlgn="base" hangingPunct="0">
        <a:lnSpc>
          <a:spcPct val="94000"/>
        </a:lnSpc>
        <a:spcBef>
          <a:spcPct val="0"/>
        </a:spcBef>
        <a:spcAft>
          <a:spcPts val="1250"/>
        </a:spcAft>
        <a:buClr>
          <a:srgbClr val="000000"/>
        </a:buClr>
        <a:buSzPct val="45000"/>
        <a:buFont typeface="StarSymbol" charset="0"/>
        <a:buChar char="●"/>
        <a:defRPr sz="2800">
          <a:solidFill>
            <a:srgbClr val="000000"/>
          </a:solidFill>
          <a:latin typeface="+mn-lt"/>
          <a:ea typeface="+mn-ea"/>
          <a:cs typeface="+mn-cs"/>
        </a:defRPr>
      </a:lvl1pPr>
      <a:lvl2pPr marL="757238" indent="-252413" algn="l" defTabSz="393700" rtl="0" eaLnBrk="0" fontAlgn="base" hangingPunct="0">
        <a:lnSpc>
          <a:spcPct val="94000"/>
        </a:lnSpc>
        <a:spcBef>
          <a:spcPct val="0"/>
        </a:spcBef>
        <a:spcAft>
          <a:spcPts val="1000"/>
        </a:spcAft>
        <a:buClr>
          <a:srgbClr val="000000"/>
        </a:buClr>
        <a:buSzPct val="75000"/>
        <a:buFont typeface="StarSymbol" charset="0"/>
        <a:buChar char="–"/>
        <a:defRPr sz="2500">
          <a:solidFill>
            <a:srgbClr val="000000"/>
          </a:solidFill>
          <a:latin typeface="+mn-lt"/>
          <a:ea typeface="Kochi Gothic" charset="0"/>
          <a:cs typeface="+mn-cs"/>
        </a:defRPr>
      </a:lvl2pPr>
      <a:lvl3pPr marL="1136650" indent="-190500" algn="l" defTabSz="393700" rtl="0" eaLnBrk="0" fontAlgn="base" hangingPunct="0">
        <a:lnSpc>
          <a:spcPct val="94000"/>
        </a:lnSpc>
        <a:spcBef>
          <a:spcPct val="0"/>
        </a:spcBef>
        <a:spcAft>
          <a:spcPts val="750"/>
        </a:spcAft>
        <a:buClr>
          <a:srgbClr val="000000"/>
        </a:buClr>
        <a:buSzPct val="45000"/>
        <a:buFont typeface="StarSymbol" charset="0"/>
        <a:buChar char="●"/>
        <a:defRPr sz="2100">
          <a:solidFill>
            <a:srgbClr val="000000"/>
          </a:solidFill>
          <a:latin typeface="+mn-lt"/>
          <a:ea typeface="Kochi Gothic" charset="0"/>
          <a:cs typeface="+mn-cs"/>
        </a:defRPr>
      </a:lvl3pPr>
      <a:lvl4pPr marL="1514475" indent="-188913" algn="l" defTabSz="393700" rtl="0" eaLnBrk="0" fontAlgn="base" hangingPunct="0">
        <a:lnSpc>
          <a:spcPct val="94000"/>
        </a:lnSpc>
        <a:spcBef>
          <a:spcPct val="0"/>
        </a:spcBef>
        <a:spcAft>
          <a:spcPts val="500"/>
        </a:spcAft>
        <a:buClr>
          <a:srgbClr val="000000"/>
        </a:buClr>
        <a:buSzPct val="75000"/>
        <a:buFont typeface="StarSymbol" charset="0"/>
        <a:buChar char="–"/>
        <a:defRPr>
          <a:solidFill>
            <a:srgbClr val="000000"/>
          </a:solidFill>
          <a:latin typeface="+mn-lt"/>
          <a:ea typeface="Kochi Gothic" charset="0"/>
          <a:cs typeface="+mn-cs"/>
        </a:defRPr>
      </a:lvl4pPr>
      <a:lvl5pPr marL="1893888" indent="-190500" algn="l" defTabSz="393700" rtl="0" eaLnBrk="0" fontAlgn="base" hangingPunct="0">
        <a:lnSpc>
          <a:spcPct val="94000"/>
        </a:lnSpc>
        <a:spcBef>
          <a:spcPct val="0"/>
        </a:spcBef>
        <a:spcAft>
          <a:spcPts val="250"/>
        </a:spcAft>
        <a:buClr>
          <a:srgbClr val="000000"/>
        </a:buClr>
        <a:buSzPct val="45000"/>
        <a:buFont typeface="StarSymbol" charset="0"/>
        <a:buChar char="●"/>
        <a:defRPr>
          <a:solidFill>
            <a:srgbClr val="000000"/>
          </a:solidFill>
          <a:latin typeface="+mn-lt"/>
          <a:ea typeface="Kochi Gothic" charset="0"/>
          <a:cs typeface="+mn-cs"/>
        </a:defRPr>
      </a:lvl5pPr>
      <a:lvl6pPr marL="2351088" indent="-190500" algn="l" defTabSz="393700" rtl="0" fontAlgn="base" hangingPunct="0">
        <a:lnSpc>
          <a:spcPct val="94000"/>
        </a:lnSpc>
        <a:spcBef>
          <a:spcPct val="0"/>
        </a:spcBef>
        <a:spcAft>
          <a:spcPts val="250"/>
        </a:spcAft>
        <a:buClr>
          <a:srgbClr val="000000"/>
        </a:buClr>
        <a:buSzPct val="45000"/>
        <a:buFont typeface="StarSymbol" charset="0"/>
        <a:buChar char="●"/>
        <a:defRPr>
          <a:solidFill>
            <a:srgbClr val="000000"/>
          </a:solidFill>
          <a:latin typeface="+mn-lt"/>
          <a:ea typeface="Kochi Gothic" charset="0"/>
          <a:cs typeface="+mn-cs"/>
        </a:defRPr>
      </a:lvl6pPr>
      <a:lvl7pPr marL="2808288" indent="-190500" algn="l" defTabSz="393700" rtl="0" fontAlgn="base" hangingPunct="0">
        <a:lnSpc>
          <a:spcPct val="94000"/>
        </a:lnSpc>
        <a:spcBef>
          <a:spcPct val="0"/>
        </a:spcBef>
        <a:spcAft>
          <a:spcPts val="250"/>
        </a:spcAft>
        <a:buClr>
          <a:srgbClr val="000000"/>
        </a:buClr>
        <a:buSzPct val="45000"/>
        <a:buFont typeface="StarSymbol" charset="0"/>
        <a:buChar char="●"/>
        <a:defRPr>
          <a:solidFill>
            <a:srgbClr val="000000"/>
          </a:solidFill>
          <a:latin typeface="+mn-lt"/>
          <a:ea typeface="Kochi Gothic" charset="0"/>
          <a:cs typeface="+mn-cs"/>
        </a:defRPr>
      </a:lvl7pPr>
      <a:lvl8pPr marL="3265488" indent="-190500" algn="l" defTabSz="393700" rtl="0" fontAlgn="base" hangingPunct="0">
        <a:lnSpc>
          <a:spcPct val="94000"/>
        </a:lnSpc>
        <a:spcBef>
          <a:spcPct val="0"/>
        </a:spcBef>
        <a:spcAft>
          <a:spcPts val="250"/>
        </a:spcAft>
        <a:buClr>
          <a:srgbClr val="000000"/>
        </a:buClr>
        <a:buSzPct val="45000"/>
        <a:buFont typeface="StarSymbol" charset="0"/>
        <a:buChar char="●"/>
        <a:defRPr>
          <a:solidFill>
            <a:srgbClr val="000000"/>
          </a:solidFill>
          <a:latin typeface="+mn-lt"/>
          <a:ea typeface="Kochi Gothic" charset="0"/>
          <a:cs typeface="+mn-cs"/>
        </a:defRPr>
      </a:lvl8pPr>
      <a:lvl9pPr marL="3722688" indent="-190500" algn="l" defTabSz="393700" rtl="0" fontAlgn="base" hangingPunct="0">
        <a:lnSpc>
          <a:spcPct val="94000"/>
        </a:lnSpc>
        <a:spcBef>
          <a:spcPct val="0"/>
        </a:spcBef>
        <a:spcAft>
          <a:spcPts val="250"/>
        </a:spcAft>
        <a:buClr>
          <a:srgbClr val="000000"/>
        </a:buClr>
        <a:buSzPct val="45000"/>
        <a:buFont typeface="StarSymbol" charset="0"/>
        <a:buChar char="●"/>
        <a:defRPr>
          <a:solidFill>
            <a:srgbClr val="000000"/>
          </a:solidFill>
          <a:latin typeface="+mn-lt"/>
          <a:ea typeface="Kochi Gothic" charset="0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png"/><Relationship Id="rId5" Type="http://schemas.openxmlformats.org/officeDocument/2006/relationships/image" Target="../media/image1.emf"/><Relationship Id="rId10" Type="http://schemas.openxmlformats.org/officeDocument/2006/relationships/image" Target="../media/image6.png"/><Relationship Id="rId4" Type="http://schemas.openxmlformats.org/officeDocument/2006/relationships/oleObject" Target="../embeddings/oleObject1.bin"/><Relationship Id="rId9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3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1717675" y="2286000"/>
            <a:ext cx="5705475" cy="3086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marL="0" indent="0" algn="ctr" eaLnBrk="1">
              <a:spcAft>
                <a:spcPct val="0"/>
              </a:spcAft>
              <a:buFont typeface="StarSymbol" charset="0"/>
              <a:buNone/>
              <a:tabLst>
                <a:tab pos="635000" algn="l"/>
                <a:tab pos="1270000" algn="l"/>
                <a:tab pos="1905000" algn="l"/>
                <a:tab pos="2538413" algn="l"/>
                <a:tab pos="3173413" algn="l"/>
                <a:tab pos="3808413" algn="l"/>
                <a:tab pos="4443413" algn="l"/>
                <a:tab pos="5078413" algn="l"/>
                <a:tab pos="5713413" algn="l"/>
              </a:tabLst>
            </a:pPr>
            <a:r>
              <a:rPr lang="en-GB" sz="2500">
                <a:latin typeface="Chalkboard" charset="0"/>
                <a:ea typeface="ＭＳ Ｐゴシック" charset="0"/>
              </a:rPr>
              <a:t> </a:t>
            </a:r>
            <a:r>
              <a:rPr lang="en-GB" sz="2500" b="1">
                <a:solidFill>
                  <a:srgbClr val="0047FF"/>
                </a:solidFill>
                <a:latin typeface="Chalkboard" charset="0"/>
                <a:ea typeface="ＭＳ Ｐゴシック" charset="0"/>
              </a:rPr>
              <a:t>Olivier LOUISNARD</a:t>
            </a:r>
          </a:p>
          <a:p>
            <a:pPr marL="0" indent="0" algn="ctr" eaLnBrk="1">
              <a:spcAft>
                <a:spcPct val="0"/>
              </a:spcAft>
              <a:buFont typeface="StarSymbol" charset="0"/>
              <a:buNone/>
              <a:tabLst>
                <a:tab pos="635000" algn="l"/>
                <a:tab pos="1270000" algn="l"/>
                <a:tab pos="1905000" algn="l"/>
                <a:tab pos="2538413" algn="l"/>
                <a:tab pos="3173413" algn="l"/>
                <a:tab pos="3808413" algn="l"/>
                <a:tab pos="4443413" algn="l"/>
                <a:tab pos="5078413" algn="l"/>
                <a:tab pos="5713413" algn="l"/>
              </a:tabLst>
            </a:pPr>
            <a:endParaRPr lang="en-GB" sz="2500">
              <a:solidFill>
                <a:srgbClr val="0047FF"/>
              </a:solidFill>
              <a:latin typeface="Chalkboard" charset="0"/>
              <a:ea typeface="ＭＳ Ｐゴシック" charset="0"/>
            </a:endParaRPr>
          </a:p>
          <a:p>
            <a:pPr marL="0" indent="0" algn="ctr" eaLnBrk="1">
              <a:spcAft>
                <a:spcPct val="0"/>
              </a:spcAft>
              <a:buFont typeface="StarSymbol" charset="0"/>
              <a:buNone/>
              <a:tabLst>
                <a:tab pos="635000" algn="l"/>
                <a:tab pos="1270000" algn="l"/>
                <a:tab pos="1905000" algn="l"/>
                <a:tab pos="2538413" algn="l"/>
                <a:tab pos="3173413" algn="l"/>
                <a:tab pos="3808413" algn="l"/>
                <a:tab pos="4443413" algn="l"/>
                <a:tab pos="5078413" algn="l"/>
                <a:tab pos="5713413" algn="l"/>
              </a:tabLst>
            </a:pPr>
            <a:r>
              <a:rPr lang="en-GB" sz="2500">
                <a:latin typeface="Chalkboard" charset="0"/>
                <a:ea typeface="ＭＳ Ｐゴシック" charset="0"/>
              </a:rPr>
              <a:t>Ecole des Mines d’Albi</a:t>
            </a:r>
            <a:br>
              <a:rPr lang="en-GB" sz="2500">
                <a:latin typeface="Chalkboard" charset="0"/>
                <a:ea typeface="ＭＳ Ｐゴシック" charset="0"/>
              </a:rPr>
            </a:br>
            <a:r>
              <a:rPr lang="en-GB" sz="2500">
                <a:latin typeface="Chalkboard" charset="0"/>
                <a:ea typeface="ＭＳ Ｐゴシック" charset="0"/>
              </a:rPr>
              <a:t>Centre RAPSODEE</a:t>
            </a:r>
          </a:p>
          <a:p>
            <a:pPr marL="0" indent="0" algn="ctr" eaLnBrk="1">
              <a:spcAft>
                <a:spcPct val="0"/>
              </a:spcAft>
              <a:buFont typeface="StarSymbol" charset="0"/>
              <a:buNone/>
              <a:tabLst>
                <a:tab pos="635000" algn="l"/>
                <a:tab pos="1270000" algn="l"/>
                <a:tab pos="1905000" algn="l"/>
                <a:tab pos="2538413" algn="l"/>
                <a:tab pos="3173413" algn="l"/>
                <a:tab pos="3808413" algn="l"/>
                <a:tab pos="4443413" algn="l"/>
                <a:tab pos="5078413" algn="l"/>
                <a:tab pos="5713413" algn="l"/>
              </a:tabLst>
            </a:pPr>
            <a:r>
              <a:rPr lang="en-GB" sz="2500">
                <a:latin typeface="Chalkboard" charset="0"/>
                <a:ea typeface="ＭＳ Ｐゴシック" charset="0"/>
              </a:rPr>
              <a:t>Bureau 1C6 – tel 30 62</a:t>
            </a:r>
          </a:p>
          <a:p>
            <a:pPr marL="0" indent="0" algn="ctr" eaLnBrk="1">
              <a:spcAft>
                <a:spcPct val="0"/>
              </a:spcAft>
              <a:buFont typeface="StarSymbol" charset="0"/>
              <a:buNone/>
              <a:tabLst>
                <a:tab pos="635000" algn="l"/>
                <a:tab pos="1270000" algn="l"/>
                <a:tab pos="1905000" algn="l"/>
                <a:tab pos="2538413" algn="l"/>
                <a:tab pos="3173413" algn="l"/>
                <a:tab pos="3808413" algn="l"/>
                <a:tab pos="4443413" algn="l"/>
                <a:tab pos="5078413" algn="l"/>
                <a:tab pos="5713413" algn="l"/>
              </a:tabLst>
            </a:pPr>
            <a:r>
              <a:rPr lang="en-GB" sz="2500">
                <a:latin typeface="Chalkboard" charset="0"/>
                <a:ea typeface="ＭＳ Ｐゴシック" charset="0"/>
              </a:rPr>
              <a:t>Email : louisnard@mines-albi.fr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indent="0" eaLnBrk="1">
              <a:defRPr/>
            </a:pPr>
            <a:r>
              <a:rPr lang="en-GB">
                <a:cs typeface="+mj-cs"/>
              </a:rPr>
              <a:t>  Cours de mécanique des fluides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Plan du cours</a:t>
            </a:r>
            <a:endParaRPr lang="fr-FR"/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6190573"/>
              </p:ext>
            </p:extLst>
          </p:nvPr>
        </p:nvGraphicFramePr>
        <p:xfrm>
          <a:off x="564232" y="1624329"/>
          <a:ext cx="8015536" cy="4540975"/>
        </p:xfrm>
        <a:graphic>
          <a:graphicData uri="http://schemas.openxmlformats.org/drawingml/2006/table">
            <a:tbl>
              <a:tblPr/>
              <a:tblGrid>
                <a:gridCol w="29907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18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907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94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27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85202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effectLst/>
                          <a:latin typeface="Chalkboard"/>
                        </a:rPr>
                        <a:t>Cours</a:t>
                      </a:r>
                    </a:p>
                  </a:txBody>
                  <a:tcPr marL="9704" marR="9704" marT="9704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effectLst/>
                          <a:latin typeface="Chalkboard"/>
                        </a:rPr>
                        <a:t>Durée</a:t>
                      </a:r>
                    </a:p>
                  </a:txBody>
                  <a:tcPr marL="9704" marR="9704" marT="9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effectLst/>
                          <a:latin typeface="Chalkboard"/>
                        </a:rPr>
                        <a:t>Thème</a:t>
                      </a:r>
                    </a:p>
                  </a:txBody>
                  <a:tcPr marL="9704" marR="9704" marT="9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400" b="0" i="0" u="none" strike="noStrike">
                          <a:effectLst/>
                          <a:latin typeface="Chalkboard"/>
                        </a:rPr>
                        <a:t>Nombre de TDs</a:t>
                      </a:r>
                    </a:p>
                  </a:txBody>
                  <a:tcPr marL="9704" marR="9704" marT="9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effectLst/>
                          <a:latin typeface="Chalkboard"/>
                        </a:rPr>
                        <a:t>Chapitre poly</a:t>
                      </a:r>
                    </a:p>
                  </a:txBody>
                  <a:tcPr marL="9704" marR="9704" marT="9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1713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fr-FR" sz="1500" b="0" i="0" u="none" strike="noStrike">
                          <a:solidFill>
                            <a:srgbClr val="3366FF"/>
                          </a:solidFill>
                          <a:effectLst/>
                          <a:latin typeface="Chalkboard"/>
                        </a:rPr>
                        <a:t>C1</a:t>
                      </a:r>
                    </a:p>
                  </a:txBody>
                  <a:tcPr marL="9704" marR="9704" marT="9704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fr-FR" sz="1500" b="0" i="0" u="none" strike="noStrike">
                          <a:solidFill>
                            <a:srgbClr val="FF0000"/>
                          </a:solidFill>
                          <a:effectLst/>
                          <a:latin typeface="Chalkboard"/>
                        </a:rPr>
                        <a:t>1h30</a:t>
                      </a:r>
                    </a:p>
                  </a:txBody>
                  <a:tcPr marL="9704" marR="9704" marT="9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i="0" u="none" strike="noStrike">
                          <a:solidFill>
                            <a:srgbClr val="2EB500"/>
                          </a:solidFill>
                          <a:effectLst/>
                          <a:latin typeface="Chalkboard"/>
                        </a:rPr>
                        <a:t>Généralités. Définitions.</a:t>
                      </a:r>
                    </a:p>
                  </a:txBody>
                  <a:tcPr marL="116448" marR="9704" marT="9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fr-FR" sz="1500" b="0" i="0" u="none" strike="noStrike">
                          <a:solidFill>
                            <a:srgbClr val="FF0000"/>
                          </a:solidFill>
                          <a:effectLst/>
                          <a:latin typeface="Chalkboard"/>
                        </a:rPr>
                        <a:t>1 x 1h30</a:t>
                      </a:r>
                    </a:p>
                  </a:txBody>
                  <a:tcPr marL="9704" marR="9704" marT="9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500" b="0" i="0" u="none" strike="noStrike">
                          <a:solidFill>
                            <a:srgbClr val="8000FF"/>
                          </a:solidFill>
                          <a:effectLst/>
                          <a:latin typeface="Chalkboard"/>
                        </a:rPr>
                        <a:t>1</a:t>
                      </a:r>
                    </a:p>
                  </a:txBody>
                  <a:tcPr marL="9704" marR="9704" marT="9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2897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i="0" u="none" strike="noStrike">
                          <a:solidFill>
                            <a:srgbClr val="2EB500"/>
                          </a:solidFill>
                          <a:effectLst/>
                          <a:latin typeface="Chalkboard"/>
                        </a:rPr>
                        <a:t>Forces sur un fluide</a:t>
                      </a:r>
                    </a:p>
                  </a:txBody>
                  <a:tcPr marL="116448" marR="9704" marT="9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1500" b="0" i="0" u="none" strike="noStrike">
                          <a:solidFill>
                            <a:srgbClr val="8000FF"/>
                          </a:solidFill>
                          <a:effectLst/>
                          <a:latin typeface="Chalkboard"/>
                        </a:rPr>
                        <a:t>3</a:t>
                      </a:r>
                    </a:p>
                  </a:txBody>
                  <a:tcPr marL="9704" marR="9704" marT="9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2897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i="0" u="none" strike="noStrike">
                          <a:solidFill>
                            <a:srgbClr val="2EB500"/>
                          </a:solidFill>
                          <a:effectLst/>
                          <a:latin typeface="Chalkboard"/>
                        </a:rPr>
                        <a:t>Hydrostatique</a:t>
                      </a:r>
                    </a:p>
                  </a:txBody>
                  <a:tcPr marL="116448" marR="9704" marT="9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2009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fr-FR" sz="1500" b="0" i="0" u="none" strike="noStrike">
                          <a:solidFill>
                            <a:srgbClr val="3366FF"/>
                          </a:solidFill>
                          <a:effectLst/>
                          <a:latin typeface="Chalkboard"/>
                        </a:rPr>
                        <a:t>C2-C3</a:t>
                      </a:r>
                    </a:p>
                  </a:txBody>
                  <a:tcPr marL="9704" marR="9704" marT="9704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fr-FR" sz="1500" b="0" i="0" u="none" strike="noStrike">
                          <a:solidFill>
                            <a:srgbClr val="FF0000"/>
                          </a:solidFill>
                          <a:effectLst/>
                          <a:latin typeface="Chalkboard"/>
                        </a:rPr>
                        <a:t>3 h</a:t>
                      </a:r>
                    </a:p>
                  </a:txBody>
                  <a:tcPr marL="9704" marR="9704" marT="9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i="0" u="none" strike="noStrike">
                          <a:solidFill>
                            <a:srgbClr val="2EB500"/>
                          </a:solidFill>
                          <a:effectLst/>
                          <a:latin typeface="Chalkboard"/>
                        </a:rPr>
                        <a:t>Equations de conservation</a:t>
                      </a:r>
                    </a:p>
                  </a:txBody>
                  <a:tcPr marL="116448" marR="9704" marT="9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fr-FR" sz="1500" b="0" i="0" u="none" strike="noStrike">
                          <a:solidFill>
                            <a:srgbClr val="FF0000"/>
                          </a:solidFill>
                          <a:effectLst/>
                          <a:latin typeface="Chalkboard"/>
                        </a:rPr>
                        <a:t>2 x 1h30</a:t>
                      </a:r>
                    </a:p>
                  </a:txBody>
                  <a:tcPr marL="9704" marR="9704" marT="9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500" b="0" i="0" u="none" strike="noStrike">
                          <a:solidFill>
                            <a:srgbClr val="8000FF"/>
                          </a:solidFill>
                          <a:effectLst/>
                          <a:latin typeface="Chalkboard"/>
                        </a:rPr>
                        <a:t>2</a:t>
                      </a:r>
                    </a:p>
                  </a:txBody>
                  <a:tcPr marL="9704" marR="9704" marT="9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200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i="0" u="none" strike="noStrike">
                          <a:solidFill>
                            <a:srgbClr val="2EB500"/>
                          </a:solidFill>
                          <a:effectLst/>
                          <a:latin typeface="Chalkboard"/>
                        </a:rPr>
                        <a:t>Mouvement d’un fluide</a:t>
                      </a:r>
                    </a:p>
                  </a:txBody>
                  <a:tcPr marL="116448" marR="9704" marT="9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500" b="0" i="0" u="none" strike="noStrike">
                          <a:solidFill>
                            <a:srgbClr val="8000FF"/>
                          </a:solidFill>
                          <a:effectLst/>
                          <a:latin typeface="Chalkboard"/>
                        </a:rPr>
                        <a:t>4</a:t>
                      </a:r>
                    </a:p>
                  </a:txBody>
                  <a:tcPr marL="9704" marR="9704" marT="9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891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i="0" u="none" strike="noStrike">
                          <a:solidFill>
                            <a:srgbClr val="2EB500"/>
                          </a:solidFill>
                          <a:effectLst/>
                          <a:latin typeface="Chalkboard"/>
                        </a:rPr>
                        <a:t>Modèle du fluide parfait incompressible </a:t>
                      </a:r>
                    </a:p>
                  </a:txBody>
                  <a:tcPr marL="116448" marR="9704" marT="9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500" b="0" i="0" u="none" strike="noStrike">
                          <a:solidFill>
                            <a:srgbClr val="8000FF"/>
                          </a:solidFill>
                          <a:effectLst/>
                          <a:latin typeface="Chalkboard"/>
                        </a:rPr>
                        <a:t>5</a:t>
                      </a:r>
                    </a:p>
                  </a:txBody>
                  <a:tcPr marL="9704" marR="9704" marT="9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549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500" b="0" i="0" u="none" strike="noStrike">
                          <a:solidFill>
                            <a:srgbClr val="3366FF"/>
                          </a:solidFill>
                          <a:effectLst/>
                          <a:latin typeface="Chalkboard"/>
                        </a:rPr>
                        <a:t>C4</a:t>
                      </a:r>
                    </a:p>
                  </a:txBody>
                  <a:tcPr marL="9704" marR="9704" marT="9704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500" b="0" i="0" u="none" strike="noStrike">
                          <a:solidFill>
                            <a:srgbClr val="FF0000"/>
                          </a:solidFill>
                          <a:effectLst/>
                          <a:latin typeface="Chalkboard"/>
                        </a:rPr>
                        <a:t>1h30</a:t>
                      </a:r>
                    </a:p>
                  </a:txBody>
                  <a:tcPr marL="9704" marR="9704" marT="9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halkboard"/>
                        </a:rPr>
                        <a:t>Forces exercées par un fluide sur une structure</a:t>
                      </a:r>
                    </a:p>
                  </a:txBody>
                  <a:tcPr marL="116448" marR="9704" marT="9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500" b="0" i="0" u="none" strike="noStrike">
                          <a:solidFill>
                            <a:srgbClr val="FF0000"/>
                          </a:solidFill>
                          <a:effectLst/>
                          <a:latin typeface="Chalkboard"/>
                        </a:rPr>
                        <a:t>2 x 1h30</a:t>
                      </a:r>
                    </a:p>
                  </a:txBody>
                  <a:tcPr marL="9704" marR="9704" marT="9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500" b="0" i="0" u="none" strike="noStrike">
                          <a:solidFill>
                            <a:srgbClr val="8000FF"/>
                          </a:solidFill>
                          <a:effectLst/>
                          <a:latin typeface="Chalkboard"/>
                        </a:rPr>
                        <a:t>5</a:t>
                      </a:r>
                    </a:p>
                  </a:txBody>
                  <a:tcPr marL="9704" marR="9704" marT="9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7549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500" b="0" i="0" u="none" strike="noStrike">
                          <a:solidFill>
                            <a:srgbClr val="3366FF"/>
                          </a:solidFill>
                          <a:effectLst/>
                          <a:latin typeface="Chalkboard"/>
                        </a:rPr>
                        <a:t>C5</a:t>
                      </a:r>
                    </a:p>
                  </a:txBody>
                  <a:tcPr marL="9704" marR="9704" marT="9704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500" b="0" i="0" u="none" strike="noStrike">
                          <a:solidFill>
                            <a:srgbClr val="FF0000"/>
                          </a:solidFill>
                          <a:effectLst/>
                          <a:latin typeface="Chalkboard"/>
                        </a:rPr>
                        <a:t>1h30</a:t>
                      </a:r>
                    </a:p>
                  </a:txBody>
                  <a:tcPr marL="9704" marR="9704" marT="9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halkboard"/>
                        </a:rPr>
                        <a:t>Pertes et gains de charge. Pompes et turbines</a:t>
                      </a:r>
                    </a:p>
                  </a:txBody>
                  <a:tcPr marL="116448" marR="9704" marT="9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500" b="0" i="0" u="none" strike="noStrike">
                          <a:solidFill>
                            <a:srgbClr val="FF0000"/>
                          </a:solidFill>
                          <a:effectLst/>
                          <a:latin typeface="Chalkboard"/>
                        </a:rPr>
                        <a:t>4 x 1h30</a:t>
                      </a:r>
                    </a:p>
                  </a:txBody>
                  <a:tcPr marL="9704" marR="9704" marT="9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500" b="0" i="0" u="none" strike="noStrike">
                          <a:solidFill>
                            <a:srgbClr val="8000FF"/>
                          </a:solidFill>
                          <a:effectLst/>
                          <a:latin typeface="Chalkboard"/>
                        </a:rPr>
                        <a:t>6</a:t>
                      </a:r>
                    </a:p>
                  </a:txBody>
                  <a:tcPr marL="9704" marR="9704" marT="9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28919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fr-FR" sz="1500" b="0" i="0" u="none" strike="noStrike">
                          <a:solidFill>
                            <a:srgbClr val="3366FF"/>
                          </a:solidFill>
                          <a:effectLst/>
                          <a:latin typeface="Chalkboard"/>
                        </a:rPr>
                        <a:t>C6-C7</a:t>
                      </a:r>
                    </a:p>
                  </a:txBody>
                  <a:tcPr marL="9704" marR="9704" marT="9704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fr-FR" sz="1500" b="0" i="0" u="none" strike="noStrike">
                          <a:solidFill>
                            <a:srgbClr val="FF0000"/>
                          </a:solidFill>
                          <a:effectLst/>
                          <a:latin typeface="Chalkboard"/>
                        </a:rPr>
                        <a:t>3 h</a:t>
                      </a:r>
                    </a:p>
                  </a:txBody>
                  <a:tcPr marL="9704" marR="9704" marT="9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i="0" u="none" strike="noStrike">
                          <a:solidFill>
                            <a:srgbClr val="2EB500"/>
                          </a:solidFill>
                          <a:effectLst/>
                          <a:latin typeface="Chalkboard"/>
                        </a:rPr>
                        <a:t>Fluides réels : équations de Navier-Stokes</a:t>
                      </a:r>
                    </a:p>
                  </a:txBody>
                  <a:tcPr marL="116448" marR="9704" marT="9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fr-FR" sz="1500" b="0" i="0" u="none" strike="noStrike">
                          <a:solidFill>
                            <a:srgbClr val="FF0000"/>
                          </a:solidFill>
                          <a:effectLst/>
                          <a:latin typeface="Chalkboard"/>
                        </a:rPr>
                        <a:t>3 x 1h30</a:t>
                      </a:r>
                    </a:p>
                  </a:txBody>
                  <a:tcPr marL="9704" marR="9704" marT="9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1500" b="0" i="0" u="none" strike="noStrike">
                          <a:solidFill>
                            <a:srgbClr val="8000FF"/>
                          </a:solidFill>
                          <a:effectLst/>
                          <a:latin typeface="Chalkboard"/>
                        </a:rPr>
                        <a:t>7</a:t>
                      </a:r>
                    </a:p>
                  </a:txBody>
                  <a:tcPr marL="9704" marR="9704" marT="9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2897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i="0" u="none" strike="noStrike">
                          <a:solidFill>
                            <a:srgbClr val="2EB500"/>
                          </a:solidFill>
                          <a:effectLst/>
                          <a:latin typeface="Chalkboard"/>
                        </a:rPr>
                        <a:t>Ecoulements unidirectionnels</a:t>
                      </a:r>
                    </a:p>
                  </a:txBody>
                  <a:tcPr marL="116448" marR="9704" marT="9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200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i="0" u="none" strike="noStrike">
                          <a:solidFill>
                            <a:srgbClr val="2EB500"/>
                          </a:solidFill>
                          <a:effectLst/>
                          <a:latin typeface="Chalkboard"/>
                        </a:rPr>
                        <a:t>Ecoulements rampants</a:t>
                      </a:r>
                    </a:p>
                  </a:txBody>
                  <a:tcPr marL="116448" marR="9704" marT="9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500" b="0" i="0" u="none" strike="noStrike">
                          <a:solidFill>
                            <a:srgbClr val="8000FF"/>
                          </a:solidFill>
                          <a:effectLst/>
                          <a:latin typeface="Chalkboard"/>
                        </a:rPr>
                        <a:t>8</a:t>
                      </a:r>
                    </a:p>
                  </a:txBody>
                  <a:tcPr marL="9704" marR="9704" marT="9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7549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500" b="0" i="0" u="none" strike="noStrike">
                          <a:solidFill>
                            <a:srgbClr val="3366FF"/>
                          </a:solidFill>
                          <a:effectLst/>
                          <a:latin typeface="Chalkboard"/>
                        </a:rPr>
                        <a:t>C8</a:t>
                      </a:r>
                    </a:p>
                  </a:txBody>
                  <a:tcPr marL="9704" marR="9704" marT="9704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500" b="0" i="0" u="none" strike="noStrike">
                          <a:solidFill>
                            <a:srgbClr val="FF0000"/>
                          </a:solidFill>
                          <a:effectLst/>
                          <a:latin typeface="Chalkboard"/>
                        </a:rPr>
                        <a:t>1h30</a:t>
                      </a:r>
                    </a:p>
                  </a:txBody>
                  <a:tcPr marL="9704" marR="9704" marT="9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halkboard"/>
                        </a:rPr>
                        <a:t>Couche limite laminaire</a:t>
                      </a:r>
                    </a:p>
                  </a:txBody>
                  <a:tcPr marL="116448" marR="9704" marT="9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500" b="0" i="0" u="none" strike="noStrike">
                          <a:solidFill>
                            <a:srgbClr val="FF0000"/>
                          </a:solidFill>
                          <a:effectLst/>
                          <a:latin typeface="Chalkboard"/>
                        </a:rPr>
                        <a:t>4 x 1h30</a:t>
                      </a:r>
                    </a:p>
                  </a:txBody>
                  <a:tcPr marL="9704" marR="9704" marT="9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500" b="0" i="0" u="none" strike="noStrike">
                          <a:solidFill>
                            <a:srgbClr val="8000FF"/>
                          </a:solidFill>
                          <a:effectLst/>
                          <a:latin typeface="Chalkboard"/>
                        </a:rPr>
                        <a:t>9</a:t>
                      </a:r>
                    </a:p>
                  </a:txBody>
                  <a:tcPr marL="9704" marR="9704" marT="9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95841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ChangeArrowheads="1"/>
          </p:cNvSpPr>
          <p:nvPr/>
        </p:nvSpPr>
        <p:spPr bwMode="auto">
          <a:xfrm>
            <a:off x="1106488" y="2379663"/>
            <a:ext cx="15065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801688">
              <a:lnSpc>
                <a:spcPct val="130000"/>
              </a:lnSpc>
            </a:pPr>
            <a:r>
              <a:rPr lang="en-US" sz="2800">
                <a:solidFill>
                  <a:srgbClr val="800000"/>
                </a:solidFill>
              </a:rPr>
              <a:t>Prérequis</a:t>
            </a:r>
            <a:endParaRPr lang="fr-FR" sz="2800"/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3584575" y="2005013"/>
            <a:ext cx="3997325" cy="135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801688"/>
            <a:r>
              <a:rPr lang="en-US" sz="2100">
                <a:solidFill>
                  <a:srgbClr val="000000"/>
                </a:solidFill>
              </a:rPr>
              <a:t>Analyse vectorielle</a:t>
            </a:r>
          </a:p>
          <a:p>
            <a:pPr defTabSz="801688"/>
            <a:r>
              <a:rPr lang="en-US" sz="2100">
                <a:solidFill>
                  <a:srgbClr val="000000"/>
                </a:solidFill>
              </a:rPr>
              <a:t>Equations aux dérivées partielles</a:t>
            </a:r>
          </a:p>
          <a:p>
            <a:pPr defTabSz="801688"/>
            <a:r>
              <a:rPr lang="en-US" sz="2100">
                <a:solidFill>
                  <a:srgbClr val="000000"/>
                </a:solidFill>
              </a:rPr>
              <a:t>Mécanique</a:t>
            </a:r>
            <a:endParaRPr lang="fr-FR" sz="2100"/>
          </a:p>
          <a:p>
            <a:pPr defTabSz="801688"/>
            <a:r>
              <a:rPr lang="en-US" sz="2100">
                <a:solidFill>
                  <a:srgbClr val="000000"/>
                </a:solidFill>
              </a:rPr>
              <a:t>Thermodynamique</a:t>
            </a:r>
            <a:endParaRPr lang="fr-FR" sz="2100">
              <a:solidFill>
                <a:srgbClr val="000000"/>
              </a:solidFill>
            </a:endParaRPr>
          </a:p>
        </p:txBody>
      </p:sp>
      <p:sp>
        <p:nvSpPr>
          <p:cNvPr id="8195" name="Rectangle 4"/>
          <p:cNvSpPr>
            <a:spLocks noChangeArrowheads="1"/>
          </p:cNvSpPr>
          <p:nvPr/>
        </p:nvSpPr>
        <p:spPr bwMode="auto">
          <a:xfrm>
            <a:off x="1066800" y="3838575"/>
            <a:ext cx="1930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801688">
              <a:lnSpc>
                <a:spcPct val="130000"/>
              </a:lnSpc>
            </a:pPr>
            <a:r>
              <a:rPr lang="en-US" sz="2800">
                <a:solidFill>
                  <a:srgbClr val="4700B8"/>
                </a:solidFill>
              </a:rPr>
              <a:t>En parallèle</a:t>
            </a:r>
            <a:endParaRPr lang="fr-FR" sz="2800"/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3584575" y="3708400"/>
            <a:ext cx="3771900" cy="101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801688"/>
            <a:r>
              <a:rPr lang="en-US" sz="2100">
                <a:solidFill>
                  <a:srgbClr val="000000"/>
                </a:solidFill>
              </a:rPr>
              <a:t>Phénomènes de transferts</a:t>
            </a:r>
          </a:p>
          <a:p>
            <a:pPr defTabSz="801688"/>
            <a:r>
              <a:rPr lang="en-US" sz="2100">
                <a:solidFill>
                  <a:srgbClr val="000000"/>
                </a:solidFill>
              </a:rPr>
              <a:t>Thermodynamique et procédés</a:t>
            </a:r>
          </a:p>
          <a:p>
            <a:pPr defTabSz="801688"/>
            <a:r>
              <a:rPr lang="en-US" sz="2100">
                <a:solidFill>
                  <a:srgbClr val="000000"/>
                </a:solidFill>
              </a:rPr>
              <a:t>Mécanique des milieux continus</a:t>
            </a:r>
            <a:endParaRPr lang="fr-FR" sz="2100"/>
          </a:p>
        </p:txBody>
      </p:sp>
      <p:sp>
        <p:nvSpPr>
          <p:cNvPr id="8197" name="Rectangle 6"/>
          <p:cNvSpPr>
            <a:spLocks noChangeArrowheads="1"/>
          </p:cNvSpPr>
          <p:nvPr/>
        </p:nvSpPr>
        <p:spPr bwMode="auto">
          <a:xfrm>
            <a:off x="1106488" y="5260975"/>
            <a:ext cx="8350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801688">
              <a:lnSpc>
                <a:spcPct val="130000"/>
              </a:lnSpc>
            </a:pPr>
            <a:r>
              <a:rPr lang="en-US" sz="2800">
                <a:solidFill>
                  <a:srgbClr val="800000"/>
                </a:solidFill>
              </a:rPr>
              <a:t>Suite</a:t>
            </a:r>
            <a:endParaRPr lang="fr-FR" sz="2800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3584575" y="5214938"/>
            <a:ext cx="3265488" cy="969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801688"/>
            <a:r>
              <a:rPr lang="en-US" sz="2100">
                <a:solidFill>
                  <a:srgbClr val="000000"/>
                </a:solidFill>
              </a:rPr>
              <a:t>Transferts convectifs</a:t>
            </a:r>
          </a:p>
          <a:p>
            <a:pPr defTabSz="801688"/>
            <a:r>
              <a:rPr lang="en-US" sz="2100">
                <a:solidFill>
                  <a:srgbClr val="000000"/>
                </a:solidFill>
              </a:rPr>
              <a:t>Turbulence (EAE-M2)</a:t>
            </a:r>
            <a:endParaRPr lang="fr-FR" sz="2100"/>
          </a:p>
          <a:p>
            <a:pPr defTabSz="801688"/>
            <a:r>
              <a:rPr lang="en-US" sz="2100">
                <a:solidFill>
                  <a:srgbClr val="000000"/>
                </a:solidFill>
              </a:rPr>
              <a:t>Projet simulation (EAE-M2)</a:t>
            </a:r>
            <a:endParaRPr lang="fr-FR" sz="2100"/>
          </a:p>
        </p:txBody>
      </p:sp>
      <p:sp>
        <p:nvSpPr>
          <p:cNvPr id="10251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indent="0" eaLnBrk="1">
              <a:defRPr/>
            </a:pPr>
            <a:r>
              <a:rPr lang="en-GB">
                <a:cs typeface="+mj-cs"/>
              </a:rPr>
              <a:t>Cours connexes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autoUpdateAnimBg="0"/>
      <p:bldP spid="10245" grpId="0" build="p" autoUpdateAnimBg="0"/>
      <p:bldP spid="10247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0" y="2298700"/>
            <a:ext cx="5707063" cy="3086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marL="0" indent="0" algn="ctr" eaLnBrk="1">
              <a:spcAft>
                <a:spcPct val="0"/>
              </a:spcAft>
              <a:buFont typeface="StarSymbol" charset="0"/>
              <a:buNone/>
              <a:tabLst>
                <a:tab pos="635000" algn="l"/>
                <a:tab pos="1270000" algn="l"/>
                <a:tab pos="1905000" algn="l"/>
                <a:tab pos="2538413" algn="l"/>
                <a:tab pos="3173413" algn="l"/>
                <a:tab pos="3808413" algn="l"/>
                <a:tab pos="4443413" algn="l"/>
                <a:tab pos="5078413" algn="l"/>
                <a:tab pos="5713413" algn="l"/>
              </a:tabLst>
            </a:pPr>
            <a:r>
              <a:rPr lang="en-GB" sz="2000">
                <a:latin typeface="Nimbus Roman No9 L" charset="0"/>
                <a:ea typeface="ＭＳ Ｐゴシック" charset="0"/>
              </a:rPr>
              <a:t>  </a:t>
            </a:r>
          </a:p>
        </p:txBody>
      </p:sp>
      <p:graphicFrame>
        <p:nvGraphicFramePr>
          <p:cNvPr id="10242" name="Object 3"/>
          <p:cNvGraphicFramePr>
            <a:graphicFrameLocks noChangeAspect="1"/>
          </p:cNvGraphicFramePr>
          <p:nvPr/>
        </p:nvGraphicFramePr>
        <p:xfrm>
          <a:off x="4140200" y="2800350"/>
          <a:ext cx="44450" cy="119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1" r:id="rId4" imgW="88900" imgH="190500" progId="">
                  <p:embed/>
                </p:oleObj>
              </mc:Choice>
              <mc:Fallback>
                <p:oleObj r:id="rId4" imgW="88900" imgH="190500" progId="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0200" y="2800350"/>
                        <a:ext cx="44450" cy="119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498600" y="3090863"/>
            <a:ext cx="1674813" cy="37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801688">
              <a:tabLst>
                <a:tab pos="635000" algn="l"/>
                <a:tab pos="1270000" algn="l"/>
              </a:tabLst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1pPr>
            <a:lvl2pPr marL="742950" indent="-285750" defTabSz="801688">
              <a:tabLst>
                <a:tab pos="635000" algn="l"/>
                <a:tab pos="1270000" algn="l"/>
              </a:tabLst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2pPr>
            <a:lvl3pPr marL="1143000" indent="-228600" defTabSz="801688">
              <a:tabLst>
                <a:tab pos="635000" algn="l"/>
                <a:tab pos="1270000" algn="l"/>
              </a:tabLst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3pPr>
            <a:lvl4pPr marL="1600200" indent="-228600" defTabSz="801688">
              <a:tabLst>
                <a:tab pos="635000" algn="l"/>
                <a:tab pos="1270000" algn="l"/>
              </a:tabLst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4pPr>
            <a:lvl5pPr marL="2057400" indent="-228600" defTabSz="801688">
              <a:tabLst>
                <a:tab pos="635000" algn="l"/>
                <a:tab pos="1270000" algn="l"/>
              </a:tabLst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5pPr>
            <a:lvl6pPr marL="2514600" indent="-228600" defTabSz="801688" eaLnBrk="0" fontAlgn="base" hangingPunct="0">
              <a:spcBef>
                <a:spcPct val="0"/>
              </a:spcBef>
              <a:spcAft>
                <a:spcPct val="0"/>
              </a:spcAft>
              <a:tabLst>
                <a:tab pos="635000" algn="l"/>
                <a:tab pos="1270000" algn="l"/>
              </a:tabLst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6pPr>
            <a:lvl7pPr marL="2971800" indent="-228600" defTabSz="801688" eaLnBrk="0" fontAlgn="base" hangingPunct="0">
              <a:spcBef>
                <a:spcPct val="0"/>
              </a:spcBef>
              <a:spcAft>
                <a:spcPct val="0"/>
              </a:spcAft>
              <a:tabLst>
                <a:tab pos="635000" algn="l"/>
                <a:tab pos="1270000" algn="l"/>
              </a:tabLst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7pPr>
            <a:lvl8pPr marL="3429000" indent="-228600" defTabSz="801688" eaLnBrk="0" fontAlgn="base" hangingPunct="0">
              <a:spcBef>
                <a:spcPct val="0"/>
              </a:spcBef>
              <a:spcAft>
                <a:spcPct val="0"/>
              </a:spcAft>
              <a:tabLst>
                <a:tab pos="635000" algn="l"/>
                <a:tab pos="1270000" algn="l"/>
              </a:tabLst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8pPr>
            <a:lvl9pPr marL="3886200" indent="-228600" defTabSz="801688" eaLnBrk="0" fontAlgn="base" hangingPunct="0">
              <a:spcBef>
                <a:spcPct val="0"/>
              </a:spcBef>
              <a:spcAft>
                <a:spcPct val="0"/>
              </a:spcAft>
              <a:tabLst>
                <a:tab pos="635000" algn="l"/>
                <a:tab pos="1270000" algn="l"/>
              </a:tabLst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9pPr>
          </a:lstStyle>
          <a:p>
            <a:pPr eaLnBrk="1">
              <a:lnSpc>
                <a:spcPct val="84000"/>
              </a:lnSpc>
              <a:buClr>
                <a:srgbClr val="000000"/>
              </a:buClr>
              <a:buSzPct val="45000"/>
              <a:buFont typeface="StarSymbol" charset="0"/>
              <a:buNone/>
            </a:pPr>
            <a:r>
              <a:rPr lang="en-GB" sz="2800">
                <a:solidFill>
                  <a:srgbClr val="FF0000"/>
                </a:solidFill>
              </a:rPr>
              <a:t>Mécanique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346200" y="4668838"/>
            <a:ext cx="2827338" cy="37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801688">
              <a:tabLst>
                <a:tab pos="635000" algn="l"/>
                <a:tab pos="1270000" algn="l"/>
                <a:tab pos="1905000" algn="l"/>
                <a:tab pos="2538413" algn="l"/>
              </a:tabLst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1pPr>
            <a:lvl2pPr marL="742950" indent="-285750" defTabSz="801688">
              <a:tabLst>
                <a:tab pos="635000" algn="l"/>
                <a:tab pos="1270000" algn="l"/>
                <a:tab pos="1905000" algn="l"/>
                <a:tab pos="2538413" algn="l"/>
              </a:tabLst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2pPr>
            <a:lvl3pPr marL="1143000" indent="-228600" defTabSz="801688">
              <a:tabLst>
                <a:tab pos="635000" algn="l"/>
                <a:tab pos="1270000" algn="l"/>
                <a:tab pos="1905000" algn="l"/>
                <a:tab pos="2538413" algn="l"/>
              </a:tabLst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3pPr>
            <a:lvl4pPr marL="1600200" indent="-228600" defTabSz="801688">
              <a:tabLst>
                <a:tab pos="635000" algn="l"/>
                <a:tab pos="1270000" algn="l"/>
                <a:tab pos="1905000" algn="l"/>
                <a:tab pos="2538413" algn="l"/>
              </a:tabLst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4pPr>
            <a:lvl5pPr marL="2057400" indent="-228600" defTabSz="801688">
              <a:tabLst>
                <a:tab pos="635000" algn="l"/>
                <a:tab pos="1270000" algn="l"/>
                <a:tab pos="1905000" algn="l"/>
                <a:tab pos="2538413" algn="l"/>
              </a:tabLst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5pPr>
            <a:lvl6pPr marL="2514600" indent="-228600" defTabSz="801688" eaLnBrk="0" fontAlgn="base" hangingPunct="0">
              <a:spcBef>
                <a:spcPct val="0"/>
              </a:spcBef>
              <a:spcAft>
                <a:spcPct val="0"/>
              </a:spcAft>
              <a:tabLst>
                <a:tab pos="635000" algn="l"/>
                <a:tab pos="1270000" algn="l"/>
                <a:tab pos="1905000" algn="l"/>
                <a:tab pos="2538413" algn="l"/>
              </a:tabLst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6pPr>
            <a:lvl7pPr marL="2971800" indent="-228600" defTabSz="801688" eaLnBrk="0" fontAlgn="base" hangingPunct="0">
              <a:spcBef>
                <a:spcPct val="0"/>
              </a:spcBef>
              <a:spcAft>
                <a:spcPct val="0"/>
              </a:spcAft>
              <a:tabLst>
                <a:tab pos="635000" algn="l"/>
                <a:tab pos="1270000" algn="l"/>
                <a:tab pos="1905000" algn="l"/>
                <a:tab pos="2538413" algn="l"/>
              </a:tabLst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7pPr>
            <a:lvl8pPr marL="3429000" indent="-228600" defTabSz="801688" eaLnBrk="0" fontAlgn="base" hangingPunct="0">
              <a:spcBef>
                <a:spcPct val="0"/>
              </a:spcBef>
              <a:spcAft>
                <a:spcPct val="0"/>
              </a:spcAft>
              <a:tabLst>
                <a:tab pos="635000" algn="l"/>
                <a:tab pos="1270000" algn="l"/>
                <a:tab pos="1905000" algn="l"/>
                <a:tab pos="2538413" algn="l"/>
              </a:tabLst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8pPr>
            <a:lvl9pPr marL="3886200" indent="-228600" defTabSz="801688" eaLnBrk="0" fontAlgn="base" hangingPunct="0">
              <a:spcBef>
                <a:spcPct val="0"/>
              </a:spcBef>
              <a:spcAft>
                <a:spcPct val="0"/>
              </a:spcAft>
              <a:tabLst>
                <a:tab pos="635000" algn="l"/>
                <a:tab pos="1270000" algn="l"/>
                <a:tab pos="1905000" algn="l"/>
                <a:tab pos="2538413" algn="l"/>
              </a:tabLst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9pPr>
          </a:lstStyle>
          <a:p>
            <a:pPr eaLnBrk="1">
              <a:lnSpc>
                <a:spcPct val="84000"/>
              </a:lnSpc>
              <a:buClr>
                <a:srgbClr val="000000"/>
              </a:buClr>
              <a:buSzPct val="45000"/>
              <a:buFont typeface="StarSymbol" charset="0"/>
              <a:buNone/>
            </a:pPr>
            <a:r>
              <a:rPr lang="en-GB" sz="2800">
                <a:solidFill>
                  <a:srgbClr val="FF0000"/>
                </a:solidFill>
              </a:rPr>
              <a:t>Thermodynamique</a:t>
            </a:r>
          </a:p>
        </p:txBody>
      </p:sp>
      <p:sp>
        <p:nvSpPr>
          <p:cNvPr id="10245" name="Text Box 7"/>
          <p:cNvSpPr txBox="1">
            <a:spLocks noChangeArrowheads="1"/>
          </p:cNvSpPr>
          <p:nvPr/>
        </p:nvSpPr>
        <p:spPr bwMode="auto">
          <a:xfrm>
            <a:off x="1435100" y="1447800"/>
            <a:ext cx="2443163" cy="37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801688">
              <a:tabLst>
                <a:tab pos="635000" algn="l"/>
                <a:tab pos="1270000" algn="l"/>
                <a:tab pos="1905000" algn="l"/>
              </a:tabLst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1pPr>
            <a:lvl2pPr marL="742950" indent="-285750" defTabSz="801688">
              <a:tabLst>
                <a:tab pos="635000" algn="l"/>
                <a:tab pos="1270000" algn="l"/>
                <a:tab pos="1905000" algn="l"/>
              </a:tabLst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2pPr>
            <a:lvl3pPr marL="1143000" indent="-228600" defTabSz="801688">
              <a:tabLst>
                <a:tab pos="635000" algn="l"/>
                <a:tab pos="1270000" algn="l"/>
                <a:tab pos="1905000" algn="l"/>
              </a:tabLst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3pPr>
            <a:lvl4pPr marL="1600200" indent="-228600" defTabSz="801688">
              <a:tabLst>
                <a:tab pos="635000" algn="l"/>
                <a:tab pos="1270000" algn="l"/>
                <a:tab pos="1905000" algn="l"/>
              </a:tabLst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4pPr>
            <a:lvl5pPr marL="2057400" indent="-228600" defTabSz="801688">
              <a:tabLst>
                <a:tab pos="635000" algn="l"/>
                <a:tab pos="1270000" algn="l"/>
                <a:tab pos="1905000" algn="l"/>
              </a:tabLst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5pPr>
            <a:lvl6pPr marL="2514600" indent="-228600" defTabSz="801688" eaLnBrk="0" fontAlgn="base" hangingPunct="0">
              <a:spcBef>
                <a:spcPct val="0"/>
              </a:spcBef>
              <a:spcAft>
                <a:spcPct val="0"/>
              </a:spcAft>
              <a:tabLst>
                <a:tab pos="635000" algn="l"/>
                <a:tab pos="1270000" algn="l"/>
                <a:tab pos="1905000" algn="l"/>
              </a:tabLst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6pPr>
            <a:lvl7pPr marL="2971800" indent="-228600" defTabSz="801688" eaLnBrk="0" fontAlgn="base" hangingPunct="0">
              <a:spcBef>
                <a:spcPct val="0"/>
              </a:spcBef>
              <a:spcAft>
                <a:spcPct val="0"/>
              </a:spcAft>
              <a:tabLst>
                <a:tab pos="635000" algn="l"/>
                <a:tab pos="1270000" algn="l"/>
                <a:tab pos="1905000" algn="l"/>
              </a:tabLst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7pPr>
            <a:lvl8pPr marL="3429000" indent="-228600" defTabSz="801688" eaLnBrk="0" fontAlgn="base" hangingPunct="0">
              <a:spcBef>
                <a:spcPct val="0"/>
              </a:spcBef>
              <a:spcAft>
                <a:spcPct val="0"/>
              </a:spcAft>
              <a:tabLst>
                <a:tab pos="635000" algn="l"/>
                <a:tab pos="1270000" algn="l"/>
                <a:tab pos="1905000" algn="l"/>
              </a:tabLst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8pPr>
            <a:lvl9pPr marL="3886200" indent="-228600" defTabSz="801688" eaLnBrk="0" fontAlgn="base" hangingPunct="0">
              <a:spcBef>
                <a:spcPct val="0"/>
              </a:spcBef>
              <a:spcAft>
                <a:spcPct val="0"/>
              </a:spcAft>
              <a:tabLst>
                <a:tab pos="635000" algn="l"/>
                <a:tab pos="1270000" algn="l"/>
                <a:tab pos="1905000" algn="l"/>
              </a:tabLst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9pPr>
          </a:lstStyle>
          <a:p>
            <a:pPr eaLnBrk="1">
              <a:lnSpc>
                <a:spcPct val="84000"/>
              </a:lnSpc>
              <a:buClr>
                <a:srgbClr val="000000"/>
              </a:buClr>
              <a:buSzPct val="45000"/>
              <a:buFont typeface="StarSymbol" charset="0"/>
              <a:buNone/>
            </a:pPr>
            <a:r>
              <a:rPr lang="en-GB" sz="2800">
                <a:solidFill>
                  <a:srgbClr val="FF0000"/>
                </a:solidFill>
              </a:rPr>
              <a:t>Mathématiques</a:t>
            </a:r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4156075" y="3627438"/>
            <a:ext cx="2541588" cy="417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0184" tIns="40092" rIns="80184" bIns="40092">
            <a:spAutoFit/>
          </a:bodyPr>
          <a:lstStyle>
            <a:lvl1pPr defTabSz="801688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401638" defTabSz="801688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801688" defTabSz="801688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203325" defTabSz="801688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1603375" defTabSz="801688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060575" defTabSz="801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517775" defTabSz="801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2974975" defTabSz="801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432175" defTabSz="801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fr-FR" sz="2100">
                <a:latin typeface="Chalkboard" charset="0"/>
                <a:cs typeface="+mn-cs"/>
              </a:rPr>
              <a:t>Loi de la dynamique</a:t>
            </a:r>
          </a:p>
        </p:txBody>
      </p:sp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4148138" y="5035550"/>
            <a:ext cx="3563937" cy="755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0184" tIns="40092" rIns="80184" bIns="40092">
            <a:spAutoFit/>
          </a:bodyPr>
          <a:lstStyle>
            <a:lvl1pPr defTabSz="801688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401638" defTabSz="801688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801688" defTabSz="801688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203325" defTabSz="801688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1603375" defTabSz="801688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060575" defTabSz="801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517775" defTabSz="801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2974975" defTabSz="801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432175" defTabSz="801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fr-FR" sz="2100">
                <a:latin typeface="Chalkboard" charset="0"/>
                <a:cs typeface="+mn-cs"/>
              </a:rPr>
              <a:t>Premier principe </a:t>
            </a:r>
          </a:p>
          <a:p>
            <a:pPr>
              <a:defRPr/>
            </a:pPr>
            <a:r>
              <a:rPr lang="fr-FR" sz="2100">
                <a:latin typeface="Chalkboard" charset="0"/>
                <a:cs typeface="+mn-cs"/>
              </a:rPr>
              <a:t>(= conservation de l</a:t>
            </a:r>
            <a:r>
              <a:rPr lang="ja-JP" altLang="fr-FR" sz="2100">
                <a:latin typeface="Arial"/>
                <a:cs typeface="+mn-cs"/>
              </a:rPr>
              <a:t>’</a:t>
            </a:r>
            <a:r>
              <a:rPr lang="fr-FR" sz="2100">
                <a:latin typeface="Chalkboard" charset="0"/>
                <a:cs typeface="+mn-cs"/>
              </a:rPr>
              <a:t>énergie)</a:t>
            </a:r>
          </a:p>
        </p:txBody>
      </p:sp>
      <p:sp>
        <p:nvSpPr>
          <p:cNvPr id="1230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indent="0" eaLnBrk="1">
              <a:defRPr/>
            </a:pPr>
            <a:r>
              <a:rPr lang="en-GB">
                <a:cs typeface="+mj-cs"/>
              </a:rPr>
              <a:t>Prérequis</a:t>
            </a:r>
          </a:p>
        </p:txBody>
      </p:sp>
      <p:pic>
        <p:nvPicPr>
          <p:cNvPr id="12305" name="Picture 17" descr="Capture d’écran 2010#9167AC.png                                00093780Macintosh HD                   7C268657: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828800"/>
            <a:ext cx="2870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6" name="Picture 18" descr="Capture d’écran 2010#9167B8.png                                00093780Macintosh HD                   7C268657: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1935163"/>
            <a:ext cx="1751013" cy="852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7" name="Picture 19" descr="Capture d’écran 2010#916820.png                                00093780Macintosh HD                   7C268657: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5100" y="1878013"/>
            <a:ext cx="3670300" cy="96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8" name="Picture 20" descr="Capture d’écran 2010#916882.png                                00093780Macintosh HD                   7C268657: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3503613"/>
            <a:ext cx="1652588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9" name="Picture 21" descr="Capture d’écran 2010#916890.png                                00093780Macintosh HD                   7C268657: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5241925"/>
            <a:ext cx="2692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2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22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0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2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2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19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23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 build="p" autoUpdateAnimBg="0"/>
      <p:bldP spid="12293" grpId="0" build="p" autoUpdateAnimBg="0"/>
      <p:bldP spid="12298" grpId="0" build="p" autoUpdateAnimBg="0" advAuto="500"/>
      <p:bldP spid="12300" grpId="0" build="p" autoUpdateAnimBg="0" advAuto="50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indent="0" eaLnBrk="1">
              <a:defRPr/>
            </a:pPr>
            <a:r>
              <a:rPr lang="fr-FR">
                <a:cs typeface="+mj-cs"/>
              </a:rPr>
              <a:t>Évaluation</a:t>
            </a:r>
          </a:p>
        </p:txBody>
      </p:sp>
      <p:grpSp>
        <p:nvGrpSpPr>
          <p:cNvPr id="17422" name="Group 14"/>
          <p:cNvGrpSpPr>
            <a:grpSpLocks/>
          </p:cNvGrpSpPr>
          <p:nvPr/>
        </p:nvGrpSpPr>
        <p:grpSpPr bwMode="auto">
          <a:xfrm>
            <a:off x="683568" y="1750442"/>
            <a:ext cx="6862763" cy="1752600"/>
            <a:chOff x="432" y="2112"/>
            <a:chExt cx="4323" cy="1104"/>
          </a:xfrm>
        </p:grpSpPr>
        <p:sp>
          <p:nvSpPr>
            <p:cNvPr id="17418" name="Rectangle 10"/>
            <p:cNvSpPr>
              <a:spLocks noChangeArrowheads="1"/>
            </p:cNvSpPr>
            <p:nvPr/>
          </p:nvSpPr>
          <p:spPr bwMode="auto">
            <a:xfrm>
              <a:off x="432" y="2112"/>
              <a:ext cx="1701" cy="3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fr-FR">
                  <a:cs typeface="+mn-cs"/>
                </a:rPr>
                <a:t>QCM sur campus :</a:t>
              </a:r>
            </a:p>
          </p:txBody>
        </p:sp>
        <p:sp>
          <p:nvSpPr>
            <p:cNvPr id="17419" name="Text Box 11"/>
            <p:cNvSpPr txBox="1">
              <a:spLocks noChangeArrowheads="1"/>
            </p:cNvSpPr>
            <p:nvPr/>
          </p:nvSpPr>
          <p:spPr bwMode="auto">
            <a:xfrm>
              <a:off x="624" y="2460"/>
              <a:ext cx="4131" cy="7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buFontTx/>
                <a:buChar char="•"/>
                <a:defRPr/>
              </a:pPr>
              <a:r>
                <a:rPr lang="fr-FR" sz="2000" dirty="0">
                  <a:cs typeface="+mn-cs"/>
                </a:rPr>
                <a:t> </a:t>
              </a:r>
              <a:r>
                <a:rPr lang="fr-FR" dirty="0">
                  <a:cs typeface="+mn-cs"/>
                </a:rPr>
                <a:t>un QCM sur chacune des 6 parties du cours</a:t>
              </a:r>
            </a:p>
            <a:p>
              <a:pPr>
                <a:buFontTx/>
                <a:buChar char="•"/>
                <a:defRPr/>
              </a:pPr>
              <a:r>
                <a:rPr lang="fr-FR" dirty="0">
                  <a:cs typeface="+mn-cs"/>
                </a:rPr>
                <a:t> ouverts sur une période finie (1-2 semaines)</a:t>
              </a:r>
            </a:p>
            <a:p>
              <a:pPr>
                <a:buFontTx/>
                <a:buChar char="•"/>
                <a:defRPr/>
              </a:pPr>
              <a:r>
                <a:rPr lang="fr-FR" dirty="0">
                  <a:cs typeface="+mn-cs"/>
                </a:rPr>
                <a:t> </a:t>
              </a:r>
              <a:r>
                <a:rPr lang="fr-FR" dirty="0">
                  <a:solidFill>
                    <a:srgbClr val="0000FF"/>
                  </a:solidFill>
                  <a:cs typeface="+mn-cs"/>
                </a:rPr>
                <a:t>1/4</a:t>
              </a:r>
              <a:r>
                <a:rPr lang="fr-FR" dirty="0">
                  <a:cs typeface="+mn-cs"/>
                </a:rPr>
                <a:t> de la note</a:t>
              </a:r>
            </a:p>
          </p:txBody>
        </p:sp>
      </p:grpSp>
      <p:grpSp>
        <p:nvGrpSpPr>
          <p:cNvPr id="17423" name="Group 15"/>
          <p:cNvGrpSpPr>
            <a:grpSpLocks/>
          </p:cNvGrpSpPr>
          <p:nvPr/>
        </p:nvGrpSpPr>
        <p:grpSpPr bwMode="auto">
          <a:xfrm>
            <a:off x="685800" y="4001740"/>
            <a:ext cx="4837113" cy="1733550"/>
            <a:chOff x="432" y="3168"/>
            <a:chExt cx="3047" cy="1092"/>
          </a:xfrm>
        </p:grpSpPr>
        <p:sp>
          <p:nvSpPr>
            <p:cNvPr id="17420" name="Rectangle 12"/>
            <p:cNvSpPr>
              <a:spLocks noChangeArrowheads="1"/>
            </p:cNvSpPr>
            <p:nvPr/>
          </p:nvSpPr>
          <p:spPr bwMode="auto">
            <a:xfrm>
              <a:off x="432" y="3168"/>
              <a:ext cx="483" cy="291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fr-FR">
                  <a:cs typeface="+mn-cs"/>
                </a:rPr>
                <a:t>DS :</a:t>
              </a:r>
            </a:p>
          </p:txBody>
        </p:sp>
        <p:sp>
          <p:nvSpPr>
            <p:cNvPr id="17421" name="Text Box 13"/>
            <p:cNvSpPr txBox="1">
              <a:spLocks noChangeArrowheads="1"/>
            </p:cNvSpPr>
            <p:nvPr/>
          </p:nvSpPr>
          <p:spPr bwMode="auto">
            <a:xfrm>
              <a:off x="624" y="3504"/>
              <a:ext cx="2855" cy="7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buFontTx/>
                <a:buChar char="•"/>
                <a:defRPr/>
              </a:pPr>
              <a:r>
                <a:rPr lang="fr-FR" dirty="0">
                  <a:cs typeface="+mn-cs"/>
                </a:rPr>
                <a:t> 1h30 (parfois 2h)</a:t>
              </a:r>
            </a:p>
            <a:p>
              <a:pPr>
                <a:buFontTx/>
                <a:buChar char="•"/>
                <a:defRPr/>
              </a:pPr>
              <a:r>
                <a:rPr lang="fr-FR" dirty="0">
                  <a:cs typeface="+mn-cs"/>
                </a:rPr>
                <a:t> exercices semblables aux </a:t>
              </a:r>
              <a:r>
                <a:rPr lang="fr-FR" dirty="0" err="1">
                  <a:cs typeface="+mn-cs"/>
                </a:rPr>
                <a:t>TDs</a:t>
              </a:r>
              <a:endParaRPr lang="fr-FR" dirty="0">
                <a:cs typeface="+mn-cs"/>
              </a:endParaRPr>
            </a:p>
            <a:p>
              <a:pPr>
                <a:buFontTx/>
                <a:buChar char="•"/>
                <a:defRPr/>
              </a:pPr>
              <a:r>
                <a:rPr lang="fr-FR" dirty="0">
                  <a:cs typeface="+mn-cs"/>
                </a:rPr>
                <a:t> </a:t>
              </a:r>
              <a:r>
                <a:rPr lang="fr-FR" dirty="0">
                  <a:solidFill>
                    <a:srgbClr val="0000FF"/>
                  </a:solidFill>
                  <a:cs typeface="+mn-cs"/>
                </a:rPr>
                <a:t>3/4 </a:t>
              </a:r>
              <a:r>
                <a:rPr lang="fr-FR" dirty="0">
                  <a:cs typeface="+mn-cs"/>
                </a:rPr>
                <a:t>de la note</a:t>
              </a:r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indent="0" eaLnBrk="1">
              <a:defRPr/>
            </a:pPr>
            <a:r>
              <a:rPr lang="fr-FR">
                <a:cs typeface="+mj-cs"/>
              </a:rPr>
              <a:t>Corrigés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2187575" y="1192213"/>
            <a:ext cx="4775200" cy="41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fr-FR" sz="2000">
                <a:cs typeface="+mn-cs"/>
              </a:rPr>
              <a:t>Aucun corrigé ne sera distribué MAIS...</a:t>
            </a:r>
          </a:p>
        </p:txBody>
      </p:sp>
      <p:pic>
        <p:nvPicPr>
          <p:cNvPr id="19460" name="Picture 4" descr="Capture d’écran 2010#9386B7.png                                00093780Macintosh HD                   7C268657: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752600"/>
            <a:ext cx="6121400" cy="434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1744663" y="6248400"/>
            <a:ext cx="5856287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fr-FR" sz="2000" dirty="0">
                <a:cs typeface="+mn-cs"/>
              </a:rPr>
              <a:t>Vous avez une partie de mes corrigés (piratés) 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1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indent="0" eaLnBrk="1">
              <a:defRPr/>
            </a:pPr>
            <a:r>
              <a:rPr lang="fr-FR">
                <a:cs typeface="+mj-cs"/>
              </a:rPr>
              <a:t>Campus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822325" y="2927821"/>
            <a:ext cx="7194550" cy="3165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  <a:defRPr/>
            </a:pPr>
            <a:r>
              <a:rPr lang="fr-FR" dirty="0">
                <a:solidFill>
                  <a:srgbClr val="0000FF"/>
                </a:solidFill>
                <a:cs typeface="+mn-cs"/>
              </a:rPr>
              <a:t> </a:t>
            </a:r>
            <a:r>
              <a:rPr lang="fr-FR" dirty="0">
                <a:solidFill>
                  <a:srgbClr val="FF0000"/>
                </a:solidFill>
                <a:cs typeface="+mn-cs"/>
              </a:rPr>
              <a:t>Documents de cours </a:t>
            </a:r>
            <a:r>
              <a:rPr lang="fr-FR" dirty="0">
                <a:solidFill>
                  <a:srgbClr val="0000FF"/>
                </a:solidFill>
                <a:cs typeface="+mn-cs"/>
              </a:rPr>
              <a:t>(polys, </a:t>
            </a:r>
            <a:r>
              <a:rPr lang="fr-FR" dirty="0" err="1">
                <a:solidFill>
                  <a:srgbClr val="00B050"/>
                </a:solidFill>
                <a:cs typeface="+mn-cs"/>
              </a:rPr>
              <a:t>PPTs</a:t>
            </a:r>
            <a:r>
              <a:rPr lang="fr-FR" dirty="0">
                <a:solidFill>
                  <a:srgbClr val="0000FF"/>
                </a:solidFill>
                <a:cs typeface="+mn-cs"/>
              </a:rPr>
              <a:t>, animations)</a:t>
            </a:r>
          </a:p>
          <a:p>
            <a:pPr>
              <a:buFontTx/>
              <a:buChar char="•"/>
              <a:defRPr/>
            </a:pPr>
            <a:r>
              <a:rPr lang="fr-FR" dirty="0">
                <a:solidFill>
                  <a:srgbClr val="0000FF"/>
                </a:solidFill>
                <a:cs typeface="+mn-cs"/>
              </a:rPr>
              <a:t> </a:t>
            </a:r>
            <a:r>
              <a:rPr lang="fr-FR" dirty="0" err="1">
                <a:solidFill>
                  <a:srgbClr val="FF0000"/>
                </a:solidFill>
                <a:cs typeface="+mn-cs"/>
              </a:rPr>
              <a:t>QCMs</a:t>
            </a:r>
            <a:endParaRPr lang="fr-FR" dirty="0">
              <a:solidFill>
                <a:srgbClr val="FF0000"/>
              </a:solidFill>
              <a:cs typeface="+mn-cs"/>
            </a:endParaRPr>
          </a:p>
          <a:p>
            <a:pPr>
              <a:buFontTx/>
              <a:buChar char="•"/>
              <a:defRPr/>
            </a:pPr>
            <a:r>
              <a:rPr lang="fr-FR" dirty="0">
                <a:solidFill>
                  <a:srgbClr val="0000FF"/>
                </a:solidFill>
                <a:cs typeface="+mn-cs"/>
              </a:rPr>
              <a:t> </a:t>
            </a:r>
            <a:r>
              <a:rPr lang="fr-FR" dirty="0">
                <a:solidFill>
                  <a:srgbClr val="FF0000"/>
                </a:solidFill>
                <a:cs typeface="+mn-cs"/>
              </a:rPr>
              <a:t>Instructions</a:t>
            </a:r>
            <a:r>
              <a:rPr lang="fr-FR" dirty="0">
                <a:solidFill>
                  <a:srgbClr val="0000FF"/>
                </a:solidFill>
                <a:cs typeface="+mn-cs"/>
              </a:rPr>
              <a:t> exercices « conseillés »</a:t>
            </a:r>
          </a:p>
          <a:p>
            <a:pPr>
              <a:buFontTx/>
              <a:buChar char="•"/>
              <a:defRPr/>
            </a:pPr>
            <a:r>
              <a:rPr lang="fr-FR" dirty="0">
                <a:solidFill>
                  <a:srgbClr val="0000FF"/>
                </a:solidFill>
                <a:cs typeface="+mn-cs"/>
              </a:rPr>
              <a:t> </a:t>
            </a:r>
            <a:r>
              <a:rPr lang="fr-FR" dirty="0">
                <a:solidFill>
                  <a:srgbClr val="FF0000"/>
                </a:solidFill>
                <a:cs typeface="+mn-cs"/>
              </a:rPr>
              <a:t>Forum</a:t>
            </a:r>
            <a:r>
              <a:rPr lang="fr-FR" dirty="0">
                <a:solidFill>
                  <a:srgbClr val="0000FF"/>
                </a:solidFill>
                <a:cs typeface="+mn-cs"/>
              </a:rPr>
              <a:t> : posez-y vos questions (peu de succès)</a:t>
            </a:r>
          </a:p>
          <a:p>
            <a:pPr>
              <a:buFontTx/>
              <a:buChar char="•"/>
              <a:defRPr/>
            </a:pPr>
            <a:r>
              <a:rPr lang="fr-FR" dirty="0">
                <a:solidFill>
                  <a:srgbClr val="0000FF"/>
                </a:solidFill>
                <a:cs typeface="+mn-cs"/>
              </a:rPr>
              <a:t> </a:t>
            </a:r>
            <a:r>
              <a:rPr lang="fr-FR" dirty="0">
                <a:solidFill>
                  <a:srgbClr val="FF0000"/>
                </a:solidFill>
                <a:cs typeface="+mn-cs"/>
              </a:rPr>
              <a:t>FAQ</a:t>
            </a:r>
            <a:r>
              <a:rPr lang="fr-FR" dirty="0">
                <a:solidFill>
                  <a:srgbClr val="0000FF"/>
                </a:solidFill>
                <a:cs typeface="+mn-cs"/>
              </a:rPr>
              <a:t> (Foire aux questions) : compile les questions</a:t>
            </a:r>
            <a:br>
              <a:rPr lang="fr-FR" dirty="0">
                <a:solidFill>
                  <a:srgbClr val="0000FF"/>
                </a:solidFill>
                <a:cs typeface="+mn-cs"/>
              </a:rPr>
            </a:br>
            <a:r>
              <a:rPr lang="fr-FR" dirty="0">
                <a:solidFill>
                  <a:srgbClr val="0000FF"/>
                </a:solidFill>
                <a:cs typeface="+mn-cs"/>
              </a:rPr>
              <a:t>	les plus souvent posées avec la réponse.</a:t>
            </a:r>
          </a:p>
          <a:p>
            <a:pPr>
              <a:buFontTx/>
              <a:buChar char="•"/>
              <a:defRPr/>
            </a:pPr>
            <a:r>
              <a:rPr lang="fr-FR" dirty="0">
                <a:solidFill>
                  <a:srgbClr val="0000FF"/>
                </a:solidFill>
                <a:cs typeface="+mn-cs"/>
              </a:rPr>
              <a:t> </a:t>
            </a:r>
            <a:r>
              <a:rPr lang="fr-FR" dirty="0">
                <a:solidFill>
                  <a:srgbClr val="FF0000"/>
                </a:solidFill>
                <a:cs typeface="+mn-cs"/>
              </a:rPr>
              <a:t>Liens </a:t>
            </a:r>
            <a:r>
              <a:rPr lang="fr-FR" dirty="0">
                <a:solidFill>
                  <a:srgbClr val="0000FF"/>
                </a:solidFill>
                <a:cs typeface="+mn-cs"/>
              </a:rPr>
              <a:t>vers d’autres cours, vidéos etc.</a:t>
            </a:r>
          </a:p>
          <a:p>
            <a:pPr>
              <a:buFontTx/>
              <a:buChar char="•"/>
              <a:defRPr/>
            </a:pPr>
            <a:r>
              <a:rPr lang="fr-FR" strike="sngStrike" dirty="0">
                <a:solidFill>
                  <a:srgbClr val="0000FF"/>
                </a:solidFill>
                <a:cs typeface="+mn-cs"/>
              </a:rPr>
              <a:t> Un sondage sur le cours à la fin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E883B393-904D-E14B-A56B-166A286392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775" y="1625551"/>
            <a:ext cx="7656513" cy="795337"/>
          </a:xfrm>
          <a:prstGeom prst="rect">
            <a:avLst/>
          </a:prstGeom>
          <a:solidFill>
            <a:srgbClr val="FFFF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0184" tIns="40092" rIns="80184" bIns="40092">
            <a:spAutoFit/>
          </a:bodyPr>
          <a:lstStyle/>
          <a:p>
            <a:pPr algn="ctr" defTabSz="801688">
              <a:defRPr/>
            </a:pPr>
            <a:r>
              <a:rPr lang="fr-FR" sz="2800" dirty="0">
                <a:solidFill>
                  <a:srgbClr val="000000"/>
                </a:solidFill>
                <a:latin typeface="Courier" charset="0"/>
                <a:cs typeface="+mn-cs"/>
              </a:rPr>
              <a:t>http://</a:t>
            </a:r>
            <a:r>
              <a:rPr lang="fr-FR" sz="2800" dirty="0" err="1">
                <a:solidFill>
                  <a:srgbClr val="000000"/>
                </a:solidFill>
                <a:latin typeface="Courier" charset="0"/>
                <a:cs typeface="+mn-cs"/>
              </a:rPr>
              <a:t>campus.mines-albi.fr</a:t>
            </a:r>
            <a:r>
              <a:rPr lang="fr-FR" sz="2800" dirty="0">
                <a:solidFill>
                  <a:srgbClr val="000000"/>
                </a:solidFill>
                <a:latin typeface="Courier" charset="0"/>
                <a:cs typeface="+mn-cs"/>
              </a:rPr>
              <a:t>/</a:t>
            </a:r>
            <a:br>
              <a:rPr lang="fr-FR" sz="2800" dirty="0">
                <a:solidFill>
                  <a:srgbClr val="000000"/>
                </a:solidFill>
                <a:latin typeface="Courier" charset="0"/>
                <a:cs typeface="+mn-cs"/>
              </a:rPr>
            </a:br>
            <a:r>
              <a:rPr lang="fr-FR" sz="1800" dirty="0">
                <a:solidFill>
                  <a:srgbClr val="000000"/>
                </a:solidFill>
                <a:cs typeface="+mn-cs"/>
              </a:rPr>
              <a:t>IFIE Cycle L -&gt; SEMESTRE L3S1 -&gt; </a:t>
            </a:r>
            <a:r>
              <a:rPr lang="fr-FR" sz="1800" dirty="0">
                <a:solidFill>
                  <a:schemeClr val="bg2"/>
                </a:solidFill>
                <a:cs typeface="+mn-cs"/>
              </a:rPr>
              <a:t>Mécanique des solides et des fluides</a:t>
            </a:r>
            <a:endParaRPr lang="fr-FR" sz="2800" dirty="0">
              <a:solidFill>
                <a:srgbClr val="000000"/>
              </a:solidFill>
              <a:latin typeface="Courier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 autoUpdateAnimBg="0"/>
    </p:bld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dèle par défaut">
      <a:majorFont>
        <a:latin typeface="Chalkboard"/>
        <a:ea typeface="ＭＳ Ｐゴシック"/>
        <a:cs typeface=""/>
      </a:majorFont>
      <a:minorFont>
        <a:latin typeface="Nimbus Roman No9 L"/>
        <a:ea typeface="ＭＳ Ｐゴシック"/>
        <a:cs typeface="Kochi Gothic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halkboard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halkboard" charset="0"/>
            <a:ea typeface="ＭＳ Ｐゴシック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Modèle par défaut 3">
    <a:dk1>
      <a:srgbClr val="000000"/>
    </a:dk1>
    <a:lt1>
      <a:srgbClr val="FFFFCC"/>
    </a:lt1>
    <a:dk2>
      <a:srgbClr val="808000"/>
    </a:dk2>
    <a:lt2>
      <a:srgbClr val="666633"/>
    </a:lt2>
    <a:accent1>
      <a:srgbClr val="339933"/>
    </a:accent1>
    <a:accent2>
      <a:srgbClr val="800000"/>
    </a:accent2>
    <a:accent3>
      <a:srgbClr val="FFFFE2"/>
    </a:accent3>
    <a:accent4>
      <a:srgbClr val="000000"/>
    </a:accent4>
    <a:accent5>
      <a:srgbClr val="ADCAAD"/>
    </a:accent5>
    <a:accent6>
      <a:srgbClr val="730000"/>
    </a:accent6>
    <a:hlink>
      <a:srgbClr val="0033CC"/>
    </a:hlink>
    <a:folHlink>
      <a:srgbClr val="FFCC66"/>
    </a:folHlink>
  </a:clrScheme>
</a:themeOverride>
</file>

<file path=ppt/theme/themeOverride2.xml><?xml version="1.0" encoding="utf-8"?>
<a:themeOverride xmlns:a="http://schemas.openxmlformats.org/drawingml/2006/main">
  <a:clrScheme name="Modèle par défaut 3">
    <a:dk1>
      <a:srgbClr val="000000"/>
    </a:dk1>
    <a:lt1>
      <a:srgbClr val="FFFFCC"/>
    </a:lt1>
    <a:dk2>
      <a:srgbClr val="808000"/>
    </a:dk2>
    <a:lt2>
      <a:srgbClr val="666633"/>
    </a:lt2>
    <a:accent1>
      <a:srgbClr val="339933"/>
    </a:accent1>
    <a:accent2>
      <a:srgbClr val="800000"/>
    </a:accent2>
    <a:accent3>
      <a:srgbClr val="FFFFE2"/>
    </a:accent3>
    <a:accent4>
      <a:srgbClr val="000000"/>
    </a:accent4>
    <a:accent5>
      <a:srgbClr val="ADCAAD"/>
    </a:accent5>
    <a:accent6>
      <a:srgbClr val="730000"/>
    </a:accent6>
    <a:hlink>
      <a:srgbClr val="0033CC"/>
    </a:hlink>
    <a:folHlink>
      <a:srgbClr val="FFCC66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Macintosh HD:Users:louisnar:enseignement:MECADEF:TRANSPARENTS:Hydrostatique.ppt</Template>
  <TotalTime>9215</TotalTime>
  <Words>265</Words>
  <Application>Microsoft Macintosh PowerPoint</Application>
  <PresentationFormat>Affichage à l'écran (4:3)</PresentationFormat>
  <Paragraphs>98</Paragraphs>
  <Slides>7</Slides>
  <Notes>3</Notes>
  <HiddenSlides>0</HiddenSlides>
  <MMClips>0</MMClips>
  <ScaleCrop>false</ScaleCrop>
  <HeadingPairs>
    <vt:vector size="8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0</vt:i4>
      </vt:variant>
      <vt:variant>
        <vt:lpstr>Titres des diapositives</vt:lpstr>
      </vt:variant>
      <vt:variant>
        <vt:i4>7</vt:i4>
      </vt:variant>
    </vt:vector>
  </HeadingPairs>
  <TitlesOfParts>
    <vt:vector size="15" baseType="lpstr">
      <vt:lpstr>Arial</vt:lpstr>
      <vt:lpstr>Chalkboard</vt:lpstr>
      <vt:lpstr>Courier</vt:lpstr>
      <vt:lpstr>Nimbus Roman No9 L</vt:lpstr>
      <vt:lpstr>StarSymbol</vt:lpstr>
      <vt:lpstr>Times</vt:lpstr>
      <vt:lpstr>Times New Roman</vt:lpstr>
      <vt:lpstr>Modèle par défaut</vt:lpstr>
      <vt:lpstr>  Cours de mécanique des fluides</vt:lpstr>
      <vt:lpstr>Plan du cours</vt:lpstr>
      <vt:lpstr>Cours connexes</vt:lpstr>
      <vt:lpstr>Prérequis</vt:lpstr>
      <vt:lpstr>Évaluation</vt:lpstr>
      <vt:lpstr>Corrigés</vt:lpstr>
      <vt:lpstr>Campus</vt:lpstr>
    </vt:vector>
  </TitlesOfParts>
  <Company>emac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Cours de mécanique des fluides</dc:title>
  <dc:creator>Olivier LOUISNARD</dc:creator>
  <cp:lastModifiedBy>Olivier LOUISNARD</cp:lastModifiedBy>
  <cp:revision>28</cp:revision>
  <dcterms:created xsi:type="dcterms:W3CDTF">2009-12-15T12:57:31Z</dcterms:created>
  <dcterms:modified xsi:type="dcterms:W3CDTF">2019-09-27T08:14:31Z</dcterms:modified>
</cp:coreProperties>
</file>