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1"/>
    <p:sldMasterId id="2147483651" r:id="rId2"/>
  </p:sldMasterIdLst>
  <p:notesMasterIdLst>
    <p:notesMasterId r:id="rId26"/>
  </p:notesMasterIdLst>
  <p:handoutMasterIdLst>
    <p:handoutMasterId r:id="rId27"/>
  </p:handoutMasterIdLst>
  <p:sldIdLst>
    <p:sldId id="278" r:id="rId3"/>
    <p:sldId id="257" r:id="rId4"/>
    <p:sldId id="258" r:id="rId5"/>
    <p:sldId id="259" r:id="rId6"/>
    <p:sldId id="261" r:id="rId7"/>
    <p:sldId id="281" r:id="rId8"/>
    <p:sldId id="262" r:id="rId9"/>
    <p:sldId id="260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9" r:id="rId18"/>
    <p:sldId id="270" r:id="rId19"/>
    <p:sldId id="271" r:id="rId20"/>
    <p:sldId id="272" r:id="rId21"/>
    <p:sldId id="273" r:id="rId22"/>
    <p:sldId id="274" r:id="rId23"/>
    <p:sldId id="277" r:id="rId24"/>
    <p:sldId id="276" r:id="rId25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2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2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2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2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C300"/>
    <a:srgbClr val="FF00FF"/>
    <a:srgbClr val="FFFFFF"/>
    <a:srgbClr val="98C8FF"/>
    <a:srgbClr val="D87700"/>
    <a:srgbClr val="C37A2A"/>
    <a:srgbClr val="990000"/>
    <a:srgbClr val="66FF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7"/>
    <p:restoredTop sz="94655"/>
  </p:normalViewPr>
  <p:slideViewPr>
    <p:cSldViewPr>
      <p:cViewPr>
        <p:scale>
          <a:sx n="125" d="100"/>
          <a:sy n="125" d="100"/>
        </p:scale>
        <p:origin x="-1296" y="-1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Relationship Id="rId4" Type="http://schemas.openxmlformats.org/officeDocument/2006/relationships/image" Target="../media/image36.e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39.emf"/><Relationship Id="rId7" Type="http://schemas.openxmlformats.org/officeDocument/2006/relationships/image" Target="../media/image29.emf"/><Relationship Id="rId2" Type="http://schemas.openxmlformats.org/officeDocument/2006/relationships/image" Target="../media/image38.emf"/><Relationship Id="rId1" Type="http://schemas.openxmlformats.org/officeDocument/2006/relationships/image" Target="../media/image37.emf"/><Relationship Id="rId6" Type="http://schemas.openxmlformats.org/officeDocument/2006/relationships/image" Target="../media/image28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Relationship Id="rId9" Type="http://schemas.openxmlformats.org/officeDocument/2006/relationships/image" Target="../media/image3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45.emf"/><Relationship Id="rId7" Type="http://schemas.openxmlformats.org/officeDocument/2006/relationships/image" Target="../media/image28.emf"/><Relationship Id="rId2" Type="http://schemas.openxmlformats.org/officeDocument/2006/relationships/image" Target="../media/image44.emf"/><Relationship Id="rId1" Type="http://schemas.openxmlformats.org/officeDocument/2006/relationships/image" Target="../media/image43.emf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10" Type="http://schemas.openxmlformats.org/officeDocument/2006/relationships/image" Target="../media/image31.emf"/><Relationship Id="rId4" Type="http://schemas.openxmlformats.org/officeDocument/2006/relationships/image" Target="../media/image46.emf"/><Relationship Id="rId9" Type="http://schemas.openxmlformats.org/officeDocument/2006/relationships/image" Target="../media/image30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54.emf"/><Relationship Id="rId7" Type="http://schemas.openxmlformats.org/officeDocument/2006/relationships/image" Target="../media/image28.emf"/><Relationship Id="rId2" Type="http://schemas.openxmlformats.org/officeDocument/2006/relationships/image" Target="../media/image53.emf"/><Relationship Id="rId1" Type="http://schemas.openxmlformats.org/officeDocument/2006/relationships/image" Target="../media/image52.emf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10" Type="http://schemas.openxmlformats.org/officeDocument/2006/relationships/image" Target="../media/image31.emf"/><Relationship Id="rId4" Type="http://schemas.openxmlformats.org/officeDocument/2006/relationships/image" Target="../media/image55.emf"/><Relationship Id="rId9" Type="http://schemas.openxmlformats.org/officeDocument/2006/relationships/image" Target="../media/image30.e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0.emf"/><Relationship Id="rId7" Type="http://schemas.openxmlformats.org/officeDocument/2006/relationships/image" Target="../media/image64.emf"/><Relationship Id="rId2" Type="http://schemas.openxmlformats.org/officeDocument/2006/relationships/image" Target="../media/image59.emf"/><Relationship Id="rId1" Type="http://schemas.openxmlformats.org/officeDocument/2006/relationships/image" Target="../media/image58.emf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image" Target="../media/image66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3E6EB581-F6F0-DC44-9642-D81A3E9886C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93492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B465585F-AC3E-4E4F-8F6B-12D26471681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24775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C8316A-5BC4-9F4D-9957-D546E8D1625A}" type="slidenum">
              <a:rPr lang="fr-FR"/>
              <a:pPr>
                <a:defRPr/>
              </a:pPr>
              <a:t>8</a:t>
            </a:fld>
            <a:endParaRPr lang="fr-FR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717550"/>
            <a:ext cx="4516438" cy="33877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9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0184" tIns="40092" rIns="80184" bIns="40092"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65585F-AC3E-4E4F-8F6B-12D264716813}" type="slidenum">
              <a:rPr lang="fr-FR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5930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65585F-AC3E-4E4F-8F6B-12D264716813}" type="slidenum">
              <a:rPr lang="fr-FR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8980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65585F-AC3E-4E4F-8F6B-12D264716813}" type="slidenum">
              <a:rPr lang="fr-FR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7402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7078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76695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97563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97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656589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168996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31179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08075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00239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08080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1635051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877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06736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90585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97760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99300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6225"/>
            <a:ext cx="2057400" cy="58499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6225"/>
            <a:ext cx="6019800" cy="58499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6325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25558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02770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76159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131487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539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05939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85606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228600"/>
            <a:ext cx="7037388" cy="817563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et modifiez le titre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defTabSz="3937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200">
          <a:solidFill>
            <a:srgbClr val="000000"/>
          </a:solidFill>
          <a:latin typeface="+mj-lt"/>
          <a:ea typeface="+mj-ea"/>
          <a:cs typeface="ＭＳ Ｐゴシック" charset="0"/>
        </a:defRPr>
      </a:lvl1pPr>
      <a:lvl2pPr algn="ctr" defTabSz="3937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200">
          <a:solidFill>
            <a:srgbClr val="000000"/>
          </a:solidFill>
          <a:latin typeface="Chalkboard" charset="0"/>
          <a:ea typeface="ＭＳ Ｐゴシック" charset="0"/>
          <a:cs typeface="ＭＳ Ｐゴシック" charset="0"/>
        </a:defRPr>
      </a:lvl2pPr>
      <a:lvl3pPr algn="ctr" defTabSz="3937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200">
          <a:solidFill>
            <a:srgbClr val="000000"/>
          </a:solidFill>
          <a:latin typeface="Chalkboard" charset="0"/>
          <a:ea typeface="ＭＳ Ｐゴシック" charset="0"/>
          <a:cs typeface="ＭＳ Ｐゴシック" charset="0"/>
        </a:defRPr>
      </a:lvl3pPr>
      <a:lvl4pPr algn="ctr" defTabSz="3937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200">
          <a:solidFill>
            <a:srgbClr val="000000"/>
          </a:solidFill>
          <a:latin typeface="Chalkboard" charset="0"/>
          <a:ea typeface="ＭＳ Ｐゴシック" charset="0"/>
          <a:cs typeface="ＭＳ Ｐゴシック" charset="0"/>
        </a:defRPr>
      </a:lvl4pPr>
      <a:lvl5pPr algn="ctr" defTabSz="3937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200">
          <a:solidFill>
            <a:srgbClr val="000000"/>
          </a:solidFill>
          <a:latin typeface="Chalkboard" charset="0"/>
          <a:ea typeface="ＭＳ Ｐゴシック" charset="0"/>
          <a:cs typeface="ＭＳ Ｐゴシック" charset="0"/>
        </a:defRPr>
      </a:lvl5pPr>
      <a:lvl6pPr marL="457200" algn="ctr" defTabSz="3937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200">
          <a:solidFill>
            <a:srgbClr val="000000"/>
          </a:solidFill>
          <a:latin typeface="Chalkboard" charset="0"/>
          <a:ea typeface="ＭＳ Ｐゴシック" charset="0"/>
        </a:defRPr>
      </a:lvl6pPr>
      <a:lvl7pPr marL="914400" algn="ctr" defTabSz="3937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200">
          <a:solidFill>
            <a:srgbClr val="000000"/>
          </a:solidFill>
          <a:latin typeface="Chalkboard" charset="0"/>
          <a:ea typeface="ＭＳ Ｐゴシック" charset="0"/>
        </a:defRPr>
      </a:lvl7pPr>
      <a:lvl8pPr marL="1371600" algn="ctr" defTabSz="3937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200">
          <a:solidFill>
            <a:srgbClr val="000000"/>
          </a:solidFill>
          <a:latin typeface="Chalkboard" charset="0"/>
          <a:ea typeface="ＭＳ Ｐゴシック" charset="0"/>
        </a:defRPr>
      </a:lvl8pPr>
      <a:lvl9pPr marL="1828800" algn="ctr" defTabSz="3937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200">
          <a:solidFill>
            <a:srgbClr val="000000"/>
          </a:solidFill>
          <a:latin typeface="Chalkboard" charset="0"/>
          <a:ea typeface="ＭＳ Ｐゴシック" charset="0"/>
        </a:defRPr>
      </a:lvl9pPr>
    </p:titleStyle>
    <p:bodyStyle>
      <a:lvl1pPr marL="379413" indent="-284163" algn="l" defTabSz="393700" rtl="0" eaLnBrk="0" fontAlgn="base" hangingPunct="0">
        <a:lnSpc>
          <a:spcPct val="94000"/>
        </a:lnSpc>
        <a:spcBef>
          <a:spcPct val="0"/>
        </a:spcBef>
        <a:spcAft>
          <a:spcPts val="1250"/>
        </a:spcAft>
        <a:buClr>
          <a:srgbClr val="000000"/>
        </a:buClr>
        <a:buSzPct val="45000"/>
        <a:buFont typeface="StarSymbol" charset="0"/>
        <a:buChar char="●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57238" indent="-252413" algn="l" defTabSz="393700" rtl="0" eaLnBrk="0" fontAlgn="base" hangingPunct="0">
        <a:lnSpc>
          <a:spcPct val="94000"/>
        </a:lnSpc>
        <a:spcBef>
          <a:spcPct val="0"/>
        </a:spcBef>
        <a:spcAft>
          <a:spcPts val="1000"/>
        </a:spcAft>
        <a:buClr>
          <a:srgbClr val="000000"/>
        </a:buClr>
        <a:buSzPct val="75000"/>
        <a:buFont typeface="StarSymbol" charset="0"/>
        <a:buChar char="–"/>
        <a:defRPr sz="2500">
          <a:solidFill>
            <a:srgbClr val="000000"/>
          </a:solidFill>
          <a:latin typeface="+mn-lt"/>
          <a:ea typeface="Kochi Gothic" charset="0"/>
          <a:cs typeface="+mn-cs"/>
        </a:defRPr>
      </a:lvl2pPr>
      <a:lvl3pPr marL="1136650" indent="-190500" algn="l" defTabSz="393700" rtl="0" eaLnBrk="0" fontAlgn="base" hangingPunct="0">
        <a:lnSpc>
          <a:spcPct val="94000"/>
        </a:lnSpc>
        <a:spcBef>
          <a:spcPct val="0"/>
        </a:spcBef>
        <a:spcAft>
          <a:spcPts val="750"/>
        </a:spcAft>
        <a:buClr>
          <a:srgbClr val="000000"/>
        </a:buClr>
        <a:buSzPct val="45000"/>
        <a:buFont typeface="StarSymbol" charset="0"/>
        <a:buChar char="●"/>
        <a:defRPr sz="2100">
          <a:solidFill>
            <a:srgbClr val="000000"/>
          </a:solidFill>
          <a:latin typeface="+mn-lt"/>
          <a:ea typeface="Kochi Gothic" charset="0"/>
          <a:cs typeface="+mn-cs"/>
        </a:defRPr>
      </a:lvl3pPr>
      <a:lvl4pPr marL="1514475" indent="-188913" algn="l" defTabSz="393700" rtl="0" eaLnBrk="0" fontAlgn="base" hangingPunct="0">
        <a:lnSpc>
          <a:spcPct val="94000"/>
        </a:lnSpc>
        <a:spcBef>
          <a:spcPct val="0"/>
        </a:spcBef>
        <a:spcAft>
          <a:spcPts val="500"/>
        </a:spcAft>
        <a:buClr>
          <a:srgbClr val="000000"/>
        </a:buClr>
        <a:buSzPct val="75000"/>
        <a:buFont typeface="StarSymbol" charset="0"/>
        <a:buChar char="–"/>
        <a:defRPr>
          <a:solidFill>
            <a:srgbClr val="000000"/>
          </a:solidFill>
          <a:latin typeface="+mn-lt"/>
          <a:ea typeface="Kochi Gothic" charset="0"/>
          <a:cs typeface="+mn-cs"/>
        </a:defRPr>
      </a:lvl4pPr>
      <a:lvl5pPr marL="1893888" indent="-190500" algn="l" defTabSz="393700" rtl="0" eaLnBrk="0" fontAlgn="base" hangingPunct="0">
        <a:lnSpc>
          <a:spcPct val="94000"/>
        </a:lnSpc>
        <a:spcBef>
          <a:spcPct val="0"/>
        </a:spcBef>
        <a:spcAft>
          <a:spcPts val="250"/>
        </a:spcAft>
        <a:buClr>
          <a:srgbClr val="000000"/>
        </a:buClr>
        <a:buSzPct val="45000"/>
        <a:buFont typeface="StarSymbol" charset="0"/>
        <a:buChar char="●"/>
        <a:defRPr>
          <a:solidFill>
            <a:srgbClr val="000000"/>
          </a:solidFill>
          <a:latin typeface="+mn-lt"/>
          <a:ea typeface="Kochi Gothic" charset="0"/>
          <a:cs typeface="+mn-cs"/>
        </a:defRPr>
      </a:lvl5pPr>
      <a:lvl6pPr marL="2351088" indent="-190500" algn="l" defTabSz="393700" rtl="0" fontAlgn="base" hangingPunct="0">
        <a:lnSpc>
          <a:spcPct val="94000"/>
        </a:lnSpc>
        <a:spcBef>
          <a:spcPct val="0"/>
        </a:spcBef>
        <a:spcAft>
          <a:spcPts val="250"/>
        </a:spcAft>
        <a:buClr>
          <a:srgbClr val="000000"/>
        </a:buClr>
        <a:buSzPct val="45000"/>
        <a:buFont typeface="StarSymbol" charset="0"/>
        <a:buChar char="●"/>
        <a:defRPr>
          <a:solidFill>
            <a:srgbClr val="000000"/>
          </a:solidFill>
          <a:latin typeface="+mn-lt"/>
          <a:ea typeface="Kochi Gothic" charset="0"/>
          <a:cs typeface="+mn-cs"/>
        </a:defRPr>
      </a:lvl6pPr>
      <a:lvl7pPr marL="2808288" indent="-190500" algn="l" defTabSz="393700" rtl="0" fontAlgn="base" hangingPunct="0">
        <a:lnSpc>
          <a:spcPct val="94000"/>
        </a:lnSpc>
        <a:spcBef>
          <a:spcPct val="0"/>
        </a:spcBef>
        <a:spcAft>
          <a:spcPts val="250"/>
        </a:spcAft>
        <a:buClr>
          <a:srgbClr val="000000"/>
        </a:buClr>
        <a:buSzPct val="45000"/>
        <a:buFont typeface="StarSymbol" charset="0"/>
        <a:buChar char="●"/>
        <a:defRPr>
          <a:solidFill>
            <a:srgbClr val="000000"/>
          </a:solidFill>
          <a:latin typeface="+mn-lt"/>
          <a:ea typeface="Kochi Gothic" charset="0"/>
          <a:cs typeface="+mn-cs"/>
        </a:defRPr>
      </a:lvl7pPr>
      <a:lvl8pPr marL="3265488" indent="-190500" algn="l" defTabSz="393700" rtl="0" fontAlgn="base" hangingPunct="0">
        <a:lnSpc>
          <a:spcPct val="94000"/>
        </a:lnSpc>
        <a:spcBef>
          <a:spcPct val="0"/>
        </a:spcBef>
        <a:spcAft>
          <a:spcPts val="250"/>
        </a:spcAft>
        <a:buClr>
          <a:srgbClr val="000000"/>
        </a:buClr>
        <a:buSzPct val="45000"/>
        <a:buFont typeface="StarSymbol" charset="0"/>
        <a:buChar char="●"/>
        <a:defRPr>
          <a:solidFill>
            <a:srgbClr val="000000"/>
          </a:solidFill>
          <a:latin typeface="+mn-lt"/>
          <a:ea typeface="Kochi Gothic" charset="0"/>
          <a:cs typeface="+mn-cs"/>
        </a:defRPr>
      </a:lvl8pPr>
      <a:lvl9pPr marL="3722688" indent="-190500" algn="l" defTabSz="393700" rtl="0" fontAlgn="base" hangingPunct="0">
        <a:lnSpc>
          <a:spcPct val="94000"/>
        </a:lnSpc>
        <a:spcBef>
          <a:spcPct val="0"/>
        </a:spcBef>
        <a:spcAft>
          <a:spcPts val="250"/>
        </a:spcAft>
        <a:buClr>
          <a:srgbClr val="000000"/>
        </a:buClr>
        <a:buSzPct val="45000"/>
        <a:buFont typeface="StarSymbol" charset="0"/>
        <a:buChar char="●"/>
        <a:defRPr>
          <a:solidFill>
            <a:srgbClr val="000000"/>
          </a:solidFill>
          <a:latin typeface="+mn-lt"/>
          <a:ea typeface="Kochi Gothic" charset="0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76225"/>
            <a:ext cx="7772400" cy="8175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et modifiez le titre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marL="1204913" indent="-1204913" algn="l" defTabSz="3762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100">
          <a:solidFill>
            <a:srgbClr val="000000"/>
          </a:solidFill>
          <a:latin typeface="+mj-lt"/>
          <a:ea typeface="+mj-ea"/>
          <a:cs typeface="ＭＳ Ｐゴシック" charset="0"/>
        </a:defRPr>
      </a:lvl1pPr>
      <a:lvl2pPr marL="1204913" indent="-1204913" algn="l" defTabSz="3762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100">
          <a:solidFill>
            <a:srgbClr val="000000"/>
          </a:solidFill>
          <a:latin typeface="Chalkboard" charset="0"/>
          <a:ea typeface="ＭＳ Ｐゴシック" charset="0"/>
          <a:cs typeface="ＭＳ Ｐゴシック" charset="0"/>
        </a:defRPr>
      </a:lvl2pPr>
      <a:lvl3pPr marL="1204913" indent="-1204913" algn="l" defTabSz="3762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100">
          <a:solidFill>
            <a:srgbClr val="000000"/>
          </a:solidFill>
          <a:latin typeface="Chalkboard" charset="0"/>
          <a:ea typeface="ＭＳ Ｐゴシック" charset="0"/>
          <a:cs typeface="ＭＳ Ｐゴシック" charset="0"/>
        </a:defRPr>
      </a:lvl3pPr>
      <a:lvl4pPr marL="1204913" indent="-1204913" algn="l" defTabSz="3762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100">
          <a:solidFill>
            <a:srgbClr val="000000"/>
          </a:solidFill>
          <a:latin typeface="Chalkboard" charset="0"/>
          <a:ea typeface="ＭＳ Ｐゴシック" charset="0"/>
          <a:cs typeface="ＭＳ Ｐゴシック" charset="0"/>
        </a:defRPr>
      </a:lvl4pPr>
      <a:lvl5pPr marL="1204913" indent="-1204913" algn="l" defTabSz="3762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100">
          <a:solidFill>
            <a:srgbClr val="000000"/>
          </a:solidFill>
          <a:latin typeface="Chalkboard" charset="0"/>
          <a:ea typeface="ＭＳ Ｐゴシック" charset="0"/>
          <a:cs typeface="ＭＳ Ｐゴシック" charset="0"/>
        </a:defRPr>
      </a:lvl5pPr>
      <a:lvl6pPr marL="1662113" algn="l" defTabSz="3762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100">
          <a:solidFill>
            <a:srgbClr val="000000"/>
          </a:solidFill>
          <a:latin typeface="Chalkboard" charset="0"/>
          <a:ea typeface="ＭＳ Ｐゴシック" charset="0"/>
        </a:defRPr>
      </a:lvl6pPr>
      <a:lvl7pPr marL="2119313" algn="l" defTabSz="3762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100">
          <a:solidFill>
            <a:srgbClr val="000000"/>
          </a:solidFill>
          <a:latin typeface="Chalkboard" charset="0"/>
          <a:ea typeface="ＭＳ Ｐゴシック" charset="0"/>
        </a:defRPr>
      </a:lvl7pPr>
      <a:lvl8pPr marL="2576513" algn="l" defTabSz="3762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100">
          <a:solidFill>
            <a:srgbClr val="000000"/>
          </a:solidFill>
          <a:latin typeface="Chalkboard" charset="0"/>
          <a:ea typeface="ＭＳ Ｐゴシック" charset="0"/>
        </a:defRPr>
      </a:lvl8pPr>
      <a:lvl9pPr marL="3033713" algn="l" defTabSz="3762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100">
          <a:solidFill>
            <a:srgbClr val="000000"/>
          </a:solidFill>
          <a:latin typeface="Chalkboard" charset="0"/>
          <a:ea typeface="ＭＳ Ｐゴシック" charset="0"/>
        </a:defRPr>
      </a:lvl9pPr>
    </p:titleStyle>
    <p:bodyStyle>
      <a:lvl1pPr marL="361950" indent="-271463" algn="l" defTabSz="376238" rtl="0" eaLnBrk="0" fontAlgn="base" hangingPunct="0">
        <a:lnSpc>
          <a:spcPct val="94000"/>
        </a:lnSpc>
        <a:spcBef>
          <a:spcPct val="0"/>
        </a:spcBef>
        <a:spcAft>
          <a:spcPts val="1200"/>
        </a:spcAft>
        <a:buClr>
          <a:srgbClr val="000000"/>
        </a:buClr>
        <a:buSzPct val="45000"/>
        <a:buFont typeface="StarSymbol" charset="0"/>
        <a:buChar char="●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22313" indent="-241300" algn="l" defTabSz="376238" rtl="0" eaLnBrk="0" fontAlgn="base" hangingPunct="0">
        <a:lnSpc>
          <a:spcPct val="94000"/>
        </a:lnSpc>
        <a:spcBef>
          <a:spcPct val="0"/>
        </a:spcBef>
        <a:spcAft>
          <a:spcPts val="950"/>
        </a:spcAft>
        <a:buClr>
          <a:srgbClr val="000000"/>
        </a:buClr>
        <a:buSzPct val="75000"/>
        <a:buFont typeface="StarSymbol" charset="0"/>
        <a:buChar char="–"/>
        <a:defRPr sz="2400">
          <a:solidFill>
            <a:srgbClr val="000000"/>
          </a:solidFill>
          <a:latin typeface="+mn-lt"/>
          <a:ea typeface="Kochi Gothic" charset="0"/>
          <a:cs typeface="+mn-cs"/>
        </a:defRPr>
      </a:lvl2pPr>
      <a:lvl3pPr marL="1085850" indent="-182563" algn="l" defTabSz="376238" rtl="0" eaLnBrk="0" fontAlgn="base" hangingPunct="0">
        <a:lnSpc>
          <a:spcPct val="94000"/>
        </a:lnSpc>
        <a:spcBef>
          <a:spcPct val="0"/>
        </a:spcBef>
        <a:spcAft>
          <a:spcPts val="713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Kochi Gothic" charset="0"/>
          <a:cs typeface="+mn-cs"/>
        </a:defRPr>
      </a:lvl3pPr>
      <a:lvl4pPr marL="1446213" indent="-180975" algn="l" defTabSz="376238" rtl="0" eaLnBrk="0" fontAlgn="base" hangingPunct="0">
        <a:lnSpc>
          <a:spcPct val="94000"/>
        </a:lnSpc>
        <a:spcBef>
          <a:spcPct val="0"/>
        </a:spcBef>
        <a:spcAft>
          <a:spcPts val="488"/>
        </a:spcAft>
        <a:buClr>
          <a:srgbClr val="000000"/>
        </a:buClr>
        <a:buSzPct val="75000"/>
        <a:buFont typeface="StarSymbol" charset="0"/>
        <a:buChar char="–"/>
        <a:defRPr>
          <a:solidFill>
            <a:srgbClr val="000000"/>
          </a:solidFill>
          <a:latin typeface="+mn-lt"/>
          <a:ea typeface="Kochi Gothic" charset="0"/>
          <a:cs typeface="+mn-cs"/>
        </a:defRPr>
      </a:lvl4pPr>
      <a:lvl5pPr marL="1808163" indent="-182563" algn="l" defTabSz="376238" rtl="0" eaLnBrk="0" fontAlgn="base" hangingPunct="0">
        <a:lnSpc>
          <a:spcPct val="94000"/>
        </a:lnSpc>
        <a:spcBef>
          <a:spcPct val="0"/>
        </a:spcBef>
        <a:spcAft>
          <a:spcPts val="238"/>
        </a:spcAft>
        <a:buClr>
          <a:srgbClr val="000000"/>
        </a:buClr>
        <a:buSzPct val="45000"/>
        <a:buFont typeface="StarSymbol" charset="0"/>
        <a:buChar char="●"/>
        <a:defRPr>
          <a:solidFill>
            <a:srgbClr val="000000"/>
          </a:solidFill>
          <a:latin typeface="+mn-lt"/>
          <a:ea typeface="Kochi Gothic" charset="0"/>
          <a:cs typeface="+mn-cs"/>
        </a:defRPr>
      </a:lvl5pPr>
      <a:lvl6pPr marL="2265363" indent="-182563" algn="l" defTabSz="376238" rtl="0" fontAlgn="base" hangingPunct="0">
        <a:lnSpc>
          <a:spcPct val="94000"/>
        </a:lnSpc>
        <a:spcBef>
          <a:spcPct val="0"/>
        </a:spcBef>
        <a:spcAft>
          <a:spcPts val="238"/>
        </a:spcAft>
        <a:buClr>
          <a:srgbClr val="000000"/>
        </a:buClr>
        <a:buSzPct val="45000"/>
        <a:buFont typeface="StarSymbol" charset="0"/>
        <a:buChar char="●"/>
        <a:defRPr>
          <a:solidFill>
            <a:srgbClr val="000000"/>
          </a:solidFill>
          <a:latin typeface="+mn-lt"/>
          <a:ea typeface="Kochi Gothic" charset="0"/>
          <a:cs typeface="+mn-cs"/>
        </a:defRPr>
      </a:lvl6pPr>
      <a:lvl7pPr marL="2722563" indent="-182563" algn="l" defTabSz="376238" rtl="0" fontAlgn="base" hangingPunct="0">
        <a:lnSpc>
          <a:spcPct val="94000"/>
        </a:lnSpc>
        <a:spcBef>
          <a:spcPct val="0"/>
        </a:spcBef>
        <a:spcAft>
          <a:spcPts val="238"/>
        </a:spcAft>
        <a:buClr>
          <a:srgbClr val="000000"/>
        </a:buClr>
        <a:buSzPct val="45000"/>
        <a:buFont typeface="StarSymbol" charset="0"/>
        <a:buChar char="●"/>
        <a:defRPr>
          <a:solidFill>
            <a:srgbClr val="000000"/>
          </a:solidFill>
          <a:latin typeface="+mn-lt"/>
          <a:ea typeface="Kochi Gothic" charset="0"/>
          <a:cs typeface="+mn-cs"/>
        </a:defRPr>
      </a:lvl7pPr>
      <a:lvl8pPr marL="3179763" indent="-182563" algn="l" defTabSz="376238" rtl="0" fontAlgn="base" hangingPunct="0">
        <a:lnSpc>
          <a:spcPct val="94000"/>
        </a:lnSpc>
        <a:spcBef>
          <a:spcPct val="0"/>
        </a:spcBef>
        <a:spcAft>
          <a:spcPts val="238"/>
        </a:spcAft>
        <a:buClr>
          <a:srgbClr val="000000"/>
        </a:buClr>
        <a:buSzPct val="45000"/>
        <a:buFont typeface="StarSymbol" charset="0"/>
        <a:buChar char="●"/>
        <a:defRPr>
          <a:solidFill>
            <a:srgbClr val="000000"/>
          </a:solidFill>
          <a:latin typeface="+mn-lt"/>
          <a:ea typeface="Kochi Gothic" charset="0"/>
          <a:cs typeface="+mn-cs"/>
        </a:defRPr>
      </a:lvl8pPr>
      <a:lvl9pPr marL="3636963" indent="-182563" algn="l" defTabSz="376238" rtl="0" fontAlgn="base" hangingPunct="0">
        <a:lnSpc>
          <a:spcPct val="94000"/>
        </a:lnSpc>
        <a:spcBef>
          <a:spcPct val="0"/>
        </a:spcBef>
        <a:spcAft>
          <a:spcPts val="238"/>
        </a:spcAft>
        <a:buClr>
          <a:srgbClr val="000000"/>
        </a:buClr>
        <a:buSzPct val="45000"/>
        <a:buFont typeface="StarSymbol" charset="0"/>
        <a:buChar char="●"/>
        <a:defRPr>
          <a:solidFill>
            <a:srgbClr val="000000"/>
          </a:solidFill>
          <a:latin typeface="+mn-lt"/>
          <a:ea typeface="Kochi Gothic" charset="0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0.e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17.emf"/><Relationship Id="rId3" Type="http://schemas.openxmlformats.org/officeDocument/2006/relationships/image" Target="../media/image19.jpg"/><Relationship Id="rId7" Type="http://schemas.openxmlformats.org/officeDocument/2006/relationships/image" Target="../media/image14.emf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16.emf"/><Relationship Id="rId5" Type="http://schemas.openxmlformats.org/officeDocument/2006/relationships/image" Target="../media/image13.emf"/><Relationship Id="rId15" Type="http://schemas.openxmlformats.org/officeDocument/2006/relationships/image" Target="../media/image18.e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15.emf"/><Relationship Id="rId14" Type="http://schemas.openxmlformats.org/officeDocument/2006/relationships/oleObject" Target="../embeddings/oleObject17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oleObject" Target="../embeddings/oleObject23.bin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24.e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6.e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21.e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23.emf"/><Relationship Id="rId4" Type="http://schemas.openxmlformats.org/officeDocument/2006/relationships/image" Target="../media/image20.e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27.emf"/><Relationship Id="rId4" Type="http://schemas.openxmlformats.org/officeDocument/2006/relationships/oleObject" Target="../embeddings/oleObject25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3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9.e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31.emf"/><Relationship Id="rId4" Type="http://schemas.openxmlformats.org/officeDocument/2006/relationships/image" Target="../media/image28.emf"/><Relationship Id="rId9" Type="http://schemas.openxmlformats.org/officeDocument/2006/relationships/oleObject" Target="../embeddings/oleObject30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36.emf"/><Relationship Id="rId4" Type="http://schemas.openxmlformats.org/officeDocument/2006/relationships/image" Target="../media/image33.emf"/><Relationship Id="rId9" Type="http://schemas.openxmlformats.org/officeDocument/2006/relationships/oleObject" Target="../embeddings/oleObject35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oleObject" Target="../embeddings/oleObject41.bin"/><Relationship Id="rId18" Type="http://schemas.openxmlformats.org/officeDocument/2006/relationships/image" Target="../media/image30.emf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41.emf"/><Relationship Id="rId17" Type="http://schemas.openxmlformats.org/officeDocument/2006/relationships/oleObject" Target="../embeddings/oleObject43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9.emf"/><Relationship Id="rId20" Type="http://schemas.openxmlformats.org/officeDocument/2006/relationships/image" Target="../media/image31.e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8.emf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7.bin"/><Relationship Id="rId15" Type="http://schemas.openxmlformats.org/officeDocument/2006/relationships/oleObject" Target="../embeddings/oleObject42.bin"/><Relationship Id="rId10" Type="http://schemas.openxmlformats.org/officeDocument/2006/relationships/image" Target="../media/image40.emf"/><Relationship Id="rId19" Type="http://schemas.openxmlformats.org/officeDocument/2006/relationships/oleObject" Target="../embeddings/oleObject44.bin"/><Relationship Id="rId4" Type="http://schemas.openxmlformats.org/officeDocument/2006/relationships/image" Target="../media/image37.emf"/><Relationship Id="rId9" Type="http://schemas.openxmlformats.org/officeDocument/2006/relationships/oleObject" Target="../embeddings/oleObject39.bin"/><Relationship Id="rId1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13" Type="http://schemas.openxmlformats.org/officeDocument/2006/relationships/oleObject" Target="../embeddings/oleObject51.bin"/><Relationship Id="rId18" Type="http://schemas.openxmlformats.org/officeDocument/2006/relationships/image" Target="../media/image29.emf"/><Relationship Id="rId3" Type="http://schemas.openxmlformats.org/officeDocument/2006/relationships/oleObject" Target="../embeddings/oleObject46.bin"/><Relationship Id="rId21" Type="http://schemas.openxmlformats.org/officeDocument/2006/relationships/oleObject" Target="../embeddings/oleObject55.bin"/><Relationship Id="rId7" Type="http://schemas.openxmlformats.org/officeDocument/2006/relationships/oleObject" Target="../embeddings/oleObject48.bin"/><Relationship Id="rId12" Type="http://schemas.openxmlformats.org/officeDocument/2006/relationships/image" Target="../media/image47.emf"/><Relationship Id="rId17" Type="http://schemas.openxmlformats.org/officeDocument/2006/relationships/oleObject" Target="../embeddings/oleObject53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8.emf"/><Relationship Id="rId20" Type="http://schemas.openxmlformats.org/officeDocument/2006/relationships/image" Target="../media/image30.e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4.emf"/><Relationship Id="rId11" Type="http://schemas.openxmlformats.org/officeDocument/2006/relationships/oleObject" Target="../embeddings/oleObject50.bin"/><Relationship Id="rId5" Type="http://schemas.openxmlformats.org/officeDocument/2006/relationships/oleObject" Target="../embeddings/oleObject47.bin"/><Relationship Id="rId15" Type="http://schemas.openxmlformats.org/officeDocument/2006/relationships/oleObject" Target="../embeddings/oleObject52.bin"/><Relationship Id="rId10" Type="http://schemas.openxmlformats.org/officeDocument/2006/relationships/image" Target="../media/image46.emf"/><Relationship Id="rId19" Type="http://schemas.openxmlformats.org/officeDocument/2006/relationships/oleObject" Target="../embeddings/oleObject54.bin"/><Relationship Id="rId4" Type="http://schemas.openxmlformats.org/officeDocument/2006/relationships/image" Target="../media/image43.emf"/><Relationship Id="rId9" Type="http://schemas.openxmlformats.org/officeDocument/2006/relationships/oleObject" Target="../embeddings/oleObject49.bin"/><Relationship Id="rId14" Type="http://schemas.openxmlformats.org/officeDocument/2006/relationships/image" Target="../media/image48.emf"/><Relationship Id="rId22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oleObject" Target="../embeddings/oleObject56.bin"/><Relationship Id="rId7" Type="http://schemas.openxmlformats.org/officeDocument/2006/relationships/oleObject" Target="../embeddings/oleObject5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0.emf"/><Relationship Id="rId5" Type="http://schemas.openxmlformats.org/officeDocument/2006/relationships/oleObject" Target="../embeddings/oleObject57.bin"/><Relationship Id="rId4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13" Type="http://schemas.openxmlformats.org/officeDocument/2006/relationships/oleObject" Target="../embeddings/oleObject64.bin"/><Relationship Id="rId18" Type="http://schemas.openxmlformats.org/officeDocument/2006/relationships/image" Target="../media/image29.emf"/><Relationship Id="rId3" Type="http://schemas.openxmlformats.org/officeDocument/2006/relationships/oleObject" Target="../embeddings/oleObject59.bin"/><Relationship Id="rId21" Type="http://schemas.openxmlformats.org/officeDocument/2006/relationships/oleObject" Target="../embeddings/oleObject68.bin"/><Relationship Id="rId7" Type="http://schemas.openxmlformats.org/officeDocument/2006/relationships/oleObject" Target="../embeddings/oleObject61.bin"/><Relationship Id="rId12" Type="http://schemas.openxmlformats.org/officeDocument/2006/relationships/image" Target="../media/image56.emf"/><Relationship Id="rId17" Type="http://schemas.openxmlformats.org/officeDocument/2006/relationships/oleObject" Target="../embeddings/oleObject66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8.emf"/><Relationship Id="rId20" Type="http://schemas.openxmlformats.org/officeDocument/2006/relationships/image" Target="../media/image30.e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3.emf"/><Relationship Id="rId11" Type="http://schemas.openxmlformats.org/officeDocument/2006/relationships/oleObject" Target="../embeddings/oleObject63.bin"/><Relationship Id="rId5" Type="http://schemas.openxmlformats.org/officeDocument/2006/relationships/oleObject" Target="../embeddings/oleObject60.bin"/><Relationship Id="rId15" Type="http://schemas.openxmlformats.org/officeDocument/2006/relationships/oleObject" Target="../embeddings/oleObject65.bin"/><Relationship Id="rId10" Type="http://schemas.openxmlformats.org/officeDocument/2006/relationships/image" Target="../media/image55.emf"/><Relationship Id="rId19" Type="http://schemas.openxmlformats.org/officeDocument/2006/relationships/oleObject" Target="../embeddings/oleObject67.bin"/><Relationship Id="rId4" Type="http://schemas.openxmlformats.org/officeDocument/2006/relationships/image" Target="../media/image52.emf"/><Relationship Id="rId9" Type="http://schemas.openxmlformats.org/officeDocument/2006/relationships/oleObject" Target="../embeddings/oleObject62.bin"/><Relationship Id="rId14" Type="http://schemas.openxmlformats.org/officeDocument/2006/relationships/image" Target="../media/image57.emf"/><Relationship Id="rId22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13" Type="http://schemas.openxmlformats.org/officeDocument/2006/relationships/oleObject" Target="../embeddings/oleObject74.bin"/><Relationship Id="rId18" Type="http://schemas.openxmlformats.org/officeDocument/2006/relationships/image" Target="../media/image65.emf"/><Relationship Id="rId3" Type="http://schemas.openxmlformats.org/officeDocument/2006/relationships/oleObject" Target="../embeddings/oleObject69.bin"/><Relationship Id="rId7" Type="http://schemas.openxmlformats.org/officeDocument/2006/relationships/oleObject" Target="../embeddings/oleObject71.bin"/><Relationship Id="rId12" Type="http://schemas.openxmlformats.org/officeDocument/2006/relationships/image" Target="../media/image62.emf"/><Relationship Id="rId17" Type="http://schemas.openxmlformats.org/officeDocument/2006/relationships/oleObject" Target="../embeddings/oleObject76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64.emf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9.emf"/><Relationship Id="rId11" Type="http://schemas.openxmlformats.org/officeDocument/2006/relationships/oleObject" Target="../embeddings/oleObject73.bin"/><Relationship Id="rId5" Type="http://schemas.openxmlformats.org/officeDocument/2006/relationships/oleObject" Target="../embeddings/oleObject70.bin"/><Relationship Id="rId15" Type="http://schemas.openxmlformats.org/officeDocument/2006/relationships/oleObject" Target="../embeddings/oleObject75.bin"/><Relationship Id="rId10" Type="http://schemas.openxmlformats.org/officeDocument/2006/relationships/image" Target="../media/image61.emf"/><Relationship Id="rId4" Type="http://schemas.openxmlformats.org/officeDocument/2006/relationships/image" Target="../media/image58.emf"/><Relationship Id="rId9" Type="http://schemas.openxmlformats.org/officeDocument/2006/relationships/oleObject" Target="../embeddings/oleObject72.bin"/><Relationship Id="rId14" Type="http://schemas.openxmlformats.org/officeDocument/2006/relationships/image" Target="../media/image63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oleObject" Target="../embeddings/oleObject77.bin"/><Relationship Id="rId7" Type="http://schemas.openxmlformats.org/officeDocument/2006/relationships/oleObject" Target="../embeddings/oleObject79.bin"/><Relationship Id="rId12" Type="http://schemas.openxmlformats.org/officeDocument/2006/relationships/image" Target="../media/image70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7.emf"/><Relationship Id="rId11" Type="http://schemas.openxmlformats.org/officeDocument/2006/relationships/oleObject" Target="../embeddings/oleObject81.bin"/><Relationship Id="rId5" Type="http://schemas.openxmlformats.org/officeDocument/2006/relationships/oleObject" Target="../embeddings/oleObject78.bin"/><Relationship Id="rId10" Type="http://schemas.openxmlformats.org/officeDocument/2006/relationships/image" Target="../media/image69.emf"/><Relationship Id="rId4" Type="http://schemas.openxmlformats.org/officeDocument/2006/relationships/image" Target="../media/image66.emf"/><Relationship Id="rId9" Type="http://schemas.openxmlformats.org/officeDocument/2006/relationships/oleObject" Target="../embeddings/oleObject80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3.bin"/><Relationship Id="rId4" Type="http://schemas.openxmlformats.org/officeDocument/2006/relationships/hyperlink" Target="file:///Users/louisnar/enseignement/MECADEF/TRANSPARENTS/Hydrostatique.ppt%23-1,8,Grandeurs%20volumiques#-1,8,Grandeurs volumique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949450" y="2743200"/>
            <a:ext cx="5246688" cy="1438275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8" tIns="45715" rIns="91428" bIns="45715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4200">
                <a:cs typeface="+mn-cs"/>
              </a:rPr>
              <a:t>Equations de </a:t>
            </a:r>
            <a:br>
              <a:rPr lang="fr-FR" sz="4200">
                <a:cs typeface="+mn-cs"/>
              </a:rPr>
            </a:br>
            <a:r>
              <a:rPr lang="fr-FR" sz="4200">
                <a:cs typeface="+mn-cs"/>
              </a:rPr>
              <a:t>conservation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493963" y="1433513"/>
            <a:ext cx="415448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8" tIns="45715" rIns="91428" bIns="45715">
            <a:spAutoFit/>
          </a:bodyPr>
          <a:lstStyle/>
          <a:p>
            <a:pPr>
              <a:defRPr/>
            </a:pPr>
            <a:r>
              <a:rPr lang="fr-FR">
                <a:cs typeface="+mn-cs"/>
              </a:rPr>
              <a:t>Cours de Mécanique des fluides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359150" y="5302250"/>
            <a:ext cx="24257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>
                <a:cs typeface="+mn-cs"/>
              </a:rPr>
              <a:t>Olivier LOUISNARD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51520" y="1541463"/>
            <a:ext cx="8777383" cy="404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>
                <a:latin typeface="Chalkboard" charset="0"/>
                <a:cs typeface="+mn-cs"/>
              </a:rPr>
              <a:t>Pendant</a:t>
            </a:r>
            <a:r>
              <a:rPr lang="fr-FR" sz="2100">
                <a:latin typeface="Times New Roman" charset="0"/>
                <a:cs typeface="+mn-cs"/>
              </a:rPr>
              <a:t> </a:t>
            </a:r>
            <a:r>
              <a:rPr lang="fr-FR" sz="2100">
                <a:solidFill>
                  <a:srgbClr val="FF8000"/>
                </a:solidFill>
                <a:latin typeface="Times New Roman" charset="0"/>
                <a:cs typeface="+mn-cs"/>
              </a:rPr>
              <a:t>dt</a:t>
            </a:r>
            <a:r>
              <a:rPr lang="fr-FR" sz="2100">
                <a:latin typeface="Times New Roman" charset="0"/>
                <a:cs typeface="+mn-cs"/>
              </a:rPr>
              <a:t>, </a:t>
            </a:r>
            <a:r>
              <a:rPr lang="fr-FR" sz="2100">
                <a:latin typeface="Chalkboard" charset="0"/>
                <a:cs typeface="+mn-cs"/>
              </a:rPr>
              <a:t>la variation de</a:t>
            </a:r>
            <a:r>
              <a:rPr lang="fr-FR" sz="2100">
                <a:latin typeface="Times New Roman" charset="0"/>
                <a:cs typeface="+mn-cs"/>
              </a:rPr>
              <a:t> </a:t>
            </a:r>
            <a:r>
              <a:rPr lang="fr-FR" sz="2100">
                <a:solidFill>
                  <a:srgbClr val="996633"/>
                </a:solidFill>
                <a:latin typeface="Times New Roman" charset="0"/>
                <a:cs typeface="+mn-cs"/>
              </a:rPr>
              <a:t>G</a:t>
            </a:r>
            <a:r>
              <a:rPr lang="fr-FR" sz="2100">
                <a:latin typeface="Times New Roman" charset="0"/>
                <a:cs typeface="+mn-cs"/>
              </a:rPr>
              <a:t> </a:t>
            </a:r>
            <a:r>
              <a:rPr lang="fr-FR" sz="2100">
                <a:latin typeface="Chalkboard" charset="0"/>
                <a:cs typeface="+mn-cs"/>
              </a:rPr>
              <a:t>dans V à cause de la convection est donc :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835215" y="2428598"/>
            <a:ext cx="2008593" cy="44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 dirty="0" err="1">
                <a:solidFill>
                  <a:srgbClr val="996633"/>
                </a:solidFill>
                <a:latin typeface="Times New Roman" charset="0"/>
                <a:cs typeface="+mn-cs"/>
              </a:rPr>
              <a:t>dG</a:t>
            </a:r>
            <a:r>
              <a:rPr lang="fr-FR" sz="2100" dirty="0">
                <a:latin typeface="Times New Roman" charset="0"/>
                <a:cs typeface="+mn-cs"/>
              </a:rPr>
              <a:t> = </a:t>
            </a:r>
            <a:r>
              <a:rPr lang="fr-FR" sz="2100" dirty="0" err="1">
                <a:solidFill>
                  <a:srgbClr val="996633"/>
                </a:solidFill>
                <a:latin typeface="Times New Roman" charset="0"/>
                <a:cs typeface="+mn-cs"/>
              </a:rPr>
              <a:t>dG</a:t>
            </a:r>
            <a:r>
              <a:rPr lang="fr-FR" sz="2100" baseline="-25000" dirty="0" err="1">
                <a:solidFill>
                  <a:srgbClr val="996633"/>
                </a:solidFill>
                <a:latin typeface="Times New Roman" charset="0"/>
                <a:cs typeface="+mn-cs"/>
              </a:rPr>
              <a:t>e</a:t>
            </a:r>
            <a:r>
              <a:rPr lang="fr-FR" sz="2100" dirty="0">
                <a:latin typeface="Times New Roman" charset="0"/>
                <a:cs typeface="+mn-cs"/>
              </a:rPr>
              <a:t> </a:t>
            </a:r>
            <a:r>
              <a:rPr lang="fr-FR" sz="2100" dirty="0">
                <a:latin typeface="Symbol" charset="2"/>
                <a:cs typeface="Symbol" charset="2"/>
              </a:rPr>
              <a:t>–</a:t>
            </a:r>
            <a:r>
              <a:rPr lang="fr-FR" sz="2100" dirty="0">
                <a:latin typeface="Times New Roman" charset="0"/>
                <a:cs typeface="+mn-cs"/>
              </a:rPr>
              <a:t> </a:t>
            </a:r>
            <a:r>
              <a:rPr lang="fr-FR" sz="2100" dirty="0" err="1">
                <a:solidFill>
                  <a:srgbClr val="996633"/>
                </a:solidFill>
                <a:latin typeface="Times New Roman" charset="0"/>
                <a:cs typeface="+mn-cs"/>
              </a:rPr>
              <a:t>dG</a:t>
            </a:r>
            <a:r>
              <a:rPr lang="fr-FR" sz="2100" baseline="-25000" dirty="0" err="1">
                <a:solidFill>
                  <a:srgbClr val="996633"/>
                </a:solidFill>
                <a:latin typeface="Times New Roman" charset="0"/>
                <a:cs typeface="+mn-cs"/>
              </a:rPr>
              <a:t>s</a:t>
            </a:r>
            <a:r>
              <a:rPr lang="fr-FR" sz="2100" dirty="0" err="1">
                <a:solidFill>
                  <a:srgbClr val="996633"/>
                </a:solidFill>
                <a:latin typeface="Times New Roman" charset="0"/>
                <a:cs typeface="+mn-cs"/>
              </a:rPr>
              <a:t>=</a:t>
            </a:r>
            <a:endParaRPr lang="fr-FR" sz="2100" dirty="0">
              <a:latin typeface="Times New Roman" charset="0"/>
              <a:cs typeface="+mn-cs"/>
            </a:endParaRPr>
          </a:p>
        </p:txBody>
      </p:sp>
      <p:sp>
        <p:nvSpPr>
          <p:cNvPr id="14339" name="Freeform 9"/>
          <p:cNvSpPr>
            <a:spLocks noChangeArrowheads="1"/>
          </p:cNvSpPr>
          <p:nvPr/>
        </p:nvSpPr>
        <p:spPr bwMode="auto">
          <a:xfrm>
            <a:off x="1157288" y="4460875"/>
            <a:ext cx="2384425" cy="1579563"/>
          </a:xfrm>
          <a:custGeom>
            <a:avLst/>
            <a:gdLst>
              <a:gd name="T0" fmla="*/ 933332 w 5250"/>
              <a:gd name="T1" fmla="*/ 14549 h 3040"/>
              <a:gd name="T2" fmla="*/ 597696 w 5250"/>
              <a:gd name="T3" fmla="*/ 100801 h 3040"/>
              <a:gd name="T4" fmla="*/ 262514 w 5250"/>
              <a:gd name="T5" fmla="*/ 358519 h 3040"/>
              <a:gd name="T6" fmla="*/ 49505 w 5250"/>
              <a:gd name="T7" fmla="*/ 726911 h 3040"/>
              <a:gd name="T8" fmla="*/ 4996 w 5250"/>
              <a:gd name="T9" fmla="*/ 1095822 h 3040"/>
              <a:gd name="T10" fmla="*/ 172587 w 5250"/>
              <a:gd name="T11" fmla="*/ 1414852 h 3040"/>
              <a:gd name="T12" fmla="*/ 508223 w 5250"/>
              <a:gd name="T13" fmla="*/ 1537476 h 3040"/>
              <a:gd name="T14" fmla="*/ 843859 w 5250"/>
              <a:gd name="T15" fmla="*/ 1574367 h 3040"/>
              <a:gd name="T16" fmla="*/ 1179496 w 5250"/>
              <a:gd name="T17" fmla="*/ 1574367 h 3040"/>
              <a:gd name="T18" fmla="*/ 1526486 w 5250"/>
              <a:gd name="T19" fmla="*/ 1549946 h 3040"/>
              <a:gd name="T20" fmla="*/ 1861668 w 5250"/>
              <a:gd name="T21" fmla="*/ 1488634 h 3040"/>
              <a:gd name="T22" fmla="*/ 2197304 w 5250"/>
              <a:gd name="T23" fmla="*/ 1377441 h 3040"/>
              <a:gd name="T24" fmla="*/ 2364895 w 5250"/>
              <a:gd name="T25" fmla="*/ 1009569 h 3040"/>
              <a:gd name="T26" fmla="*/ 2320386 w 5250"/>
              <a:gd name="T27" fmla="*/ 641178 h 3040"/>
              <a:gd name="T28" fmla="*/ 2029259 w 5250"/>
              <a:gd name="T29" fmla="*/ 322148 h 3040"/>
              <a:gd name="T30" fmla="*/ 1694077 w 5250"/>
              <a:gd name="T31" fmla="*/ 63910 h 3040"/>
              <a:gd name="T32" fmla="*/ 1358441 w 5250"/>
              <a:gd name="T33" fmla="*/ 27019 h 3040"/>
              <a:gd name="T34" fmla="*/ 1022805 w 5250"/>
              <a:gd name="T35" fmla="*/ 14549 h 3040"/>
              <a:gd name="T36" fmla="*/ 966941 w 5250"/>
              <a:gd name="T37" fmla="*/ 14549 h 3040"/>
              <a:gd name="T38" fmla="*/ 933332 w 5250"/>
              <a:gd name="T39" fmla="*/ 14549 h 304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250" h="3040">
                <a:moveTo>
                  <a:pt x="2055" y="28"/>
                </a:moveTo>
                <a:cubicBezTo>
                  <a:pt x="1809" y="83"/>
                  <a:pt x="1552" y="104"/>
                  <a:pt x="1316" y="194"/>
                </a:cubicBezTo>
                <a:cubicBezTo>
                  <a:pt x="1034" y="301"/>
                  <a:pt x="803" y="499"/>
                  <a:pt x="578" y="690"/>
                </a:cubicBezTo>
                <a:cubicBezTo>
                  <a:pt x="356" y="878"/>
                  <a:pt x="152" y="1114"/>
                  <a:pt x="109" y="1399"/>
                </a:cubicBezTo>
                <a:cubicBezTo>
                  <a:pt x="73" y="1634"/>
                  <a:pt x="22" y="1862"/>
                  <a:pt x="11" y="2109"/>
                </a:cubicBezTo>
                <a:cubicBezTo>
                  <a:pt x="0" y="2367"/>
                  <a:pt x="114" y="2619"/>
                  <a:pt x="380" y="2723"/>
                </a:cubicBezTo>
                <a:cubicBezTo>
                  <a:pt x="624" y="2819"/>
                  <a:pt x="866" y="2907"/>
                  <a:pt x="1119" y="2959"/>
                </a:cubicBezTo>
                <a:cubicBezTo>
                  <a:pt x="1362" y="3009"/>
                  <a:pt x="1609" y="3036"/>
                  <a:pt x="1858" y="3030"/>
                </a:cubicBezTo>
                <a:cubicBezTo>
                  <a:pt x="2107" y="3024"/>
                  <a:pt x="2351" y="3022"/>
                  <a:pt x="2597" y="3030"/>
                </a:cubicBezTo>
                <a:cubicBezTo>
                  <a:pt x="2853" y="3039"/>
                  <a:pt x="3106" y="2994"/>
                  <a:pt x="3361" y="2983"/>
                </a:cubicBezTo>
                <a:cubicBezTo>
                  <a:pt x="3611" y="2971"/>
                  <a:pt x="3856" y="2917"/>
                  <a:pt x="4099" y="2865"/>
                </a:cubicBezTo>
                <a:cubicBezTo>
                  <a:pt x="4349" y="2811"/>
                  <a:pt x="4625" y="2816"/>
                  <a:pt x="4838" y="2651"/>
                </a:cubicBezTo>
                <a:cubicBezTo>
                  <a:pt x="5066" y="2475"/>
                  <a:pt x="5162" y="2203"/>
                  <a:pt x="5207" y="1943"/>
                </a:cubicBezTo>
                <a:cubicBezTo>
                  <a:pt x="5249" y="1708"/>
                  <a:pt x="5193" y="1463"/>
                  <a:pt x="5109" y="1234"/>
                </a:cubicBezTo>
                <a:cubicBezTo>
                  <a:pt x="4998" y="934"/>
                  <a:pt x="4706" y="796"/>
                  <a:pt x="4468" y="620"/>
                </a:cubicBezTo>
                <a:cubicBezTo>
                  <a:pt x="4230" y="444"/>
                  <a:pt x="4002" y="255"/>
                  <a:pt x="3730" y="123"/>
                </a:cubicBezTo>
                <a:cubicBezTo>
                  <a:pt x="3492" y="8"/>
                  <a:pt x="3238" y="49"/>
                  <a:pt x="2991" y="52"/>
                </a:cubicBezTo>
                <a:cubicBezTo>
                  <a:pt x="2744" y="55"/>
                  <a:pt x="2500" y="0"/>
                  <a:pt x="2252" y="28"/>
                </a:cubicBezTo>
                <a:lnTo>
                  <a:pt x="2129" y="28"/>
                </a:lnTo>
                <a:lnTo>
                  <a:pt x="2055" y="28"/>
                </a:lnTo>
              </a:path>
            </a:pathLst>
          </a:custGeom>
          <a:solidFill>
            <a:srgbClr val="98C8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24583" tIns="12292" rIns="24583" bIns="12292">
            <a:spAutoFit/>
          </a:bodyPr>
          <a:lstStyle/>
          <a:p>
            <a:endParaRPr lang="fr-FR"/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1541463" y="5300663"/>
            <a:ext cx="239712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24583" tIns="12292" rIns="24583" bIns="122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>
                <a:latin typeface="Times New Roman" charset="0"/>
                <a:cs typeface="+mn-cs"/>
              </a:rPr>
              <a:t>V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2127250" y="4079875"/>
            <a:ext cx="19526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24583" tIns="12292" rIns="24583" bIns="122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>
                <a:latin typeface="Times New Roman" charset="0"/>
                <a:cs typeface="+mn-cs"/>
              </a:rPr>
              <a:t>S</a:t>
            </a:r>
          </a:p>
        </p:txBody>
      </p:sp>
      <p:sp>
        <p:nvSpPr>
          <p:cNvPr id="13331" name="Text Box 19"/>
          <p:cNvSpPr txBox="1">
            <a:spLocks noChangeArrowheads="1"/>
          </p:cNvSpPr>
          <p:nvPr/>
        </p:nvSpPr>
        <p:spPr bwMode="auto">
          <a:xfrm>
            <a:off x="2344738" y="4079875"/>
            <a:ext cx="97155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24583" tIns="12292" rIns="24583" bIns="122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>
                <a:latin typeface="Times New Roman" charset="0"/>
                <a:cs typeface="+mn-cs"/>
              </a:rPr>
              <a:t>= </a:t>
            </a:r>
            <a:r>
              <a:rPr lang="fr-FR" sz="2100">
                <a:solidFill>
                  <a:srgbClr val="FF0000"/>
                </a:solidFill>
                <a:latin typeface="Times New Roman" charset="0"/>
                <a:cs typeface="+mn-cs"/>
              </a:rPr>
              <a:t>S</a:t>
            </a:r>
            <a:r>
              <a:rPr lang="fr-FR" sz="2100" baseline="-25000">
                <a:solidFill>
                  <a:srgbClr val="FF0000"/>
                </a:solidFill>
                <a:latin typeface="Times New Roman" charset="0"/>
                <a:cs typeface="+mn-cs"/>
              </a:rPr>
              <a:t>e </a:t>
            </a:r>
            <a:r>
              <a:rPr lang="fr-FR" sz="2100">
                <a:latin typeface="Times New Roman" charset="0"/>
                <a:cs typeface="+mn-cs"/>
              </a:rPr>
              <a:t>+ </a:t>
            </a:r>
            <a:r>
              <a:rPr lang="fr-FR" sz="2100">
                <a:solidFill>
                  <a:srgbClr val="15C300"/>
                </a:solidFill>
                <a:latin typeface="Times New Roman" charset="0"/>
                <a:cs typeface="+mn-cs"/>
              </a:rPr>
              <a:t>S</a:t>
            </a:r>
            <a:r>
              <a:rPr lang="fr-FR" sz="2100" baseline="-25000">
                <a:solidFill>
                  <a:srgbClr val="15C300"/>
                </a:solidFill>
                <a:latin typeface="Times New Roman" charset="0"/>
                <a:cs typeface="+mn-cs"/>
              </a:rPr>
              <a:t>s</a:t>
            </a:r>
            <a:endParaRPr lang="fr-FR" sz="2100">
              <a:latin typeface="Times New Roman" charset="0"/>
              <a:cs typeface="+mn-cs"/>
            </a:endParaRPr>
          </a:p>
        </p:txBody>
      </p:sp>
      <p:sp>
        <p:nvSpPr>
          <p:cNvPr id="13336" name="Freeform 24"/>
          <p:cNvSpPr>
            <a:spLocks/>
          </p:cNvSpPr>
          <p:nvPr/>
        </p:nvSpPr>
        <p:spPr bwMode="auto">
          <a:xfrm>
            <a:off x="801688" y="5100638"/>
            <a:ext cx="3662362" cy="1262062"/>
          </a:xfrm>
          <a:custGeom>
            <a:avLst/>
            <a:gdLst>
              <a:gd name="T0" fmla="*/ 0 w 3120"/>
              <a:gd name="T1" fmla="*/ 248 h 680"/>
              <a:gd name="T2" fmla="*/ 384 w 3120"/>
              <a:gd name="T3" fmla="*/ 104 h 680"/>
              <a:gd name="T4" fmla="*/ 960 w 3120"/>
              <a:gd name="T5" fmla="*/ 8 h 680"/>
              <a:gd name="T6" fmla="*/ 1680 w 3120"/>
              <a:gd name="T7" fmla="*/ 56 h 680"/>
              <a:gd name="T8" fmla="*/ 2256 w 3120"/>
              <a:gd name="T9" fmla="*/ 152 h 680"/>
              <a:gd name="T10" fmla="*/ 2688 w 3120"/>
              <a:gd name="T11" fmla="*/ 344 h 680"/>
              <a:gd name="T12" fmla="*/ 2976 w 3120"/>
              <a:gd name="T13" fmla="*/ 536 h 680"/>
              <a:gd name="T14" fmla="*/ 3120 w 3120"/>
              <a:gd name="T15" fmla="*/ 680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20" h="680">
                <a:moveTo>
                  <a:pt x="0" y="248"/>
                </a:moveTo>
                <a:cubicBezTo>
                  <a:pt x="112" y="196"/>
                  <a:pt x="224" y="144"/>
                  <a:pt x="384" y="104"/>
                </a:cubicBezTo>
                <a:cubicBezTo>
                  <a:pt x="544" y="64"/>
                  <a:pt x="744" y="16"/>
                  <a:pt x="960" y="8"/>
                </a:cubicBezTo>
                <a:cubicBezTo>
                  <a:pt x="1176" y="0"/>
                  <a:pt x="1464" y="32"/>
                  <a:pt x="1680" y="56"/>
                </a:cubicBezTo>
                <a:cubicBezTo>
                  <a:pt x="1896" y="80"/>
                  <a:pt x="2088" y="104"/>
                  <a:pt x="2256" y="152"/>
                </a:cubicBezTo>
                <a:cubicBezTo>
                  <a:pt x="2424" y="200"/>
                  <a:pt x="2568" y="280"/>
                  <a:pt x="2688" y="344"/>
                </a:cubicBezTo>
                <a:cubicBezTo>
                  <a:pt x="2808" y="408"/>
                  <a:pt x="2904" y="480"/>
                  <a:pt x="2976" y="536"/>
                </a:cubicBezTo>
                <a:cubicBezTo>
                  <a:pt x="3048" y="592"/>
                  <a:pt x="3084" y="636"/>
                  <a:pt x="3120" y="68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24583" tIns="12292" rIns="24583" bIns="12292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881063" y="4640263"/>
            <a:ext cx="274637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24583" tIns="12292" rIns="24583" bIns="122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>
                <a:solidFill>
                  <a:srgbClr val="FF0000"/>
                </a:solidFill>
                <a:latin typeface="Times New Roman" charset="0"/>
                <a:cs typeface="+mn-cs"/>
              </a:rPr>
              <a:t>S</a:t>
            </a:r>
            <a:r>
              <a:rPr lang="fr-FR" sz="2100" baseline="-25000">
                <a:solidFill>
                  <a:srgbClr val="FF0000"/>
                </a:solidFill>
                <a:latin typeface="Times New Roman" charset="0"/>
                <a:cs typeface="+mn-cs"/>
              </a:rPr>
              <a:t>e</a:t>
            </a:r>
            <a:endParaRPr lang="fr-FR" sz="2100">
              <a:solidFill>
                <a:srgbClr val="FF0000"/>
              </a:solidFill>
              <a:latin typeface="Times New Roman" charset="0"/>
              <a:cs typeface="+mn-cs"/>
            </a:endParaRPr>
          </a:p>
        </p:txBody>
      </p:sp>
      <p:grpSp>
        <p:nvGrpSpPr>
          <p:cNvPr id="22" name="Grouper 21"/>
          <p:cNvGrpSpPr/>
          <p:nvPr/>
        </p:nvGrpSpPr>
        <p:grpSpPr>
          <a:xfrm>
            <a:off x="260350" y="4460875"/>
            <a:ext cx="2030413" cy="1579563"/>
            <a:chOff x="260350" y="4460875"/>
            <a:chExt cx="2030413" cy="1579563"/>
          </a:xfrm>
        </p:grpSpPr>
        <p:sp>
          <p:nvSpPr>
            <p:cNvPr id="13327" name="Freeform 15"/>
            <p:cNvSpPr>
              <a:spLocks/>
            </p:cNvSpPr>
            <p:nvPr/>
          </p:nvSpPr>
          <p:spPr bwMode="auto">
            <a:xfrm>
              <a:off x="1152525" y="4460875"/>
              <a:ext cx="1138238" cy="1579563"/>
            </a:xfrm>
            <a:custGeom>
              <a:avLst/>
              <a:gdLst>
                <a:gd name="T0" fmla="*/ 873 w 929"/>
                <a:gd name="T1" fmla="*/ 1207 h 1223"/>
                <a:gd name="T2" fmla="*/ 537 w 929"/>
                <a:gd name="T3" fmla="*/ 1207 h 1223"/>
                <a:gd name="T4" fmla="*/ 201 w 929"/>
                <a:gd name="T5" fmla="*/ 1111 h 1223"/>
                <a:gd name="T6" fmla="*/ 105 w 929"/>
                <a:gd name="T7" fmla="*/ 1063 h 1223"/>
                <a:gd name="T8" fmla="*/ 65 w 929"/>
                <a:gd name="T9" fmla="*/ 1039 h 1223"/>
                <a:gd name="T10" fmla="*/ 9 w 929"/>
                <a:gd name="T11" fmla="*/ 951 h 1223"/>
                <a:gd name="T12" fmla="*/ 9 w 929"/>
                <a:gd name="T13" fmla="*/ 727 h 1223"/>
                <a:gd name="T14" fmla="*/ 49 w 929"/>
                <a:gd name="T15" fmla="*/ 511 h 1223"/>
                <a:gd name="T16" fmla="*/ 97 w 929"/>
                <a:gd name="T17" fmla="*/ 423 h 1223"/>
                <a:gd name="T18" fmla="*/ 233 w 929"/>
                <a:gd name="T19" fmla="*/ 255 h 1223"/>
                <a:gd name="T20" fmla="*/ 369 w 929"/>
                <a:gd name="T21" fmla="*/ 143 h 1223"/>
                <a:gd name="T22" fmla="*/ 537 w 929"/>
                <a:gd name="T23" fmla="*/ 55 h 1223"/>
                <a:gd name="T24" fmla="*/ 745 w 929"/>
                <a:gd name="T25" fmla="*/ 7 h 1223"/>
                <a:gd name="T26" fmla="*/ 929 w 929"/>
                <a:gd name="T27" fmla="*/ 15 h 1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9" h="1223">
                  <a:moveTo>
                    <a:pt x="873" y="1207"/>
                  </a:moveTo>
                  <a:cubicBezTo>
                    <a:pt x="761" y="1215"/>
                    <a:pt x="649" y="1223"/>
                    <a:pt x="537" y="1207"/>
                  </a:cubicBezTo>
                  <a:cubicBezTo>
                    <a:pt x="425" y="1191"/>
                    <a:pt x="273" y="1135"/>
                    <a:pt x="201" y="1111"/>
                  </a:cubicBezTo>
                  <a:cubicBezTo>
                    <a:pt x="129" y="1087"/>
                    <a:pt x="127" y="1075"/>
                    <a:pt x="105" y="1063"/>
                  </a:cubicBezTo>
                  <a:cubicBezTo>
                    <a:pt x="83" y="1051"/>
                    <a:pt x="81" y="1058"/>
                    <a:pt x="65" y="1039"/>
                  </a:cubicBezTo>
                  <a:cubicBezTo>
                    <a:pt x="49" y="1020"/>
                    <a:pt x="18" y="1003"/>
                    <a:pt x="9" y="951"/>
                  </a:cubicBezTo>
                  <a:cubicBezTo>
                    <a:pt x="0" y="899"/>
                    <a:pt x="2" y="800"/>
                    <a:pt x="9" y="727"/>
                  </a:cubicBezTo>
                  <a:cubicBezTo>
                    <a:pt x="16" y="654"/>
                    <a:pt x="34" y="562"/>
                    <a:pt x="49" y="511"/>
                  </a:cubicBezTo>
                  <a:cubicBezTo>
                    <a:pt x="64" y="460"/>
                    <a:pt x="66" y="466"/>
                    <a:pt x="97" y="423"/>
                  </a:cubicBezTo>
                  <a:cubicBezTo>
                    <a:pt x="128" y="380"/>
                    <a:pt x="188" y="302"/>
                    <a:pt x="233" y="255"/>
                  </a:cubicBezTo>
                  <a:cubicBezTo>
                    <a:pt x="278" y="208"/>
                    <a:pt x="318" y="176"/>
                    <a:pt x="369" y="143"/>
                  </a:cubicBezTo>
                  <a:cubicBezTo>
                    <a:pt x="420" y="110"/>
                    <a:pt x="474" y="78"/>
                    <a:pt x="537" y="55"/>
                  </a:cubicBezTo>
                  <a:cubicBezTo>
                    <a:pt x="600" y="32"/>
                    <a:pt x="680" y="14"/>
                    <a:pt x="745" y="7"/>
                  </a:cubicBezTo>
                  <a:cubicBezTo>
                    <a:pt x="810" y="0"/>
                    <a:pt x="869" y="7"/>
                    <a:pt x="929" y="15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24583" tIns="12292" rIns="24583" bIns="12292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21" name="Grouper 20"/>
            <p:cNvGrpSpPr/>
            <p:nvPr/>
          </p:nvGrpSpPr>
          <p:grpSpPr>
            <a:xfrm>
              <a:off x="260350" y="4579938"/>
              <a:ext cx="1995488" cy="727075"/>
              <a:chOff x="260350" y="4579938"/>
              <a:chExt cx="1995488" cy="727075"/>
            </a:xfrm>
          </p:grpSpPr>
          <p:grpSp>
            <p:nvGrpSpPr>
              <p:cNvPr id="14384" name="Group 25"/>
              <p:cNvGrpSpPr>
                <a:grpSpLocks/>
              </p:cNvGrpSpPr>
              <p:nvPr/>
            </p:nvGrpSpPr>
            <p:grpSpPr bwMode="auto">
              <a:xfrm>
                <a:off x="1189038" y="4579938"/>
                <a:ext cx="1066800" cy="727075"/>
                <a:chOff x="3579" y="1488"/>
                <a:chExt cx="893" cy="581"/>
              </a:xfrm>
            </p:grpSpPr>
            <p:sp>
              <p:nvSpPr>
                <p:cNvPr id="13338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3579" y="1664"/>
                  <a:ext cx="747" cy="405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24583" tIns="12292" rIns="24583" bIns="12292">
                  <a:spAutoFit/>
                </a:bodyPr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3339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4321" y="1488"/>
                  <a:ext cx="151" cy="2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24583" tIns="12292" rIns="24583" bIns="12292">
                  <a:spAutoFit/>
                </a:bodyPr>
                <a:lstStyle>
                  <a:lvl1pPr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1pPr>
                  <a:lvl2pPr marL="401638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801688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203325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1603375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0605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5177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29749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4321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fr-FR" sz="2100" b="1">
                      <a:solidFill>
                        <a:schemeClr val="accent2"/>
                      </a:solidFill>
                      <a:latin typeface="Times New Roman" charset="0"/>
                      <a:cs typeface="+mn-cs"/>
                    </a:rPr>
                    <a:t>v</a:t>
                  </a:r>
                  <a:endParaRPr lang="fr-FR" sz="2100">
                    <a:solidFill>
                      <a:schemeClr val="accent2"/>
                    </a:solidFill>
                    <a:latin typeface="Times New Roman" charset="0"/>
                    <a:cs typeface="+mn-cs"/>
                  </a:endParaRPr>
                </a:p>
              </p:txBody>
            </p:sp>
          </p:grpSp>
          <p:sp>
            <p:nvSpPr>
              <p:cNvPr id="13340" name="Line 28"/>
              <p:cNvSpPr>
                <a:spLocks noChangeShapeType="1"/>
              </p:cNvSpPr>
              <p:nvPr/>
            </p:nvSpPr>
            <p:spPr bwMode="auto">
              <a:xfrm flipH="1" flipV="1">
                <a:off x="571500" y="5173663"/>
                <a:ext cx="598488" cy="107950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24583" tIns="12292" rIns="24583" bIns="12292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341" name="Text Box 29"/>
              <p:cNvSpPr txBox="1">
                <a:spLocks noChangeArrowheads="1"/>
              </p:cNvSpPr>
              <p:nvPr/>
            </p:nvSpPr>
            <p:spPr bwMode="auto">
              <a:xfrm>
                <a:off x="260350" y="4940301"/>
                <a:ext cx="195263" cy="3460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24583" tIns="12292" rIns="24583" bIns="12292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 b="1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n</a:t>
                </a:r>
                <a:endParaRPr lang="fr-FR" sz="2100">
                  <a:solidFill>
                    <a:srgbClr val="FF00FF"/>
                  </a:solidFill>
                  <a:latin typeface="Times New Roman" charset="0"/>
                  <a:cs typeface="+mn-cs"/>
                </a:endParaRPr>
              </a:p>
            </p:txBody>
          </p:sp>
        </p:grpSp>
      </p:grpSp>
      <p:grpSp>
        <p:nvGrpSpPr>
          <p:cNvPr id="23" name="Grouper 22"/>
          <p:cNvGrpSpPr/>
          <p:nvPr/>
        </p:nvGrpSpPr>
        <p:grpSpPr>
          <a:xfrm>
            <a:off x="2260600" y="4476750"/>
            <a:ext cx="2447926" cy="1754188"/>
            <a:chOff x="2260600" y="4476750"/>
            <a:chExt cx="2447926" cy="1754188"/>
          </a:xfrm>
        </p:grpSpPr>
        <p:grpSp>
          <p:nvGrpSpPr>
            <p:cNvPr id="18" name="Grouper 17"/>
            <p:cNvGrpSpPr/>
            <p:nvPr/>
          </p:nvGrpSpPr>
          <p:grpSpPr>
            <a:xfrm>
              <a:off x="2260600" y="4476750"/>
              <a:ext cx="1393825" cy="1560513"/>
              <a:chOff x="2260600" y="4476750"/>
              <a:chExt cx="1393825" cy="1560513"/>
            </a:xfrm>
          </p:grpSpPr>
          <p:sp>
            <p:nvSpPr>
              <p:cNvPr id="13329" name="Freeform 17"/>
              <p:cNvSpPr>
                <a:spLocks/>
              </p:cNvSpPr>
              <p:nvPr/>
            </p:nvSpPr>
            <p:spPr bwMode="auto">
              <a:xfrm>
                <a:off x="2260600" y="4476750"/>
                <a:ext cx="1257300" cy="1560513"/>
              </a:xfrm>
              <a:custGeom>
                <a:avLst/>
                <a:gdLst>
                  <a:gd name="T0" fmla="*/ 32 w 1052"/>
                  <a:gd name="T1" fmla="*/ 19 h 1247"/>
                  <a:gd name="T2" fmla="*/ 224 w 1052"/>
                  <a:gd name="T3" fmla="*/ 19 h 1247"/>
                  <a:gd name="T4" fmla="*/ 320 w 1052"/>
                  <a:gd name="T5" fmla="*/ 19 h 1247"/>
                  <a:gd name="T6" fmla="*/ 392 w 1052"/>
                  <a:gd name="T7" fmla="*/ 11 h 1247"/>
                  <a:gd name="T8" fmla="*/ 560 w 1052"/>
                  <a:gd name="T9" fmla="*/ 83 h 1247"/>
                  <a:gd name="T10" fmla="*/ 704 w 1052"/>
                  <a:gd name="T11" fmla="*/ 195 h 1247"/>
                  <a:gd name="T12" fmla="*/ 840 w 1052"/>
                  <a:gd name="T13" fmla="*/ 299 h 1247"/>
                  <a:gd name="T14" fmla="*/ 944 w 1052"/>
                  <a:gd name="T15" fmla="*/ 387 h 1247"/>
                  <a:gd name="T16" fmla="*/ 1008 w 1052"/>
                  <a:gd name="T17" fmla="*/ 483 h 1247"/>
                  <a:gd name="T18" fmla="*/ 1040 w 1052"/>
                  <a:gd name="T19" fmla="*/ 587 h 1247"/>
                  <a:gd name="T20" fmla="*/ 1048 w 1052"/>
                  <a:gd name="T21" fmla="*/ 747 h 1247"/>
                  <a:gd name="T22" fmla="*/ 1016 w 1052"/>
                  <a:gd name="T23" fmla="*/ 939 h 1247"/>
                  <a:gd name="T24" fmla="*/ 928 w 1052"/>
                  <a:gd name="T25" fmla="*/ 1083 h 1247"/>
                  <a:gd name="T26" fmla="*/ 720 w 1052"/>
                  <a:gd name="T27" fmla="*/ 1163 h 1247"/>
                  <a:gd name="T28" fmla="*/ 536 w 1052"/>
                  <a:gd name="T29" fmla="*/ 1203 h 1247"/>
                  <a:gd name="T30" fmla="*/ 344 w 1052"/>
                  <a:gd name="T31" fmla="*/ 1219 h 1247"/>
                  <a:gd name="T32" fmla="*/ 144 w 1052"/>
                  <a:gd name="T33" fmla="*/ 1243 h 1247"/>
                  <a:gd name="T34" fmla="*/ 0 w 1052"/>
                  <a:gd name="T35" fmla="*/ 1243 h 1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52" h="1247">
                    <a:moveTo>
                      <a:pt x="32" y="19"/>
                    </a:moveTo>
                    <a:cubicBezTo>
                      <a:pt x="104" y="19"/>
                      <a:pt x="176" y="19"/>
                      <a:pt x="224" y="19"/>
                    </a:cubicBezTo>
                    <a:cubicBezTo>
                      <a:pt x="272" y="19"/>
                      <a:pt x="292" y="20"/>
                      <a:pt x="320" y="19"/>
                    </a:cubicBezTo>
                    <a:cubicBezTo>
                      <a:pt x="348" y="18"/>
                      <a:pt x="352" y="0"/>
                      <a:pt x="392" y="11"/>
                    </a:cubicBezTo>
                    <a:cubicBezTo>
                      <a:pt x="432" y="22"/>
                      <a:pt x="508" y="52"/>
                      <a:pt x="560" y="83"/>
                    </a:cubicBezTo>
                    <a:cubicBezTo>
                      <a:pt x="612" y="114"/>
                      <a:pt x="657" y="159"/>
                      <a:pt x="704" y="195"/>
                    </a:cubicBezTo>
                    <a:cubicBezTo>
                      <a:pt x="751" y="231"/>
                      <a:pt x="800" y="267"/>
                      <a:pt x="840" y="299"/>
                    </a:cubicBezTo>
                    <a:cubicBezTo>
                      <a:pt x="880" y="331"/>
                      <a:pt x="916" y="356"/>
                      <a:pt x="944" y="387"/>
                    </a:cubicBezTo>
                    <a:cubicBezTo>
                      <a:pt x="972" y="418"/>
                      <a:pt x="992" y="450"/>
                      <a:pt x="1008" y="483"/>
                    </a:cubicBezTo>
                    <a:cubicBezTo>
                      <a:pt x="1024" y="516"/>
                      <a:pt x="1033" y="543"/>
                      <a:pt x="1040" y="587"/>
                    </a:cubicBezTo>
                    <a:cubicBezTo>
                      <a:pt x="1047" y="631"/>
                      <a:pt x="1052" y="688"/>
                      <a:pt x="1048" y="747"/>
                    </a:cubicBezTo>
                    <a:cubicBezTo>
                      <a:pt x="1044" y="806"/>
                      <a:pt x="1036" y="883"/>
                      <a:pt x="1016" y="939"/>
                    </a:cubicBezTo>
                    <a:cubicBezTo>
                      <a:pt x="996" y="995"/>
                      <a:pt x="977" y="1046"/>
                      <a:pt x="928" y="1083"/>
                    </a:cubicBezTo>
                    <a:cubicBezTo>
                      <a:pt x="879" y="1120"/>
                      <a:pt x="785" y="1143"/>
                      <a:pt x="720" y="1163"/>
                    </a:cubicBezTo>
                    <a:cubicBezTo>
                      <a:pt x="655" y="1183"/>
                      <a:pt x="599" y="1194"/>
                      <a:pt x="536" y="1203"/>
                    </a:cubicBezTo>
                    <a:cubicBezTo>
                      <a:pt x="473" y="1212"/>
                      <a:pt x="409" y="1212"/>
                      <a:pt x="344" y="1219"/>
                    </a:cubicBezTo>
                    <a:cubicBezTo>
                      <a:pt x="279" y="1226"/>
                      <a:pt x="201" y="1239"/>
                      <a:pt x="144" y="1243"/>
                    </a:cubicBezTo>
                    <a:cubicBezTo>
                      <a:pt x="87" y="1247"/>
                      <a:pt x="43" y="1245"/>
                      <a:pt x="0" y="1243"/>
                    </a:cubicBezTo>
                  </a:path>
                </a:pathLst>
              </a:custGeom>
              <a:noFill/>
              <a:ln w="38100" cmpd="sng">
                <a:solidFill>
                  <a:srgbClr val="15C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24583" tIns="12292" rIns="24583" bIns="12292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330" name="Text Box 18"/>
              <p:cNvSpPr txBox="1">
                <a:spLocks noChangeArrowheads="1"/>
              </p:cNvSpPr>
              <p:nvPr/>
            </p:nvSpPr>
            <p:spPr bwMode="auto">
              <a:xfrm>
                <a:off x="3389313" y="4621213"/>
                <a:ext cx="265112" cy="3460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24583" tIns="12292" rIns="24583" bIns="12292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>
                    <a:solidFill>
                      <a:srgbClr val="15C300"/>
                    </a:solidFill>
                    <a:latin typeface="Times New Roman" charset="0"/>
                    <a:cs typeface="+mn-cs"/>
                  </a:rPr>
                  <a:t>S</a:t>
                </a:r>
                <a:r>
                  <a:rPr lang="fr-FR" sz="2100" baseline="-25000">
                    <a:solidFill>
                      <a:srgbClr val="15C300"/>
                    </a:solidFill>
                    <a:latin typeface="Times New Roman" charset="0"/>
                    <a:cs typeface="+mn-cs"/>
                  </a:rPr>
                  <a:t>s</a:t>
                </a:r>
                <a:endParaRPr lang="fr-FR" sz="2100">
                  <a:solidFill>
                    <a:srgbClr val="15C300"/>
                  </a:solidFill>
                  <a:latin typeface="Times New Roman" charset="0"/>
                  <a:cs typeface="+mn-cs"/>
                </a:endParaRPr>
              </a:p>
            </p:txBody>
          </p:sp>
        </p:grpSp>
        <p:grpSp>
          <p:nvGrpSpPr>
            <p:cNvPr id="20" name="Grouper 19"/>
            <p:cNvGrpSpPr/>
            <p:nvPr/>
          </p:nvGrpSpPr>
          <p:grpSpPr>
            <a:xfrm>
              <a:off x="3503613" y="5100638"/>
              <a:ext cx="1204913" cy="1130300"/>
              <a:chOff x="3503613" y="5100638"/>
              <a:chExt cx="1204913" cy="1130300"/>
            </a:xfrm>
          </p:grpSpPr>
          <p:sp>
            <p:nvSpPr>
              <p:cNvPr id="13324" name="Text Box 12"/>
              <p:cNvSpPr txBox="1">
                <a:spLocks noChangeArrowheads="1"/>
              </p:cNvSpPr>
              <p:nvPr/>
            </p:nvSpPr>
            <p:spPr bwMode="auto">
              <a:xfrm>
                <a:off x="3503613" y="5100638"/>
                <a:ext cx="328613" cy="3460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24583" tIns="12292" rIns="24583" bIns="12292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dS</a:t>
                </a:r>
              </a:p>
            </p:txBody>
          </p:sp>
          <p:sp>
            <p:nvSpPr>
              <p:cNvPr id="13325" name="Line 13"/>
              <p:cNvSpPr>
                <a:spLocks noChangeShapeType="1"/>
              </p:cNvSpPr>
              <p:nvPr/>
            </p:nvSpPr>
            <p:spPr bwMode="auto">
              <a:xfrm>
                <a:off x="3541713" y="5430838"/>
                <a:ext cx="573088" cy="120650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24583" tIns="12292" rIns="24583" bIns="12292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326" name="Text Box 14"/>
              <p:cNvSpPr txBox="1">
                <a:spLocks noChangeArrowheads="1"/>
              </p:cNvSpPr>
              <p:nvPr/>
            </p:nvSpPr>
            <p:spPr bwMode="auto">
              <a:xfrm>
                <a:off x="4076701" y="5341938"/>
                <a:ext cx="195263" cy="3460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24583" tIns="12292" rIns="24583" bIns="12292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 b="1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n</a:t>
                </a:r>
                <a:endParaRPr lang="fr-FR" sz="2100">
                  <a:solidFill>
                    <a:srgbClr val="FF00FF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13332" name="Line 20"/>
              <p:cNvSpPr>
                <a:spLocks noChangeShapeType="1"/>
              </p:cNvSpPr>
              <p:nvPr/>
            </p:nvSpPr>
            <p:spPr bwMode="auto">
              <a:xfrm flipH="1">
                <a:off x="3503613" y="5281613"/>
                <a:ext cx="38100" cy="300038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24583" tIns="12292" rIns="24583" bIns="12292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grpSp>
            <p:nvGrpSpPr>
              <p:cNvPr id="14380" name="Group 21"/>
              <p:cNvGrpSpPr>
                <a:grpSpLocks/>
              </p:cNvGrpSpPr>
              <p:nvPr/>
            </p:nvGrpSpPr>
            <p:grpSpPr bwMode="auto">
              <a:xfrm>
                <a:off x="3548063" y="5441950"/>
                <a:ext cx="1160463" cy="788988"/>
                <a:chOff x="2961" y="2368"/>
                <a:chExt cx="972" cy="631"/>
              </a:xfrm>
            </p:grpSpPr>
            <p:sp>
              <p:nvSpPr>
                <p:cNvPr id="13334" name="Line 22"/>
                <p:cNvSpPr>
                  <a:spLocks noChangeShapeType="1"/>
                </p:cNvSpPr>
                <p:nvPr/>
              </p:nvSpPr>
              <p:spPr bwMode="auto">
                <a:xfrm>
                  <a:off x="2961" y="2368"/>
                  <a:ext cx="864" cy="480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24583" tIns="12292" rIns="24583" bIns="12292">
                  <a:spAutoFit/>
                </a:bodyPr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3335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781" y="2722"/>
                  <a:ext cx="152" cy="2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24583" tIns="12292" rIns="24583" bIns="12292">
                  <a:spAutoFit/>
                </a:bodyPr>
                <a:lstStyle>
                  <a:lvl1pPr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1pPr>
                  <a:lvl2pPr marL="401638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801688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203325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1603375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0605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5177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29749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4321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fr-FR" sz="2100" b="1">
                      <a:solidFill>
                        <a:schemeClr val="accent2"/>
                      </a:solidFill>
                      <a:latin typeface="Times New Roman" charset="0"/>
                      <a:cs typeface="+mn-cs"/>
                    </a:rPr>
                    <a:t>v</a:t>
                  </a:r>
                  <a:endParaRPr lang="fr-FR" sz="2100">
                    <a:solidFill>
                      <a:schemeClr val="accent2"/>
                    </a:solidFill>
                    <a:latin typeface="Times New Roman" charset="0"/>
                    <a:cs typeface="+mn-cs"/>
                  </a:endParaRPr>
                </a:p>
              </p:txBody>
            </p:sp>
          </p:grpSp>
        </p:grpSp>
      </p:grpSp>
      <p:grpSp>
        <p:nvGrpSpPr>
          <p:cNvPr id="24" name="Grouper 23"/>
          <p:cNvGrpSpPr/>
          <p:nvPr/>
        </p:nvGrpSpPr>
        <p:grpSpPr>
          <a:xfrm>
            <a:off x="325438" y="4217988"/>
            <a:ext cx="4616450" cy="1150937"/>
            <a:chOff x="325438" y="4217988"/>
            <a:chExt cx="4616450" cy="1150937"/>
          </a:xfrm>
        </p:grpSpPr>
        <p:sp>
          <p:nvSpPr>
            <p:cNvPr id="13366" name="Rectangle 54"/>
            <p:cNvSpPr>
              <a:spLocks noChangeArrowheads="1"/>
            </p:cNvSpPr>
            <p:nvPr/>
          </p:nvSpPr>
          <p:spPr bwMode="auto">
            <a:xfrm>
              <a:off x="325438" y="4217988"/>
              <a:ext cx="904875" cy="39052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pPr defTabSz="801688">
                <a:defRPr/>
              </a:pPr>
              <a:r>
                <a:rPr lang="fr-FR" sz="2100" b="1">
                  <a:solidFill>
                    <a:schemeClr val="accent2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2100" b="1">
                  <a:latin typeface="Times New Roman" charset="0"/>
                  <a:cs typeface="+mn-cs"/>
                </a:rPr>
                <a:t>.</a:t>
              </a:r>
              <a:r>
                <a:rPr lang="fr-FR" sz="2100" b="1">
                  <a:solidFill>
                    <a:srgbClr val="FF00FF"/>
                  </a:solidFill>
                  <a:latin typeface="Times New Roman" charset="0"/>
                  <a:cs typeface="+mn-cs"/>
                </a:rPr>
                <a:t>n </a:t>
              </a:r>
              <a:r>
                <a:rPr lang="fr-FR" sz="2100">
                  <a:latin typeface="Times New Roman" charset="0"/>
                  <a:cs typeface="+mn-cs"/>
                </a:rPr>
                <a:t>&lt; 0</a:t>
              </a:r>
              <a:endParaRPr lang="fr-FR" sz="2100">
                <a:solidFill>
                  <a:srgbClr val="FF00FF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3367" name="Rectangle 55"/>
            <p:cNvSpPr>
              <a:spLocks noChangeArrowheads="1"/>
            </p:cNvSpPr>
            <p:nvPr/>
          </p:nvSpPr>
          <p:spPr bwMode="auto">
            <a:xfrm>
              <a:off x="4037013" y="4978400"/>
              <a:ext cx="904875" cy="39052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pPr defTabSz="801688">
                <a:defRPr/>
              </a:pPr>
              <a:r>
                <a:rPr lang="fr-FR" sz="2100" b="1">
                  <a:solidFill>
                    <a:schemeClr val="accent2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2100" b="1">
                  <a:latin typeface="Times New Roman" charset="0"/>
                  <a:cs typeface="+mn-cs"/>
                </a:rPr>
                <a:t>.</a:t>
              </a:r>
              <a:r>
                <a:rPr lang="fr-FR" sz="2100" b="1">
                  <a:solidFill>
                    <a:srgbClr val="FF00FF"/>
                  </a:solidFill>
                  <a:latin typeface="Times New Roman" charset="0"/>
                  <a:cs typeface="+mn-cs"/>
                </a:rPr>
                <a:t>n </a:t>
              </a:r>
              <a:r>
                <a:rPr lang="fr-FR" sz="2100">
                  <a:latin typeface="Times New Roman" charset="0"/>
                  <a:cs typeface="+mn-cs"/>
                </a:rPr>
                <a:t>&gt; 0</a:t>
              </a:r>
              <a:endParaRPr lang="fr-FR" sz="2100">
                <a:solidFill>
                  <a:srgbClr val="FF00FF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4452938" y="3356992"/>
            <a:ext cx="334963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0313" tIns="35157" rIns="70313" bIns="35157">
            <a:spAutoFit/>
          </a:bodyPr>
          <a:lstStyle/>
          <a:p>
            <a:pPr defTabSz="801688">
              <a:defRPr/>
            </a:pPr>
            <a:r>
              <a:rPr lang="fr-FR" sz="2800" b="1">
                <a:latin typeface="Symbol" charset="2"/>
                <a:cs typeface="Symbol" charset="2"/>
              </a:rPr>
              <a:t>-</a:t>
            </a:r>
          </a:p>
        </p:txBody>
      </p:sp>
      <p:grpSp>
        <p:nvGrpSpPr>
          <p:cNvPr id="5" name="Grouper 4"/>
          <p:cNvGrpSpPr/>
          <p:nvPr/>
        </p:nvGrpSpPr>
        <p:grpSpPr>
          <a:xfrm>
            <a:off x="2362200" y="3251200"/>
            <a:ext cx="2346325" cy="555625"/>
            <a:chOff x="2362200" y="3251200"/>
            <a:chExt cx="2346325" cy="555625"/>
          </a:xfrm>
        </p:grpSpPr>
        <p:sp>
          <p:nvSpPr>
            <p:cNvPr id="13363" name="AutoShape 51"/>
            <p:cNvSpPr>
              <a:spLocks/>
            </p:cNvSpPr>
            <p:nvPr/>
          </p:nvSpPr>
          <p:spPr bwMode="auto">
            <a:xfrm rot="5400000">
              <a:off x="3590925" y="2540001"/>
              <a:ext cx="207963" cy="1630362"/>
            </a:xfrm>
            <a:prstGeom prst="rightBrace">
              <a:avLst>
                <a:gd name="adj1" fmla="val 6533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067" tIns="27034" rIns="54067" bIns="2703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3364" name="Text Box 52"/>
            <p:cNvSpPr txBox="1">
              <a:spLocks noChangeArrowheads="1"/>
            </p:cNvSpPr>
            <p:nvPr/>
          </p:nvSpPr>
          <p:spPr bwMode="auto">
            <a:xfrm>
              <a:off x="2362200" y="3387725"/>
              <a:ext cx="2346325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067" tIns="27034" rIns="54067" bIns="27034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800" dirty="0">
                  <a:solidFill>
                    <a:srgbClr val="FF0000"/>
                  </a:solidFill>
                  <a:latin typeface="Chalkboard" charset="0"/>
                  <a:cs typeface="+mn-cs"/>
                </a:rPr>
                <a:t>Ce qui rentre </a:t>
              </a:r>
              <a:r>
                <a:rPr lang="fr-FR" dirty="0" err="1">
                  <a:solidFill>
                    <a:srgbClr val="FF0000"/>
                  </a:solidFill>
                  <a:latin typeface="Symbol" charset="0"/>
                  <a:cs typeface="+mn-cs"/>
                </a:rPr>
                <a:t>f</a:t>
              </a:r>
              <a:r>
                <a:rPr lang="fr-FR" baseline="-25000" dirty="0" err="1">
                  <a:solidFill>
                    <a:srgbClr val="FF0000"/>
                  </a:solidFill>
                  <a:cs typeface="+mn-cs"/>
                </a:rPr>
                <a:t>e</a:t>
              </a:r>
              <a:r>
                <a:rPr lang="fr-FR" dirty="0" err="1">
                  <a:solidFill>
                    <a:srgbClr val="FF0000"/>
                  </a:solidFill>
                  <a:cs typeface="+mn-cs"/>
                </a:rPr>
                <a:t>dt</a:t>
              </a:r>
              <a:endParaRPr lang="fr-FR" dirty="0">
                <a:solidFill>
                  <a:srgbClr val="FF0000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4562475" y="2348880"/>
            <a:ext cx="334963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0313" tIns="35157" rIns="70313" bIns="35157">
            <a:spAutoFit/>
          </a:bodyPr>
          <a:lstStyle/>
          <a:p>
            <a:pPr defTabSz="801688">
              <a:defRPr/>
            </a:pPr>
            <a:r>
              <a:rPr lang="fr-FR" sz="2800" b="1" dirty="0">
                <a:latin typeface="Symbol" charset="2"/>
                <a:cs typeface="Symbol" charset="2"/>
              </a:rPr>
              <a:t>-</a:t>
            </a:r>
            <a:endParaRPr lang="fr-FR" sz="2100" dirty="0">
              <a:solidFill>
                <a:srgbClr val="FF8000"/>
              </a:solidFill>
              <a:latin typeface="Symbol" charset="2"/>
              <a:cs typeface="Symbol" charset="2"/>
            </a:endParaRPr>
          </a:p>
        </p:txBody>
      </p:sp>
      <p:grpSp>
        <p:nvGrpSpPr>
          <p:cNvPr id="13" name="Grouper 12"/>
          <p:cNvGrpSpPr/>
          <p:nvPr/>
        </p:nvGrpSpPr>
        <p:grpSpPr>
          <a:xfrm>
            <a:off x="4795838" y="3199606"/>
            <a:ext cx="1808163" cy="610394"/>
            <a:chOff x="4795838" y="3199606"/>
            <a:chExt cx="1808163" cy="610394"/>
          </a:xfrm>
        </p:grpSpPr>
        <p:sp>
          <p:nvSpPr>
            <p:cNvPr id="13370" name="Text Box 58"/>
            <p:cNvSpPr txBox="1">
              <a:spLocks noChangeArrowheads="1"/>
            </p:cNvSpPr>
            <p:nvPr/>
          </p:nvSpPr>
          <p:spPr bwMode="auto">
            <a:xfrm>
              <a:off x="4795838" y="3390900"/>
              <a:ext cx="1808163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067" tIns="27034" rIns="54067" bIns="27034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800">
                  <a:solidFill>
                    <a:srgbClr val="15C300"/>
                  </a:solidFill>
                  <a:latin typeface="Chalkboard" charset="0"/>
                  <a:cs typeface="+mn-cs"/>
                </a:rPr>
                <a:t>Ce qui sort </a:t>
              </a:r>
              <a:r>
                <a:rPr lang="fr-FR">
                  <a:solidFill>
                    <a:srgbClr val="15B003"/>
                  </a:solidFill>
                  <a:latin typeface="Symbol" charset="0"/>
                  <a:cs typeface="+mn-cs"/>
                </a:rPr>
                <a:t>f</a:t>
              </a:r>
              <a:r>
                <a:rPr lang="fr-FR" baseline="-25000">
                  <a:solidFill>
                    <a:srgbClr val="15B003"/>
                  </a:solidFill>
                  <a:cs typeface="+mn-cs"/>
                </a:rPr>
                <a:t>s</a:t>
              </a:r>
              <a:r>
                <a:rPr lang="fr-FR">
                  <a:solidFill>
                    <a:srgbClr val="15B003"/>
                  </a:solidFill>
                  <a:cs typeface="+mn-cs"/>
                </a:rPr>
                <a:t>dt</a:t>
              </a:r>
              <a:endParaRPr lang="fr-FR" sz="2100">
                <a:solidFill>
                  <a:srgbClr val="15C3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3369" name="AutoShape 57"/>
            <p:cNvSpPr>
              <a:spLocks/>
            </p:cNvSpPr>
            <p:nvPr/>
          </p:nvSpPr>
          <p:spPr bwMode="auto">
            <a:xfrm rot="5400000">
              <a:off x="5668963" y="2487613"/>
              <a:ext cx="206375" cy="1630362"/>
            </a:xfrm>
            <a:prstGeom prst="rightBrace">
              <a:avLst>
                <a:gd name="adj1" fmla="val 658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067" tIns="27034" rIns="54067" bIns="2703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4" name="Grouper 3"/>
          <p:cNvGrpSpPr/>
          <p:nvPr/>
        </p:nvGrpSpPr>
        <p:grpSpPr>
          <a:xfrm>
            <a:off x="4903613" y="2230438"/>
            <a:ext cx="1540595" cy="1036638"/>
            <a:chOff x="4903613" y="2230438"/>
            <a:chExt cx="1540595" cy="1036638"/>
          </a:xfrm>
        </p:grpSpPr>
        <p:graphicFrame>
          <p:nvGraphicFramePr>
            <p:cNvPr id="14368" name="Object 6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40076785"/>
                </p:ext>
              </p:extLst>
            </p:nvPr>
          </p:nvGraphicFramePr>
          <p:xfrm>
            <a:off x="5115894" y="2230438"/>
            <a:ext cx="517472" cy="1036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51" name="Équation" r:id="rId4" imgW="292100" imgH="368300" progId="Equation.3">
                    <p:embed/>
                  </p:oleObj>
                </mc:Choice>
                <mc:Fallback>
                  <p:oleObj name="Équation" r:id="rId4" imgW="292100" imgH="368300" progId="Equation.3">
                    <p:embed/>
                    <p:pic>
                      <p:nvPicPr>
                        <p:cNvPr id="0" name="Object 6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5894" y="2230438"/>
                          <a:ext cx="517472" cy="10366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374" name="Rectangle 62"/>
            <p:cNvSpPr>
              <a:spLocks noChangeArrowheads="1"/>
            </p:cNvSpPr>
            <p:nvPr/>
          </p:nvSpPr>
          <p:spPr bwMode="auto">
            <a:xfrm>
              <a:off x="5138614" y="2813547"/>
              <a:ext cx="325967" cy="374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067" tIns="27034" rIns="54067" bIns="27034">
              <a:spAutoFit/>
            </a:bodyPr>
            <a:lstStyle/>
            <a:p>
              <a:pPr defTabSz="801688">
                <a:defRPr/>
              </a:pPr>
              <a:r>
                <a:rPr lang="fr-FR" sz="2100">
                  <a:solidFill>
                    <a:srgbClr val="15C300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100" baseline="-25000">
                  <a:solidFill>
                    <a:srgbClr val="15C300"/>
                  </a:solidFill>
                  <a:latin typeface="Times New Roman" charset="0"/>
                  <a:cs typeface="+mn-cs"/>
                </a:rPr>
                <a:t>s</a:t>
              </a:r>
            </a:p>
          </p:txBody>
        </p:sp>
        <p:sp>
          <p:nvSpPr>
            <p:cNvPr id="13375" name="Rectangle 63"/>
            <p:cNvSpPr>
              <a:spLocks noChangeArrowheads="1"/>
            </p:cNvSpPr>
            <p:nvPr/>
          </p:nvSpPr>
          <p:spPr bwMode="auto">
            <a:xfrm>
              <a:off x="5373951" y="2404575"/>
              <a:ext cx="1070257" cy="374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067" tIns="27034" rIns="54067" bIns="27034">
              <a:spAutoFit/>
            </a:bodyPr>
            <a:lstStyle/>
            <a:p>
              <a:pPr defTabSz="801688">
                <a:defRPr/>
              </a:pPr>
              <a:r>
                <a:rPr lang="fr-FR" sz="2100">
                  <a:solidFill>
                    <a:srgbClr val="996633"/>
                  </a:solidFill>
                  <a:latin typeface="Times New Roman" charset="0"/>
                  <a:cs typeface="+mn-cs"/>
                </a:rPr>
                <a:t>g </a:t>
              </a:r>
              <a:r>
                <a:rPr lang="fr-FR" sz="2100" b="1">
                  <a:solidFill>
                    <a:schemeClr val="accent2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2100" b="1">
                  <a:latin typeface="Times New Roman" charset="0"/>
                  <a:cs typeface="+mn-cs"/>
                </a:rPr>
                <a:t>.</a:t>
              </a:r>
              <a:r>
                <a:rPr lang="fr-FR" sz="2100" b="1">
                  <a:solidFill>
                    <a:srgbClr val="FF00FF"/>
                  </a:solidFill>
                  <a:latin typeface="Times New Roman" charset="0"/>
                  <a:cs typeface="+mn-cs"/>
                </a:rPr>
                <a:t>n </a:t>
              </a:r>
              <a:r>
                <a:rPr lang="fr-FR" sz="2100">
                  <a:solidFill>
                    <a:srgbClr val="FF00FF"/>
                  </a:solidFill>
                  <a:latin typeface="Times New Roman" charset="0"/>
                  <a:cs typeface="+mn-cs"/>
                </a:rPr>
                <a:t>dS</a:t>
              </a:r>
              <a:r>
                <a:rPr lang="fr-FR" sz="2100">
                  <a:latin typeface="Times New Roman" charset="0"/>
                  <a:cs typeface="+mn-cs"/>
                </a:rPr>
                <a:t> </a:t>
              </a:r>
            </a:p>
          </p:txBody>
        </p:sp>
        <p:sp>
          <p:nvSpPr>
            <p:cNvPr id="13376" name="Rectangle 64"/>
            <p:cNvSpPr>
              <a:spLocks noChangeArrowheads="1"/>
            </p:cNvSpPr>
            <p:nvPr/>
          </p:nvSpPr>
          <p:spPr bwMode="auto">
            <a:xfrm>
              <a:off x="4903613" y="2404575"/>
              <a:ext cx="316459" cy="374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067" tIns="27034" rIns="54067" bIns="27034">
              <a:spAutoFit/>
            </a:bodyPr>
            <a:lstStyle/>
            <a:p>
              <a:pPr defTabSz="801688">
                <a:defRPr/>
              </a:pPr>
              <a:r>
                <a:rPr lang="fr-FR" sz="2100">
                  <a:solidFill>
                    <a:srgbClr val="FF8000"/>
                  </a:solidFill>
                  <a:latin typeface="Times New Roman" charset="0"/>
                  <a:cs typeface="+mn-cs"/>
                </a:rPr>
                <a:t>dt</a:t>
              </a:r>
            </a:p>
          </p:txBody>
        </p:sp>
      </p:grpSp>
      <p:sp>
        <p:nvSpPr>
          <p:cNvPr id="13377" name="Rectangle 6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fr-FR">
                <a:cs typeface="+mj-cs"/>
              </a:rPr>
              <a:t>Calcul du flux convectif (suite)</a:t>
            </a:r>
          </a:p>
        </p:txBody>
      </p:sp>
      <p:grpSp>
        <p:nvGrpSpPr>
          <p:cNvPr id="10" name="Grouper 9"/>
          <p:cNvGrpSpPr/>
          <p:nvPr/>
        </p:nvGrpSpPr>
        <p:grpSpPr>
          <a:xfrm>
            <a:off x="5343525" y="3657600"/>
            <a:ext cx="3605213" cy="3062288"/>
            <a:chOff x="5343525" y="3657600"/>
            <a:chExt cx="3605213" cy="3062288"/>
          </a:xfrm>
        </p:grpSpPr>
        <p:grpSp>
          <p:nvGrpSpPr>
            <p:cNvPr id="14355" name="Group 36"/>
            <p:cNvGrpSpPr>
              <a:grpSpLocks/>
            </p:cNvGrpSpPr>
            <p:nvPr/>
          </p:nvGrpSpPr>
          <p:grpSpPr bwMode="auto">
            <a:xfrm>
              <a:off x="5343525" y="4149725"/>
              <a:ext cx="3605213" cy="2570163"/>
              <a:chOff x="3936" y="2880"/>
              <a:chExt cx="2655" cy="1784"/>
            </a:xfrm>
          </p:grpSpPr>
          <p:grpSp>
            <p:nvGrpSpPr>
              <p:cNvPr id="14357" name="Group 37"/>
              <p:cNvGrpSpPr>
                <a:grpSpLocks/>
              </p:cNvGrpSpPr>
              <p:nvPr/>
            </p:nvGrpSpPr>
            <p:grpSpPr bwMode="auto">
              <a:xfrm>
                <a:off x="3936" y="2880"/>
                <a:ext cx="2655" cy="1784"/>
                <a:chOff x="3936" y="2880"/>
                <a:chExt cx="2655" cy="1784"/>
              </a:xfrm>
            </p:grpSpPr>
            <p:sp>
              <p:nvSpPr>
                <p:cNvPr id="13350" name="Rectangle 38"/>
                <p:cNvSpPr>
                  <a:spLocks noChangeArrowheads="1"/>
                </p:cNvSpPr>
                <p:nvPr/>
              </p:nvSpPr>
              <p:spPr bwMode="auto">
                <a:xfrm>
                  <a:off x="3936" y="2880"/>
                  <a:ext cx="2655" cy="1784"/>
                </a:xfrm>
                <a:prstGeom prst="rect">
                  <a:avLst/>
                </a:prstGeom>
                <a:solidFill>
                  <a:srgbClr val="FFFBA4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47411" tIns="23706" rIns="47411" bIns="23706" anchor="ctr"/>
                <a:lstStyle/>
                <a:p>
                  <a:pPr algn="ctr" defTabSz="801688">
                    <a:defRPr/>
                  </a:pPr>
                  <a:endParaRPr lang="fr-FR" sz="2100">
                    <a:latin typeface="Times New Roman" charset="0"/>
                    <a:cs typeface="+mn-cs"/>
                  </a:endParaRPr>
                </a:p>
              </p:txBody>
            </p:sp>
            <p:sp>
              <p:nvSpPr>
                <p:cNvPr id="13351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314" y="2954"/>
                  <a:ext cx="1901" cy="7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47411" tIns="23706" rIns="47411" bIns="23706" anchor="ctr"/>
                <a:lstStyle>
                  <a:lvl1pPr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1pPr>
                  <a:lvl2pPr marL="401638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801688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203325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1603375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0605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5177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29749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4321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fr-FR" sz="2200">
                      <a:latin typeface="Chalkboard" charset="0"/>
                      <a:cs typeface="+mn-cs"/>
                    </a:rPr>
                    <a:t>Le flux convectif de G </a:t>
                  </a:r>
                  <a:br>
                    <a:rPr lang="fr-FR" sz="2200">
                      <a:latin typeface="Chalkboard" charset="0"/>
                      <a:cs typeface="+mn-cs"/>
                    </a:rPr>
                  </a:br>
                  <a:r>
                    <a:rPr lang="fr-FR" sz="2200">
                      <a:solidFill>
                        <a:srgbClr val="FF0000"/>
                      </a:solidFill>
                      <a:latin typeface="Chalkboard" charset="0"/>
                      <a:cs typeface="+mn-cs"/>
                    </a:rPr>
                    <a:t>entrant</a:t>
                  </a:r>
                  <a:r>
                    <a:rPr lang="fr-FR" sz="2200">
                      <a:latin typeface="Chalkboard" charset="0"/>
                      <a:cs typeface="+mn-cs"/>
                    </a:rPr>
                    <a:t> - </a:t>
                  </a:r>
                  <a:r>
                    <a:rPr lang="fr-FR" sz="2200">
                      <a:solidFill>
                        <a:srgbClr val="15C300"/>
                      </a:solidFill>
                      <a:latin typeface="Chalkboard" charset="0"/>
                      <a:cs typeface="+mn-cs"/>
                    </a:rPr>
                    <a:t>sortant</a:t>
                  </a:r>
                  <a:endParaRPr lang="fr-FR" sz="2200">
                    <a:latin typeface="Chalkboard" charset="0"/>
                    <a:cs typeface="+mn-cs"/>
                  </a:endParaRPr>
                </a:p>
                <a:p>
                  <a:pPr algn="ctr">
                    <a:defRPr/>
                  </a:pPr>
                  <a:r>
                    <a:rPr lang="fr-FR" sz="2200">
                      <a:latin typeface="Chalkboard" charset="0"/>
                      <a:cs typeface="+mn-cs"/>
                    </a:rPr>
                    <a:t>s</a:t>
                  </a:r>
                  <a:r>
                    <a:rPr lang="ja-JP" altLang="fr-FR" sz="2200">
                      <a:latin typeface="Arial"/>
                      <a:cs typeface="+mn-cs"/>
                    </a:rPr>
                    <a:t>’</a:t>
                  </a:r>
                  <a:r>
                    <a:rPr lang="fr-FR" sz="2200">
                      <a:latin typeface="Chalkboard" charset="0"/>
                      <a:cs typeface="+mn-cs"/>
                    </a:rPr>
                    <a:t>écrit donc</a:t>
                  </a:r>
                </a:p>
              </p:txBody>
            </p:sp>
            <p:sp>
              <p:nvSpPr>
                <p:cNvPr id="13352" name="Rectangle 40"/>
                <p:cNvSpPr>
                  <a:spLocks noChangeArrowheads="1"/>
                </p:cNvSpPr>
                <p:nvPr/>
              </p:nvSpPr>
              <p:spPr bwMode="auto">
                <a:xfrm>
                  <a:off x="5067" y="4198"/>
                  <a:ext cx="587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47411" tIns="23706" rIns="47411" bIns="23706" anchor="ctr"/>
                <a:lstStyle/>
                <a:p>
                  <a:pPr defTabSz="801688">
                    <a:defRPr/>
                  </a:pPr>
                  <a:r>
                    <a:rPr lang="fr-FR" sz="2100">
                      <a:latin typeface="Times New Roman" charset="0"/>
                      <a:cs typeface="+mn-cs"/>
                    </a:rPr>
                    <a:t>S</a:t>
                  </a:r>
                  <a:endParaRPr lang="fr-FR" sz="2100" baseline="-25000">
                    <a:solidFill>
                      <a:srgbClr val="15C300"/>
                    </a:solidFill>
                    <a:latin typeface="Times New Roman" charset="0"/>
                    <a:cs typeface="+mn-cs"/>
                  </a:endParaRPr>
                </a:p>
              </p:txBody>
            </p:sp>
            <p:sp>
              <p:nvSpPr>
                <p:cNvPr id="13353" name="Rectangle 41"/>
                <p:cNvSpPr>
                  <a:spLocks noChangeArrowheads="1"/>
                </p:cNvSpPr>
                <p:nvPr/>
              </p:nvSpPr>
              <p:spPr bwMode="auto">
                <a:xfrm>
                  <a:off x="5315" y="3905"/>
                  <a:ext cx="810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47411" tIns="23706" rIns="47411" bIns="23706" anchor="ctr"/>
                <a:lstStyle/>
                <a:p>
                  <a:pPr defTabSz="801688">
                    <a:defRPr/>
                  </a:pPr>
                  <a:r>
                    <a:rPr lang="fr-FR" sz="2100" dirty="0">
                      <a:solidFill>
                        <a:srgbClr val="996633"/>
                      </a:solidFill>
                      <a:latin typeface="Times New Roman" charset="0"/>
                      <a:cs typeface="+mn-cs"/>
                    </a:rPr>
                    <a:t>g </a:t>
                  </a:r>
                  <a:r>
                    <a:rPr lang="fr-FR" sz="2100" b="1" dirty="0" err="1">
                      <a:solidFill>
                        <a:schemeClr val="accent2"/>
                      </a:solidFill>
                      <a:latin typeface="Times New Roman" charset="0"/>
                      <a:cs typeface="+mn-cs"/>
                    </a:rPr>
                    <a:t>v</a:t>
                  </a:r>
                  <a:r>
                    <a:rPr lang="fr-FR" sz="2100" b="1" dirty="0" err="1">
                      <a:latin typeface="Times New Roman" charset="0"/>
                      <a:cs typeface="+mn-cs"/>
                    </a:rPr>
                    <a:t>.</a:t>
                  </a:r>
                  <a:r>
                    <a:rPr lang="fr-FR" sz="2100" b="1" dirty="0" err="1">
                      <a:solidFill>
                        <a:srgbClr val="FF00FF"/>
                      </a:solidFill>
                      <a:latin typeface="Times New Roman" charset="0"/>
                      <a:cs typeface="+mn-cs"/>
                    </a:rPr>
                    <a:t>n</a:t>
                  </a:r>
                  <a:r>
                    <a:rPr lang="fr-FR" sz="2100" b="1" dirty="0">
                      <a:solidFill>
                        <a:srgbClr val="FF00FF"/>
                      </a:solidFill>
                      <a:latin typeface="Times New Roman" charset="0"/>
                      <a:cs typeface="+mn-cs"/>
                    </a:rPr>
                    <a:t> </a:t>
                  </a:r>
                  <a:r>
                    <a:rPr lang="fr-FR" sz="2100" dirty="0" err="1">
                      <a:solidFill>
                        <a:srgbClr val="FF00FF"/>
                      </a:solidFill>
                      <a:latin typeface="Times New Roman" charset="0"/>
                      <a:cs typeface="+mn-cs"/>
                    </a:rPr>
                    <a:t>dS</a:t>
                  </a:r>
                  <a:r>
                    <a:rPr lang="fr-FR" sz="2100" dirty="0">
                      <a:latin typeface="Times New Roman" charset="0"/>
                      <a:cs typeface="+mn-cs"/>
                    </a:rPr>
                    <a:t> </a:t>
                  </a:r>
                </a:p>
              </p:txBody>
            </p:sp>
            <p:sp>
              <p:nvSpPr>
                <p:cNvPr id="13354" name="Rectangle 42"/>
                <p:cNvSpPr>
                  <a:spLocks noChangeArrowheads="1"/>
                </p:cNvSpPr>
                <p:nvPr/>
              </p:nvSpPr>
              <p:spPr bwMode="auto">
                <a:xfrm>
                  <a:off x="4128" y="3843"/>
                  <a:ext cx="972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47411" tIns="23706" rIns="47411" bIns="23706" anchor="ctr"/>
                <a:lstStyle/>
                <a:p>
                  <a:pPr defTabSz="801688">
                    <a:defRPr/>
                  </a:pPr>
                  <a:r>
                    <a:rPr lang="fr-FR" sz="2800" dirty="0" err="1">
                      <a:solidFill>
                        <a:srgbClr val="FF0000"/>
                      </a:solidFill>
                      <a:latin typeface="Symbol" charset="0"/>
                      <a:cs typeface="+mn-cs"/>
                    </a:rPr>
                    <a:t>f</a:t>
                  </a:r>
                  <a:r>
                    <a:rPr lang="fr-FR" sz="2800" baseline="-25000" dirty="0" err="1">
                      <a:solidFill>
                        <a:srgbClr val="FF0000"/>
                      </a:solidFill>
                      <a:latin typeface="Times" charset="0"/>
                      <a:cs typeface="+mn-cs"/>
                    </a:rPr>
                    <a:t>e</a:t>
                  </a:r>
                  <a:r>
                    <a:rPr lang="fr-FR" sz="2100" dirty="0">
                      <a:latin typeface="Times New Roman" charset="0"/>
                      <a:cs typeface="+mn-cs"/>
                    </a:rPr>
                    <a:t> </a:t>
                  </a:r>
                  <a:r>
                    <a:rPr lang="fr-FR" sz="2800" dirty="0">
                      <a:latin typeface="Symbol" pitchFamily="2" charset="2"/>
                      <a:cs typeface="+mn-cs"/>
                    </a:rPr>
                    <a:t>-</a:t>
                  </a:r>
                  <a:r>
                    <a:rPr lang="fr-FR" sz="2100" dirty="0">
                      <a:latin typeface="Times New Roman" charset="0"/>
                      <a:cs typeface="+mn-cs"/>
                    </a:rPr>
                    <a:t> </a:t>
                  </a:r>
                  <a:r>
                    <a:rPr lang="fr-FR" sz="2800" dirty="0" err="1">
                      <a:solidFill>
                        <a:srgbClr val="15B003"/>
                      </a:solidFill>
                      <a:latin typeface="Symbol" charset="0"/>
                      <a:cs typeface="+mn-cs"/>
                    </a:rPr>
                    <a:t>f</a:t>
                  </a:r>
                  <a:r>
                    <a:rPr lang="fr-FR" sz="2800" baseline="-25000" dirty="0" err="1">
                      <a:solidFill>
                        <a:srgbClr val="15B003"/>
                      </a:solidFill>
                      <a:latin typeface="Times" charset="0"/>
                      <a:cs typeface="+mn-cs"/>
                    </a:rPr>
                    <a:t>s</a:t>
                  </a:r>
                  <a:r>
                    <a:rPr lang="fr-FR" sz="2100" dirty="0">
                      <a:latin typeface="Times New Roman" charset="0"/>
                      <a:cs typeface="+mn-cs"/>
                    </a:rPr>
                    <a:t> = </a:t>
                  </a:r>
                  <a:r>
                    <a:rPr lang="fr-FR" sz="2800" b="1" dirty="0">
                      <a:latin typeface="Symbol" charset="2"/>
                      <a:cs typeface="Symbol" charset="2"/>
                    </a:rPr>
                    <a:t>-</a:t>
                  </a:r>
                  <a:endParaRPr lang="fr-FR" sz="2800" b="1" dirty="0">
                    <a:solidFill>
                      <a:srgbClr val="FF0000"/>
                    </a:solidFill>
                    <a:latin typeface="Symbol" charset="2"/>
                    <a:cs typeface="Symbol" charset="2"/>
                  </a:endParaRPr>
                </a:p>
              </p:txBody>
            </p:sp>
          </p:grpSp>
          <p:graphicFrame>
            <p:nvGraphicFramePr>
              <p:cNvPr id="14358" name="Object 4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67591954"/>
                  </p:ext>
                </p:extLst>
              </p:nvPr>
            </p:nvGraphicFramePr>
            <p:xfrm>
              <a:off x="5123" y="3809"/>
              <a:ext cx="381" cy="7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552" name="Équation" r:id="rId6" imgW="292100" imgH="368300" progId="Equation.3">
                      <p:embed/>
                    </p:oleObj>
                  </mc:Choice>
                  <mc:Fallback>
                    <p:oleObj name="Équation" r:id="rId6" imgW="292100" imgH="368300" progId="Equation.3">
                      <p:embed/>
                      <p:pic>
                        <p:nvPicPr>
                          <p:cNvPr id="0" name="Object 4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23" y="3809"/>
                            <a:ext cx="381" cy="7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3384" name="Text Box 72"/>
            <p:cNvSpPr txBox="1">
              <a:spLocks noChangeArrowheads="1"/>
            </p:cNvSpPr>
            <p:nvPr/>
          </p:nvSpPr>
          <p:spPr bwMode="auto">
            <a:xfrm>
              <a:off x="7086600" y="3657600"/>
              <a:ext cx="1828800" cy="44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>
                  <a:solidFill>
                    <a:srgbClr val="FF0000"/>
                  </a:solidFill>
                  <a:cs typeface="+mn-cs"/>
                </a:rPr>
                <a:t>A retenir</a:t>
              </a:r>
            </a:p>
          </p:txBody>
        </p:sp>
      </p:grpSp>
      <p:grpSp>
        <p:nvGrpSpPr>
          <p:cNvPr id="17" name="Grouper 16"/>
          <p:cNvGrpSpPr/>
          <p:nvPr/>
        </p:nvGrpSpPr>
        <p:grpSpPr>
          <a:xfrm>
            <a:off x="2771800" y="2282825"/>
            <a:ext cx="1860525" cy="1038225"/>
            <a:chOff x="2771800" y="2282825"/>
            <a:chExt cx="1860525" cy="1038225"/>
          </a:xfrm>
        </p:grpSpPr>
        <p:graphicFrame>
          <p:nvGraphicFramePr>
            <p:cNvPr id="14394" name="Object 4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58810422"/>
                </p:ext>
              </p:extLst>
            </p:nvPr>
          </p:nvGraphicFramePr>
          <p:xfrm>
            <a:off x="3271414" y="2282825"/>
            <a:ext cx="517472" cy="1038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53" name="Équation" r:id="rId8" imgW="292100" imgH="368300" progId="Equation.3">
                    <p:embed/>
                  </p:oleObj>
                </mc:Choice>
                <mc:Fallback>
                  <p:oleObj name="Équation" r:id="rId8" imgW="292100" imgH="368300" progId="Equation.3">
                    <p:embed/>
                    <p:pic>
                      <p:nvPicPr>
                        <p:cNvPr id="0" name="Object 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1414" y="2282825"/>
                          <a:ext cx="517472" cy="1038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" name="Grouper 1"/>
            <p:cNvGrpSpPr/>
            <p:nvPr/>
          </p:nvGrpSpPr>
          <p:grpSpPr>
            <a:xfrm>
              <a:off x="2771800" y="2348880"/>
              <a:ext cx="1860525" cy="894304"/>
              <a:chOff x="2771800" y="2348880"/>
              <a:chExt cx="1860525" cy="894304"/>
            </a:xfrm>
          </p:grpSpPr>
          <p:sp>
            <p:nvSpPr>
              <p:cNvPr id="13360" name="Rectangle 48"/>
              <p:cNvSpPr>
                <a:spLocks noChangeArrowheads="1"/>
              </p:cNvSpPr>
              <p:nvPr/>
            </p:nvSpPr>
            <p:spPr bwMode="auto">
              <a:xfrm>
                <a:off x="3324384" y="2868269"/>
                <a:ext cx="797260" cy="3749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4067" tIns="27034" rIns="54067" bIns="27034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S</a:t>
                </a:r>
                <a:r>
                  <a:rPr lang="fr-FR" sz="2100" baseline="-25000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e</a:t>
                </a:r>
                <a:endParaRPr lang="fr-FR" sz="2100" baseline="-25000">
                  <a:solidFill>
                    <a:srgbClr val="15C300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13361" name="Rectangle 49"/>
              <p:cNvSpPr>
                <a:spLocks noChangeArrowheads="1"/>
              </p:cNvSpPr>
              <p:nvPr/>
            </p:nvSpPr>
            <p:spPr bwMode="auto">
              <a:xfrm>
                <a:off x="3532187" y="2404289"/>
                <a:ext cx="1100138" cy="3749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4067" tIns="27034" rIns="54067" bIns="27034">
                <a:spAutoFit/>
              </a:bodyPr>
              <a:lstStyle/>
              <a:p>
                <a:pPr defTabSz="801688">
                  <a:defRPr/>
                </a:pPr>
                <a:r>
                  <a:rPr lang="fr-FR" sz="2100" dirty="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g </a:t>
                </a:r>
                <a:r>
                  <a:rPr lang="fr-FR" sz="2100" b="1" dirty="0" err="1">
                    <a:solidFill>
                      <a:schemeClr val="accent2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100" b="1" dirty="0" err="1">
                    <a:latin typeface="Times New Roman" charset="0"/>
                    <a:cs typeface="+mn-cs"/>
                  </a:rPr>
                  <a:t>.</a:t>
                </a:r>
                <a:r>
                  <a:rPr lang="fr-FR" sz="2100" b="1" dirty="0" err="1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n</a:t>
                </a:r>
                <a:r>
                  <a:rPr lang="fr-FR" sz="2100" b="1" dirty="0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 </a:t>
                </a:r>
                <a:r>
                  <a:rPr lang="fr-FR" sz="2100" dirty="0" err="1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dS</a:t>
                </a:r>
                <a:r>
                  <a:rPr lang="fr-FR" sz="2100" dirty="0">
                    <a:latin typeface="Times New Roman" charset="0"/>
                    <a:cs typeface="+mn-cs"/>
                  </a:rPr>
                  <a:t> </a:t>
                </a:r>
              </a:p>
            </p:txBody>
          </p:sp>
          <p:sp>
            <p:nvSpPr>
              <p:cNvPr id="13362" name="Rectangle 50"/>
              <p:cNvSpPr>
                <a:spLocks noChangeArrowheads="1"/>
              </p:cNvSpPr>
              <p:nvPr/>
            </p:nvSpPr>
            <p:spPr bwMode="auto">
              <a:xfrm>
                <a:off x="2975124" y="2402866"/>
                <a:ext cx="432048" cy="3777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54067" tIns="27034" rIns="54067" bIns="27034">
                <a:spAutoFit/>
              </a:bodyPr>
              <a:lstStyle/>
              <a:p>
                <a:pPr defTabSz="801688">
                  <a:defRPr/>
                </a:pPr>
                <a:r>
                  <a:rPr lang="fr-FR" sz="2100" dirty="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 </a:t>
                </a:r>
                <a:r>
                  <a:rPr lang="fr-FR" sz="2100" dirty="0" err="1">
                    <a:solidFill>
                      <a:srgbClr val="FF8000"/>
                    </a:solidFill>
                    <a:latin typeface="Times New Roman" charset="0"/>
                    <a:cs typeface="+mn-cs"/>
                  </a:rPr>
                  <a:t>dt</a:t>
                </a:r>
                <a:endParaRPr lang="fr-FR" sz="2100" dirty="0">
                  <a:solidFill>
                    <a:srgbClr val="FF8000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58" name="Rectangle 6"/>
              <p:cNvSpPr>
                <a:spLocks noChangeArrowheads="1"/>
              </p:cNvSpPr>
              <p:nvPr/>
            </p:nvSpPr>
            <p:spPr bwMode="auto">
              <a:xfrm>
                <a:off x="2771800" y="2348880"/>
                <a:ext cx="334963" cy="5016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pPr defTabSz="801688">
                  <a:defRPr/>
                </a:pPr>
                <a:r>
                  <a:rPr lang="fr-FR" sz="2800" b="1" dirty="0">
                    <a:latin typeface="Symbol" charset="2"/>
                    <a:cs typeface="Symbol" charset="2"/>
                  </a:rPr>
                  <a:t>-</a:t>
                </a:r>
                <a:endParaRPr lang="fr-FR" sz="2100" dirty="0">
                  <a:solidFill>
                    <a:srgbClr val="FF8000"/>
                  </a:solidFill>
                  <a:latin typeface="Symbol" charset="2"/>
                  <a:cs typeface="Symbol" charset="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609600" y="1600200"/>
            <a:ext cx="607853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200">
                <a:latin typeface="Chalkboard" charset="0"/>
                <a:cs typeface="+mn-cs"/>
              </a:rPr>
              <a:t>Le bilan final de </a:t>
            </a:r>
            <a:r>
              <a:rPr lang="fr-FR" sz="2200">
                <a:solidFill>
                  <a:srgbClr val="996633"/>
                </a:solidFill>
                <a:latin typeface="Chalkboard" charset="0"/>
                <a:cs typeface="+mn-cs"/>
              </a:rPr>
              <a:t>G</a:t>
            </a:r>
            <a:r>
              <a:rPr lang="fr-FR" sz="2200">
                <a:latin typeface="Chalkboard" charset="0"/>
                <a:cs typeface="+mn-cs"/>
              </a:rPr>
              <a:t> dans un volume V est donc:</a:t>
            </a:r>
          </a:p>
        </p:txBody>
      </p:sp>
      <p:sp>
        <p:nvSpPr>
          <p:cNvPr id="15388" name="Freeform 5"/>
          <p:cNvSpPr>
            <a:spLocks noChangeArrowheads="1"/>
          </p:cNvSpPr>
          <p:nvPr/>
        </p:nvSpPr>
        <p:spPr bwMode="auto">
          <a:xfrm>
            <a:off x="2730947" y="4803246"/>
            <a:ext cx="2382616" cy="1580972"/>
          </a:xfrm>
          <a:custGeom>
            <a:avLst/>
            <a:gdLst>
              <a:gd name="T0" fmla="*/ 687 w 5250"/>
              <a:gd name="T1" fmla="*/ 10 h 3040"/>
              <a:gd name="T2" fmla="*/ 440 w 5250"/>
              <a:gd name="T3" fmla="*/ 70 h 3040"/>
              <a:gd name="T4" fmla="*/ 193 w 5250"/>
              <a:gd name="T5" fmla="*/ 249 h 3040"/>
              <a:gd name="T6" fmla="*/ 36 w 5250"/>
              <a:gd name="T7" fmla="*/ 505 h 3040"/>
              <a:gd name="T8" fmla="*/ 4 w 5250"/>
              <a:gd name="T9" fmla="*/ 761 h 3040"/>
              <a:gd name="T10" fmla="*/ 127 w 5250"/>
              <a:gd name="T11" fmla="*/ 983 h 3040"/>
              <a:gd name="T12" fmla="*/ 374 w 5250"/>
              <a:gd name="T13" fmla="*/ 1068 h 3040"/>
              <a:gd name="T14" fmla="*/ 621 w 5250"/>
              <a:gd name="T15" fmla="*/ 1093 h 3040"/>
              <a:gd name="T16" fmla="*/ 868 w 5250"/>
              <a:gd name="T17" fmla="*/ 1093 h 3040"/>
              <a:gd name="T18" fmla="*/ 1124 w 5250"/>
              <a:gd name="T19" fmla="*/ 1076 h 3040"/>
              <a:gd name="T20" fmla="*/ 1370 w 5250"/>
              <a:gd name="T21" fmla="*/ 1034 h 3040"/>
              <a:gd name="T22" fmla="*/ 1617 w 5250"/>
              <a:gd name="T23" fmla="*/ 957 h 3040"/>
              <a:gd name="T24" fmla="*/ 1741 w 5250"/>
              <a:gd name="T25" fmla="*/ 701 h 3040"/>
              <a:gd name="T26" fmla="*/ 1708 w 5250"/>
              <a:gd name="T27" fmla="*/ 445 h 3040"/>
              <a:gd name="T28" fmla="*/ 1494 w 5250"/>
              <a:gd name="T29" fmla="*/ 224 h 3040"/>
              <a:gd name="T30" fmla="*/ 1247 w 5250"/>
              <a:gd name="T31" fmla="*/ 44 h 3040"/>
              <a:gd name="T32" fmla="*/ 1000 w 5250"/>
              <a:gd name="T33" fmla="*/ 19 h 3040"/>
              <a:gd name="T34" fmla="*/ 753 w 5250"/>
              <a:gd name="T35" fmla="*/ 10 h 3040"/>
              <a:gd name="T36" fmla="*/ 712 w 5250"/>
              <a:gd name="T37" fmla="*/ 10 h 3040"/>
              <a:gd name="T38" fmla="*/ 687 w 5250"/>
              <a:gd name="T39" fmla="*/ 10 h 304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250" h="3040">
                <a:moveTo>
                  <a:pt x="2055" y="28"/>
                </a:moveTo>
                <a:cubicBezTo>
                  <a:pt x="1809" y="83"/>
                  <a:pt x="1552" y="104"/>
                  <a:pt x="1316" y="194"/>
                </a:cubicBezTo>
                <a:cubicBezTo>
                  <a:pt x="1034" y="301"/>
                  <a:pt x="803" y="499"/>
                  <a:pt x="578" y="690"/>
                </a:cubicBezTo>
                <a:cubicBezTo>
                  <a:pt x="356" y="878"/>
                  <a:pt x="152" y="1114"/>
                  <a:pt x="109" y="1399"/>
                </a:cubicBezTo>
                <a:cubicBezTo>
                  <a:pt x="73" y="1634"/>
                  <a:pt x="22" y="1862"/>
                  <a:pt x="11" y="2109"/>
                </a:cubicBezTo>
                <a:cubicBezTo>
                  <a:pt x="0" y="2367"/>
                  <a:pt x="114" y="2619"/>
                  <a:pt x="380" y="2723"/>
                </a:cubicBezTo>
                <a:cubicBezTo>
                  <a:pt x="624" y="2819"/>
                  <a:pt x="866" y="2907"/>
                  <a:pt x="1119" y="2959"/>
                </a:cubicBezTo>
                <a:cubicBezTo>
                  <a:pt x="1362" y="3009"/>
                  <a:pt x="1609" y="3036"/>
                  <a:pt x="1858" y="3030"/>
                </a:cubicBezTo>
                <a:cubicBezTo>
                  <a:pt x="2107" y="3024"/>
                  <a:pt x="2351" y="3022"/>
                  <a:pt x="2597" y="3030"/>
                </a:cubicBezTo>
                <a:cubicBezTo>
                  <a:pt x="2853" y="3039"/>
                  <a:pt x="3106" y="2994"/>
                  <a:pt x="3361" y="2983"/>
                </a:cubicBezTo>
                <a:cubicBezTo>
                  <a:pt x="3611" y="2971"/>
                  <a:pt x="3856" y="2917"/>
                  <a:pt x="4099" y="2865"/>
                </a:cubicBezTo>
                <a:cubicBezTo>
                  <a:pt x="4349" y="2811"/>
                  <a:pt x="4625" y="2816"/>
                  <a:pt x="4838" y="2651"/>
                </a:cubicBezTo>
                <a:cubicBezTo>
                  <a:pt x="5066" y="2475"/>
                  <a:pt x="5162" y="2203"/>
                  <a:pt x="5207" y="1943"/>
                </a:cubicBezTo>
                <a:cubicBezTo>
                  <a:pt x="5249" y="1708"/>
                  <a:pt x="5193" y="1463"/>
                  <a:pt x="5109" y="1234"/>
                </a:cubicBezTo>
                <a:cubicBezTo>
                  <a:pt x="4998" y="934"/>
                  <a:pt x="4706" y="796"/>
                  <a:pt x="4468" y="620"/>
                </a:cubicBezTo>
                <a:cubicBezTo>
                  <a:pt x="4230" y="444"/>
                  <a:pt x="4002" y="255"/>
                  <a:pt x="3730" y="123"/>
                </a:cubicBezTo>
                <a:cubicBezTo>
                  <a:pt x="3492" y="8"/>
                  <a:pt x="3238" y="49"/>
                  <a:pt x="2991" y="52"/>
                </a:cubicBezTo>
                <a:cubicBezTo>
                  <a:pt x="2744" y="55"/>
                  <a:pt x="2500" y="0"/>
                  <a:pt x="2252" y="28"/>
                </a:cubicBezTo>
                <a:lnTo>
                  <a:pt x="2129" y="28"/>
                </a:lnTo>
                <a:lnTo>
                  <a:pt x="2055" y="28"/>
                </a:lnTo>
              </a:path>
            </a:pathLst>
          </a:custGeom>
          <a:solidFill>
            <a:srgbClr val="98C8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36457" tIns="18229" rIns="36457" bIns="18229">
            <a:spAutoFit/>
          </a:bodyPr>
          <a:lstStyle/>
          <a:p>
            <a:endParaRPr lang="fr-FR"/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112437" y="5644893"/>
            <a:ext cx="264735" cy="35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457" tIns="18229" rIns="36457" bIns="18229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>
                <a:latin typeface="Times New Roman" charset="0"/>
                <a:cs typeface="+mn-cs"/>
              </a:rPr>
              <a:t>V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2882866" y="4695221"/>
            <a:ext cx="221291" cy="35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457" tIns="18229" rIns="36457" bIns="18229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>
                <a:latin typeface="Times New Roman" charset="0"/>
                <a:cs typeface="+mn-cs"/>
              </a:rPr>
              <a:t>S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5075550" y="5444570"/>
            <a:ext cx="354338" cy="35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457" tIns="18229" rIns="36457" bIns="18229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>
                <a:solidFill>
                  <a:srgbClr val="FF00FF"/>
                </a:solidFill>
                <a:latin typeface="Times New Roman" charset="0"/>
                <a:cs typeface="+mn-cs"/>
              </a:rPr>
              <a:t>dS</a:t>
            </a: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5113563" y="5776041"/>
            <a:ext cx="574272" cy="119618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457" tIns="18229" rIns="36457" bIns="18229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5648464" y="5683805"/>
            <a:ext cx="221291" cy="35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457" tIns="18229" rIns="36457" bIns="18229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 b="1">
                <a:solidFill>
                  <a:srgbClr val="FF00FF"/>
                </a:solidFill>
                <a:latin typeface="Times New Roman" charset="0"/>
                <a:cs typeface="+mn-cs"/>
              </a:rPr>
              <a:t>n</a:t>
            </a:r>
            <a:endParaRPr lang="fr-FR" sz="2100">
              <a:solidFill>
                <a:srgbClr val="FF00FF"/>
              </a:solidFill>
              <a:latin typeface="Times New Roman" charset="0"/>
              <a:cs typeface="+mn-cs"/>
            </a:endParaRPr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 flipH="1">
            <a:off x="5075550" y="5624717"/>
            <a:ext cx="38013" cy="299765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457" tIns="18229" rIns="36457" bIns="18229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2373894" y="4922864"/>
            <a:ext cx="3931656" cy="1782736"/>
            <a:chOff x="2373894" y="4922864"/>
            <a:chExt cx="3931656" cy="1782736"/>
          </a:xfrm>
        </p:grpSpPr>
        <p:grpSp>
          <p:nvGrpSpPr>
            <p:cNvPr id="15395" name="Group 12"/>
            <p:cNvGrpSpPr>
              <a:grpSpLocks/>
            </p:cNvGrpSpPr>
            <p:nvPr/>
          </p:nvGrpSpPr>
          <p:grpSpPr bwMode="auto">
            <a:xfrm>
              <a:off x="5120351" y="5784688"/>
              <a:ext cx="1185199" cy="794089"/>
              <a:chOff x="2961" y="2368"/>
              <a:chExt cx="993" cy="635"/>
            </a:xfrm>
          </p:grpSpPr>
          <p:sp>
            <p:nvSpPr>
              <p:cNvPr id="14349" name="Line 13"/>
              <p:cNvSpPr>
                <a:spLocks noChangeShapeType="1"/>
              </p:cNvSpPr>
              <p:nvPr/>
            </p:nvSpPr>
            <p:spPr bwMode="auto">
              <a:xfrm>
                <a:off x="2960" y="2368"/>
                <a:ext cx="865" cy="48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36457" tIns="18229" rIns="36457" bIns="18229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4350" name="Text Box 14"/>
              <p:cNvSpPr txBox="1">
                <a:spLocks noChangeArrowheads="1"/>
              </p:cNvSpPr>
              <p:nvPr/>
            </p:nvSpPr>
            <p:spPr bwMode="auto">
              <a:xfrm>
                <a:off x="3781" y="2718"/>
                <a:ext cx="173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36457" tIns="18229" rIns="36457" bIns="18229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 b="1">
                    <a:solidFill>
                      <a:schemeClr val="accent2"/>
                    </a:solidFill>
                    <a:latin typeface="Times New Roman" charset="0"/>
                    <a:cs typeface="+mn-cs"/>
                  </a:rPr>
                  <a:t>v</a:t>
                </a:r>
                <a:endParaRPr lang="fr-FR" sz="2100">
                  <a:solidFill>
                    <a:schemeClr val="accent2"/>
                  </a:solidFill>
                  <a:latin typeface="Times New Roman" charset="0"/>
                  <a:cs typeface="+mn-cs"/>
                </a:endParaRPr>
              </a:p>
            </p:txBody>
          </p:sp>
        </p:grpSp>
        <p:sp>
          <p:nvSpPr>
            <p:cNvPr id="14351" name="Freeform 15"/>
            <p:cNvSpPr>
              <a:spLocks/>
            </p:cNvSpPr>
            <p:nvPr/>
          </p:nvSpPr>
          <p:spPr bwMode="auto">
            <a:xfrm>
              <a:off x="2373894" y="5444570"/>
              <a:ext cx="3662848" cy="1261030"/>
            </a:xfrm>
            <a:custGeom>
              <a:avLst/>
              <a:gdLst>
                <a:gd name="T0" fmla="*/ 0 w 3120"/>
                <a:gd name="T1" fmla="*/ 248 h 680"/>
                <a:gd name="T2" fmla="*/ 384 w 3120"/>
                <a:gd name="T3" fmla="*/ 104 h 680"/>
                <a:gd name="T4" fmla="*/ 960 w 3120"/>
                <a:gd name="T5" fmla="*/ 8 h 680"/>
                <a:gd name="T6" fmla="*/ 1680 w 3120"/>
                <a:gd name="T7" fmla="*/ 56 h 680"/>
                <a:gd name="T8" fmla="*/ 2256 w 3120"/>
                <a:gd name="T9" fmla="*/ 152 h 680"/>
                <a:gd name="T10" fmla="*/ 2688 w 3120"/>
                <a:gd name="T11" fmla="*/ 344 h 680"/>
                <a:gd name="T12" fmla="*/ 2976 w 3120"/>
                <a:gd name="T13" fmla="*/ 536 h 680"/>
                <a:gd name="T14" fmla="*/ 3120 w 312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20" h="680">
                  <a:moveTo>
                    <a:pt x="0" y="248"/>
                  </a:moveTo>
                  <a:cubicBezTo>
                    <a:pt x="112" y="196"/>
                    <a:pt x="224" y="144"/>
                    <a:pt x="384" y="104"/>
                  </a:cubicBezTo>
                  <a:cubicBezTo>
                    <a:pt x="544" y="64"/>
                    <a:pt x="744" y="16"/>
                    <a:pt x="960" y="8"/>
                  </a:cubicBezTo>
                  <a:cubicBezTo>
                    <a:pt x="1176" y="0"/>
                    <a:pt x="1464" y="32"/>
                    <a:pt x="1680" y="56"/>
                  </a:cubicBezTo>
                  <a:cubicBezTo>
                    <a:pt x="1896" y="80"/>
                    <a:pt x="2088" y="104"/>
                    <a:pt x="2256" y="152"/>
                  </a:cubicBezTo>
                  <a:cubicBezTo>
                    <a:pt x="2424" y="200"/>
                    <a:pt x="2568" y="280"/>
                    <a:pt x="2688" y="344"/>
                  </a:cubicBezTo>
                  <a:cubicBezTo>
                    <a:pt x="2808" y="408"/>
                    <a:pt x="2904" y="480"/>
                    <a:pt x="2976" y="536"/>
                  </a:cubicBezTo>
                  <a:cubicBezTo>
                    <a:pt x="3048" y="592"/>
                    <a:pt x="3084" y="636"/>
                    <a:pt x="3120" y="68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36457" tIns="18229" rIns="36457" bIns="18229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15397" name="Group 16"/>
            <p:cNvGrpSpPr>
              <a:grpSpLocks/>
            </p:cNvGrpSpPr>
            <p:nvPr/>
          </p:nvGrpSpPr>
          <p:grpSpPr bwMode="auto">
            <a:xfrm>
              <a:off x="2762172" y="4922864"/>
              <a:ext cx="1092881" cy="727795"/>
              <a:chOff x="3579" y="1488"/>
              <a:chExt cx="915" cy="581"/>
            </a:xfrm>
          </p:grpSpPr>
          <p:sp>
            <p:nvSpPr>
              <p:cNvPr id="14353" name="Line 17"/>
              <p:cNvSpPr>
                <a:spLocks noChangeShapeType="1"/>
              </p:cNvSpPr>
              <p:nvPr/>
            </p:nvSpPr>
            <p:spPr bwMode="auto">
              <a:xfrm flipV="1">
                <a:off x="3579" y="1664"/>
                <a:ext cx="747" cy="40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36457" tIns="18229" rIns="36457" bIns="18229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4354" name="Text Box 18"/>
              <p:cNvSpPr txBox="1">
                <a:spLocks noChangeArrowheads="1"/>
              </p:cNvSpPr>
              <p:nvPr/>
            </p:nvSpPr>
            <p:spPr bwMode="auto">
              <a:xfrm>
                <a:off x="4321" y="1488"/>
                <a:ext cx="173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36457" tIns="18229" rIns="36457" bIns="18229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 b="1">
                    <a:solidFill>
                      <a:schemeClr val="accent2"/>
                    </a:solidFill>
                    <a:latin typeface="Times New Roman" charset="0"/>
                    <a:cs typeface="+mn-cs"/>
                  </a:rPr>
                  <a:t>v</a:t>
                </a:r>
                <a:endParaRPr lang="fr-FR" sz="2100">
                  <a:solidFill>
                    <a:schemeClr val="accent2"/>
                  </a:solidFill>
                  <a:latin typeface="Times New Roman" charset="0"/>
                  <a:cs typeface="+mn-cs"/>
                </a:endParaRPr>
              </a:p>
            </p:txBody>
          </p:sp>
        </p:grpSp>
      </p:grpSp>
      <p:sp>
        <p:nvSpPr>
          <p:cNvPr id="14355" name="Line 19"/>
          <p:cNvSpPr>
            <a:spLocks noChangeShapeType="1"/>
          </p:cNvSpPr>
          <p:nvPr/>
        </p:nvSpPr>
        <p:spPr bwMode="auto">
          <a:xfrm flipH="1" flipV="1">
            <a:off x="2144457" y="5516629"/>
            <a:ext cx="598709" cy="108088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457" tIns="18229" rIns="36457" bIns="18229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1833563" y="5283158"/>
            <a:ext cx="221291" cy="35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457" tIns="18229" rIns="36457" bIns="18229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 b="1">
                <a:solidFill>
                  <a:srgbClr val="FF00FF"/>
                </a:solidFill>
                <a:latin typeface="Times New Roman" charset="0"/>
                <a:cs typeface="+mn-cs"/>
              </a:rPr>
              <a:t>n</a:t>
            </a:r>
            <a:endParaRPr lang="fr-FR" sz="2100">
              <a:solidFill>
                <a:srgbClr val="FF00FF"/>
              </a:solidFill>
              <a:latin typeface="Times New Roman" charset="0"/>
              <a:cs typeface="+mn-cs"/>
            </a:endParaRPr>
          </a:p>
        </p:txBody>
      </p:sp>
      <p:grpSp>
        <p:nvGrpSpPr>
          <p:cNvPr id="15363" name="Group 21"/>
          <p:cNvGrpSpPr>
            <a:grpSpLocks/>
          </p:cNvGrpSpPr>
          <p:nvPr/>
        </p:nvGrpSpPr>
        <p:grpSpPr bwMode="auto">
          <a:xfrm>
            <a:off x="633413" y="2420938"/>
            <a:ext cx="2235200" cy="1106487"/>
            <a:chOff x="467" y="1680"/>
            <a:chExt cx="1646" cy="768"/>
          </a:xfrm>
        </p:grpSpPr>
        <p:grpSp>
          <p:nvGrpSpPr>
            <p:cNvPr id="15381" name="Group 22"/>
            <p:cNvGrpSpPr>
              <a:grpSpLocks/>
            </p:cNvGrpSpPr>
            <p:nvPr/>
          </p:nvGrpSpPr>
          <p:grpSpPr bwMode="auto">
            <a:xfrm>
              <a:off x="467" y="1680"/>
              <a:ext cx="829" cy="576"/>
              <a:chOff x="734" y="1680"/>
              <a:chExt cx="829" cy="576"/>
            </a:xfrm>
          </p:grpSpPr>
          <p:graphicFrame>
            <p:nvGraphicFramePr>
              <p:cNvPr id="15386" name="Object 23"/>
              <p:cNvGraphicFramePr>
                <a:graphicFrameLocks noChangeAspect="1"/>
              </p:cNvGraphicFramePr>
              <p:nvPr/>
            </p:nvGraphicFramePr>
            <p:xfrm>
              <a:off x="734" y="1680"/>
              <a:ext cx="829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55" name="Équation" r:id="rId4" imgW="520700" imgH="368300" progId="Equation.3">
                      <p:embed/>
                    </p:oleObj>
                  </mc:Choice>
                  <mc:Fallback>
                    <p:oleObj name="Équation" r:id="rId4" imgW="520700" imgH="368300" progId="Equation.3">
                      <p:embed/>
                      <p:pic>
                        <p:nvPicPr>
                          <p:cNvPr id="0" name="Object 2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34" y="1680"/>
                            <a:ext cx="829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4360" name="Text Box 24"/>
              <p:cNvSpPr txBox="1">
                <a:spLocks noChangeArrowheads="1"/>
              </p:cNvSpPr>
              <p:nvPr/>
            </p:nvSpPr>
            <p:spPr bwMode="auto">
              <a:xfrm>
                <a:off x="875" y="1680"/>
                <a:ext cx="233" cy="2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61657" tIns="30829" rIns="61657" bIns="30829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G</a:t>
                </a:r>
              </a:p>
            </p:txBody>
          </p:sp>
        </p:grpSp>
        <p:grpSp>
          <p:nvGrpSpPr>
            <p:cNvPr id="15382" name="Group 25"/>
            <p:cNvGrpSpPr>
              <a:grpSpLocks/>
            </p:cNvGrpSpPr>
            <p:nvPr/>
          </p:nvGrpSpPr>
          <p:grpSpPr bwMode="auto">
            <a:xfrm>
              <a:off x="1258" y="1728"/>
              <a:ext cx="855" cy="720"/>
              <a:chOff x="1258" y="1728"/>
              <a:chExt cx="855" cy="720"/>
            </a:xfrm>
          </p:grpSpPr>
          <p:graphicFrame>
            <p:nvGraphicFramePr>
              <p:cNvPr id="15383" name="Object 26"/>
              <p:cNvGraphicFramePr>
                <a:graphicFrameLocks noChangeAspect="1"/>
              </p:cNvGraphicFramePr>
              <p:nvPr/>
            </p:nvGraphicFramePr>
            <p:xfrm>
              <a:off x="1258" y="1728"/>
              <a:ext cx="566" cy="7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56" name="Équation" r:id="rId6" imgW="355600" imgH="368300" progId="Equation.3">
                      <p:embed/>
                    </p:oleObj>
                  </mc:Choice>
                  <mc:Fallback>
                    <p:oleObj name="Équation" r:id="rId6" imgW="355600" imgH="368300" progId="Equation.3">
                      <p:embed/>
                      <p:pic>
                        <p:nvPicPr>
                          <p:cNvPr id="0" name="Object 2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58" y="1728"/>
                            <a:ext cx="566" cy="7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4363" name="Rectangle 27"/>
              <p:cNvSpPr>
                <a:spLocks noChangeArrowheads="1"/>
              </p:cNvSpPr>
              <p:nvPr/>
            </p:nvSpPr>
            <p:spPr bwMode="auto">
              <a:xfrm>
                <a:off x="1586" y="1824"/>
                <a:ext cx="527" cy="2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61657" tIns="30829" rIns="61657" bIns="30829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g </a:t>
                </a:r>
                <a:r>
                  <a:rPr lang="fr-FR" sz="2100">
                    <a:latin typeface="Times New Roman" charset="0"/>
                    <a:cs typeface="+mn-cs"/>
                  </a:rPr>
                  <a:t>dV </a:t>
                </a:r>
              </a:p>
            </p:txBody>
          </p:sp>
          <p:sp>
            <p:nvSpPr>
              <p:cNvPr id="14364" name="Text Box 28"/>
              <p:cNvSpPr txBox="1">
                <a:spLocks noChangeArrowheads="1"/>
              </p:cNvSpPr>
              <p:nvPr/>
            </p:nvSpPr>
            <p:spPr bwMode="auto">
              <a:xfrm>
                <a:off x="1345" y="2160"/>
                <a:ext cx="234" cy="2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61657" tIns="30829" rIns="61657" bIns="30829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>
                    <a:latin typeface="Times New Roman" charset="0"/>
                    <a:cs typeface="+mn-cs"/>
                  </a:rPr>
                  <a:t>V</a:t>
                </a:r>
              </a:p>
            </p:txBody>
          </p:sp>
        </p:grpSp>
      </p:grpSp>
      <p:sp>
        <p:nvSpPr>
          <p:cNvPr id="14365" name="AutoShape 29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8460432" y="6309320"/>
            <a:ext cx="392113" cy="346075"/>
          </a:xfrm>
          <a:prstGeom prst="actionButtonReturn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4380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fr-FR">
                <a:cs typeface="+mj-cs"/>
              </a:rPr>
              <a:t>Bilan pour un fluide</a:t>
            </a:r>
          </a:p>
        </p:txBody>
      </p:sp>
      <p:grpSp>
        <p:nvGrpSpPr>
          <p:cNvPr id="14386" name="Group 50"/>
          <p:cNvGrpSpPr>
            <a:grpSpLocks/>
          </p:cNvGrpSpPr>
          <p:nvPr/>
        </p:nvGrpSpPr>
        <p:grpSpPr bwMode="auto">
          <a:xfrm>
            <a:off x="4822825" y="2351088"/>
            <a:ext cx="3440113" cy="2217737"/>
            <a:chOff x="3038" y="1481"/>
            <a:chExt cx="2167" cy="1397"/>
          </a:xfrm>
          <a:noFill/>
        </p:grpSpPr>
        <p:sp>
          <p:nvSpPr>
            <p:cNvPr id="14376" name="Rectangle 40"/>
            <p:cNvSpPr>
              <a:spLocks noChangeArrowheads="1"/>
            </p:cNvSpPr>
            <p:nvPr/>
          </p:nvSpPr>
          <p:spPr bwMode="auto">
            <a:xfrm>
              <a:off x="3038" y="1481"/>
              <a:ext cx="2134" cy="135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4377" name="Text Box 41"/>
            <p:cNvSpPr txBox="1">
              <a:spLocks noChangeArrowheads="1"/>
            </p:cNvSpPr>
            <p:nvPr/>
          </p:nvSpPr>
          <p:spPr bwMode="auto">
            <a:xfrm>
              <a:off x="3081" y="1677"/>
              <a:ext cx="2124" cy="40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800">
                  <a:latin typeface="Chalkboard" charset="0"/>
                  <a:cs typeface="+mn-cs"/>
                </a:rPr>
                <a:t>+  création - disparition</a:t>
              </a:r>
              <a:br>
                <a:rPr lang="fr-FR" sz="1800">
                  <a:latin typeface="Chalkboard" charset="0"/>
                  <a:cs typeface="+mn-cs"/>
                </a:rPr>
              </a:br>
              <a:r>
                <a:rPr lang="fr-FR" sz="1800">
                  <a:latin typeface="Chalkboard" charset="0"/>
                  <a:cs typeface="+mn-cs"/>
                </a:rPr>
                <a:t>		+ flux diffusifs </a:t>
              </a:r>
            </a:p>
          </p:txBody>
        </p:sp>
        <p:sp>
          <p:nvSpPr>
            <p:cNvPr id="14382" name="Rectangle 46"/>
            <p:cNvSpPr>
              <a:spLocks noChangeArrowheads="1"/>
            </p:cNvSpPr>
            <p:nvPr/>
          </p:nvSpPr>
          <p:spPr bwMode="auto">
            <a:xfrm>
              <a:off x="3155" y="2390"/>
              <a:ext cx="1696" cy="48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400">
                  <a:cs typeface="+mn-cs"/>
                </a:rPr>
                <a:t>+ </a:t>
              </a:r>
              <a:r>
                <a:rPr lang="fr-FR" sz="2400">
                  <a:solidFill>
                    <a:schemeClr val="accent2"/>
                  </a:solidFill>
                  <a:cs typeface="+mn-cs"/>
                </a:rPr>
                <a:t>R</a:t>
              </a:r>
              <a:r>
                <a:rPr lang="fr-FR" sz="2400" baseline="30000">
                  <a:solidFill>
                    <a:schemeClr val="accent2"/>
                  </a:solidFill>
                  <a:cs typeface="+mn-cs"/>
                </a:rPr>
                <a:t>+</a:t>
              </a:r>
              <a:r>
                <a:rPr lang="fr-FR" sz="2400">
                  <a:solidFill>
                    <a:schemeClr val="accent2"/>
                  </a:solidFill>
                  <a:cs typeface="+mn-cs"/>
                </a:rPr>
                <a:t>  </a:t>
              </a:r>
              <a:r>
                <a:rPr lang="fr-FR" sz="2400">
                  <a:cs typeface="+mn-cs"/>
                </a:rPr>
                <a:t>-  </a:t>
              </a:r>
              <a:r>
                <a:rPr lang="fr-FR" sz="2400">
                  <a:solidFill>
                    <a:srgbClr val="FF8000"/>
                  </a:solidFill>
                  <a:cs typeface="+mn-cs"/>
                </a:rPr>
                <a:t>R</a:t>
              </a:r>
              <a:r>
                <a:rPr lang="fr-FR" sz="2400" baseline="30000">
                  <a:solidFill>
                    <a:srgbClr val="FF8000"/>
                  </a:solidFill>
                  <a:cs typeface="+mn-cs"/>
                </a:rPr>
                <a:t>-   </a:t>
              </a:r>
              <a:r>
                <a:rPr lang="fr-FR" sz="2400">
                  <a:cs typeface="+mn-cs"/>
                </a:rPr>
                <a:t>+</a:t>
              </a:r>
              <a:r>
                <a:rPr lang="fr-FR" sz="2800">
                  <a:latin typeface="Times" charset="0"/>
                  <a:cs typeface="+mn-cs"/>
                </a:rPr>
                <a:t>   </a:t>
              </a:r>
              <a:r>
                <a:rPr lang="fr-FR" sz="2800">
                  <a:latin typeface="Symbol" charset="0"/>
                  <a:cs typeface="+mn-cs"/>
                </a:rPr>
                <a:t>f</a:t>
              </a:r>
              <a:r>
                <a:rPr lang="fr-FR" sz="2800" baseline="-25000">
                  <a:latin typeface="Times" charset="0"/>
                  <a:cs typeface="+mn-cs"/>
                </a:rPr>
                <a:t>d </a:t>
              </a:r>
            </a:p>
            <a:p>
              <a:pPr>
                <a:defRPr/>
              </a:pPr>
              <a:endParaRPr lang="fr-FR" sz="2400" baseline="30000">
                <a:solidFill>
                  <a:srgbClr val="FF8000"/>
                </a:solidFill>
                <a:cs typeface="+mn-cs"/>
              </a:endParaRPr>
            </a:p>
          </p:txBody>
        </p:sp>
      </p:grpSp>
      <p:grpSp>
        <p:nvGrpSpPr>
          <p:cNvPr id="14388" name="Group 52"/>
          <p:cNvGrpSpPr>
            <a:grpSpLocks/>
          </p:cNvGrpSpPr>
          <p:nvPr/>
        </p:nvGrpSpPr>
        <p:grpSpPr bwMode="auto">
          <a:xfrm>
            <a:off x="2771800" y="2351088"/>
            <a:ext cx="1890713" cy="2144712"/>
            <a:chOff x="1724" y="1481"/>
            <a:chExt cx="1191" cy="1351"/>
          </a:xfrm>
        </p:grpSpPr>
        <p:grpSp>
          <p:nvGrpSpPr>
            <p:cNvPr id="15368" name="Group 49"/>
            <p:cNvGrpSpPr>
              <a:grpSpLocks/>
            </p:cNvGrpSpPr>
            <p:nvPr/>
          </p:nvGrpSpPr>
          <p:grpSpPr bwMode="auto">
            <a:xfrm>
              <a:off x="1724" y="1481"/>
              <a:ext cx="1191" cy="1351"/>
              <a:chOff x="1724" y="1481"/>
              <a:chExt cx="1191" cy="1351"/>
            </a:xfrm>
          </p:grpSpPr>
          <p:grpSp>
            <p:nvGrpSpPr>
              <p:cNvPr id="15370" name="Group 32"/>
              <p:cNvGrpSpPr>
                <a:grpSpLocks/>
              </p:cNvGrpSpPr>
              <p:nvPr/>
            </p:nvGrpSpPr>
            <p:grpSpPr bwMode="auto">
              <a:xfrm>
                <a:off x="1724" y="1568"/>
                <a:ext cx="1094" cy="654"/>
                <a:chOff x="4907" y="3722"/>
                <a:chExt cx="1279" cy="720"/>
              </a:xfrm>
            </p:grpSpPr>
            <p:graphicFrame>
              <p:nvGraphicFramePr>
                <p:cNvPr id="15374" name="Object 33"/>
                <p:cNvGraphicFramePr>
                  <a:graphicFrameLocks noChangeAspect="1"/>
                </p:cNvGraphicFramePr>
                <p:nvPr/>
              </p:nvGraphicFramePr>
              <p:xfrm>
                <a:off x="5184" y="3722"/>
                <a:ext cx="381" cy="72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557" name="Équation" r:id="rId8" imgW="292100" imgH="368300" progId="Equation.3">
                        <p:embed/>
                      </p:oleObj>
                    </mc:Choice>
                    <mc:Fallback>
                      <p:oleObj name="Équation" r:id="rId8" imgW="292100" imgH="368300" progId="Equation.3">
                        <p:embed/>
                        <p:pic>
                          <p:nvPicPr>
                            <p:cNvPr id="0" name="Object 3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84" y="3722"/>
                              <a:ext cx="381" cy="72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rgbClr val="00B8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 xmlns="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4370" name="Rectangle 34"/>
                <p:cNvSpPr>
                  <a:spLocks noChangeArrowheads="1"/>
                </p:cNvSpPr>
                <p:nvPr/>
              </p:nvSpPr>
              <p:spPr bwMode="auto">
                <a:xfrm>
                  <a:off x="5221" y="4128"/>
                  <a:ext cx="587" cy="2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47411" tIns="23706" rIns="47411" bIns="23706">
                  <a:spAutoFit/>
                </a:bodyPr>
                <a:lstStyle/>
                <a:p>
                  <a:pPr defTabSz="801688">
                    <a:defRPr/>
                  </a:pPr>
                  <a:r>
                    <a:rPr lang="fr-FR" sz="2100">
                      <a:latin typeface="Times New Roman" charset="0"/>
                      <a:cs typeface="+mn-cs"/>
                    </a:rPr>
                    <a:t>S</a:t>
                  </a:r>
                  <a:endParaRPr lang="fr-FR" sz="2100" baseline="-25000">
                    <a:solidFill>
                      <a:srgbClr val="15C300"/>
                    </a:solidFill>
                    <a:latin typeface="Times New Roman" charset="0"/>
                    <a:cs typeface="+mn-cs"/>
                  </a:endParaRPr>
                </a:p>
              </p:txBody>
            </p:sp>
            <p:sp>
              <p:nvSpPr>
                <p:cNvPr id="14371" name="Rectangle 35"/>
                <p:cNvSpPr>
                  <a:spLocks noChangeArrowheads="1"/>
                </p:cNvSpPr>
                <p:nvPr/>
              </p:nvSpPr>
              <p:spPr bwMode="auto">
                <a:xfrm>
                  <a:off x="5376" y="3818"/>
                  <a:ext cx="810" cy="2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47411" tIns="23706" rIns="47411" bIns="23706">
                  <a:spAutoFit/>
                </a:bodyPr>
                <a:lstStyle/>
                <a:p>
                  <a:pPr defTabSz="801688">
                    <a:defRPr/>
                  </a:pPr>
                  <a:r>
                    <a:rPr lang="fr-FR" sz="2100">
                      <a:solidFill>
                        <a:srgbClr val="996633"/>
                      </a:solidFill>
                      <a:latin typeface="Times New Roman" charset="0"/>
                      <a:cs typeface="+mn-cs"/>
                    </a:rPr>
                    <a:t>g </a:t>
                  </a:r>
                  <a:r>
                    <a:rPr lang="fr-FR" sz="2100" b="1">
                      <a:solidFill>
                        <a:schemeClr val="accent2"/>
                      </a:solidFill>
                      <a:latin typeface="Times New Roman" charset="0"/>
                      <a:cs typeface="+mn-cs"/>
                    </a:rPr>
                    <a:t>v</a:t>
                  </a:r>
                  <a:r>
                    <a:rPr lang="fr-FR" sz="2100" b="1">
                      <a:latin typeface="Times New Roman" charset="0"/>
                      <a:cs typeface="+mn-cs"/>
                    </a:rPr>
                    <a:t>.</a:t>
                  </a:r>
                  <a:r>
                    <a:rPr lang="fr-FR" sz="2100" b="1">
                      <a:solidFill>
                        <a:srgbClr val="FF00FF"/>
                      </a:solidFill>
                      <a:latin typeface="Times New Roman" charset="0"/>
                      <a:cs typeface="+mn-cs"/>
                    </a:rPr>
                    <a:t>n </a:t>
                  </a:r>
                  <a:r>
                    <a:rPr lang="fr-FR" sz="2100">
                      <a:solidFill>
                        <a:srgbClr val="FF00FF"/>
                      </a:solidFill>
                      <a:latin typeface="Times New Roman" charset="0"/>
                      <a:cs typeface="+mn-cs"/>
                    </a:rPr>
                    <a:t>dS</a:t>
                  </a:r>
                  <a:r>
                    <a:rPr lang="fr-FR" sz="2100">
                      <a:latin typeface="Times New Roman" charset="0"/>
                      <a:cs typeface="+mn-cs"/>
                    </a:rPr>
                    <a:t> </a:t>
                  </a:r>
                </a:p>
              </p:txBody>
            </p:sp>
            <p:sp>
              <p:nvSpPr>
                <p:cNvPr id="14372" name="Rectangle 36"/>
                <p:cNvSpPr>
                  <a:spLocks noChangeArrowheads="1"/>
                </p:cNvSpPr>
                <p:nvPr/>
              </p:nvSpPr>
              <p:spPr bwMode="auto">
                <a:xfrm>
                  <a:off x="4907" y="3756"/>
                  <a:ext cx="474" cy="3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47411" tIns="23706" rIns="47411" bIns="23706">
                  <a:spAutoFit/>
                </a:bodyPr>
                <a:lstStyle/>
                <a:p>
                  <a:pPr defTabSz="801688">
                    <a:defRPr/>
                  </a:pPr>
                  <a:r>
                    <a:rPr lang="fr-FR" sz="2100">
                      <a:latin typeface="Symbol" charset="2"/>
                      <a:cs typeface="Symbol" charset="2"/>
                    </a:rPr>
                    <a:t>= </a:t>
                  </a:r>
                  <a:r>
                    <a:rPr lang="fr-FR" sz="2800" b="1">
                      <a:latin typeface="Symbol" charset="2"/>
                      <a:cs typeface="Symbol" charset="2"/>
                    </a:rPr>
                    <a:t>-</a:t>
                  </a:r>
                  <a:endParaRPr lang="fr-FR" sz="2100">
                    <a:latin typeface="Symbol" charset="2"/>
                    <a:cs typeface="Symbol" charset="2"/>
                  </a:endParaRPr>
                </a:p>
              </p:txBody>
            </p:sp>
          </p:grpSp>
          <p:grpSp>
            <p:nvGrpSpPr>
              <p:cNvPr id="15371" name="Group 47"/>
              <p:cNvGrpSpPr>
                <a:grpSpLocks/>
              </p:cNvGrpSpPr>
              <p:nvPr/>
            </p:nvGrpSpPr>
            <p:grpSpPr bwMode="auto">
              <a:xfrm>
                <a:off x="1888" y="1481"/>
                <a:ext cx="1027" cy="1351"/>
                <a:chOff x="1888" y="1481"/>
                <a:chExt cx="1027" cy="1351"/>
              </a:xfrm>
            </p:grpSpPr>
            <p:sp>
              <p:nvSpPr>
                <p:cNvPr id="14367" name="Rectangle 31"/>
                <p:cNvSpPr>
                  <a:spLocks noChangeArrowheads="1"/>
                </p:cNvSpPr>
                <p:nvPr/>
              </p:nvSpPr>
              <p:spPr bwMode="auto">
                <a:xfrm>
                  <a:off x="1888" y="1481"/>
                  <a:ext cx="1027" cy="1351"/>
                </a:xfrm>
                <a:prstGeom prst="rect">
                  <a:avLst/>
                </a:prstGeom>
                <a:solidFill>
                  <a:srgbClr val="FFFF00">
                    <a:alpha val="25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47411" tIns="23706" rIns="47411" bIns="23706">
                  <a:spAutoFit/>
                </a:bodyPr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4374" name="Rectangle 38"/>
                <p:cNvSpPr>
                  <a:spLocks noChangeArrowheads="1"/>
                </p:cNvSpPr>
                <p:nvPr/>
              </p:nvSpPr>
              <p:spPr bwMode="auto">
                <a:xfrm>
                  <a:off x="2016" y="2396"/>
                  <a:ext cx="864" cy="2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47411" tIns="23706" rIns="47411" bIns="23706">
                  <a:spAutoFit/>
                </a:bodyPr>
                <a:lstStyle/>
                <a:p>
                  <a:pPr defTabSz="801688">
                    <a:defRPr/>
                  </a:pPr>
                  <a:r>
                    <a:rPr lang="fr-FR" sz="2800">
                      <a:solidFill>
                        <a:srgbClr val="FF0000"/>
                      </a:solidFill>
                      <a:latin typeface="Symbol" charset="0"/>
                      <a:cs typeface="+mn-cs"/>
                    </a:rPr>
                    <a:t>f</a:t>
                  </a:r>
                  <a:r>
                    <a:rPr lang="fr-FR" sz="2800" baseline="-25000">
                      <a:solidFill>
                        <a:srgbClr val="FF0000"/>
                      </a:solidFill>
                      <a:latin typeface="Times" charset="0"/>
                      <a:cs typeface="+mn-cs"/>
                    </a:rPr>
                    <a:t>e</a:t>
                  </a:r>
                  <a:r>
                    <a:rPr lang="fr-FR" sz="2800">
                      <a:solidFill>
                        <a:srgbClr val="15B003"/>
                      </a:solidFill>
                      <a:latin typeface="Times" charset="0"/>
                      <a:cs typeface="+mn-cs"/>
                    </a:rPr>
                    <a:t>  </a:t>
                  </a:r>
                  <a:r>
                    <a:rPr lang="fr-FR" sz="2800">
                      <a:latin typeface="Times" charset="0"/>
                      <a:cs typeface="+mn-cs"/>
                    </a:rPr>
                    <a:t>-  </a:t>
                  </a:r>
                  <a:r>
                    <a:rPr lang="fr-FR" sz="2800">
                      <a:solidFill>
                        <a:srgbClr val="15B003"/>
                      </a:solidFill>
                      <a:latin typeface="Symbol" charset="0"/>
                      <a:cs typeface="+mn-cs"/>
                    </a:rPr>
                    <a:t>f</a:t>
                  </a:r>
                  <a:r>
                    <a:rPr lang="fr-FR" sz="2800" baseline="-25000">
                      <a:solidFill>
                        <a:srgbClr val="15B003"/>
                      </a:solidFill>
                      <a:latin typeface="Times" charset="0"/>
                      <a:cs typeface="+mn-cs"/>
                    </a:rPr>
                    <a:t>s</a:t>
                  </a:r>
                </a:p>
              </p:txBody>
            </p:sp>
          </p:grpSp>
        </p:grpSp>
        <p:sp>
          <p:nvSpPr>
            <p:cNvPr id="14387" name="Rectangle 51"/>
            <p:cNvSpPr>
              <a:spLocks noChangeArrowheads="1"/>
            </p:cNvSpPr>
            <p:nvPr/>
          </p:nvSpPr>
          <p:spPr bwMode="auto">
            <a:xfrm>
              <a:off x="1872" y="2112"/>
              <a:ext cx="1025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800">
                  <a:cs typeface="+mn-cs"/>
                </a:rPr>
                <a:t>flux convectif</a:t>
              </a:r>
            </a:p>
          </p:txBody>
        </p:sp>
      </p:grpSp>
      <p:sp>
        <p:nvSpPr>
          <p:cNvPr id="2" name="Rectangle 1"/>
          <p:cNvSpPr/>
          <p:nvPr/>
        </p:nvSpPr>
        <p:spPr bwMode="auto">
          <a:xfrm>
            <a:off x="2987824" y="2348880"/>
            <a:ext cx="1656184" cy="216024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charset="0"/>
              <a:ea typeface="ＭＳ Ｐゴシック" charset="0"/>
            </a:endParaRPr>
          </a:p>
        </p:txBody>
      </p:sp>
      <p:sp>
        <p:nvSpPr>
          <p:cNvPr id="3" name="Flèche vers la droite 2"/>
          <p:cNvSpPr/>
          <p:nvPr/>
        </p:nvSpPr>
        <p:spPr bwMode="auto">
          <a:xfrm rot="1202281">
            <a:off x="4487011" y="4410895"/>
            <a:ext cx="1603875" cy="504056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charset="0"/>
              <a:ea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050061" y="4676943"/>
            <a:ext cx="2528897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800"/>
              <a:t>Ce terme vient du fait</a:t>
            </a:r>
          </a:p>
          <a:p>
            <a:pPr algn="ctr"/>
            <a:r>
              <a:rPr lang="fr-FR" sz="1800"/>
              <a:t>que V est un </a:t>
            </a:r>
          </a:p>
          <a:p>
            <a:pPr algn="ctr"/>
            <a:r>
              <a:rPr lang="fr-FR" sz="1800"/>
              <a:t>système ouvert !</a:t>
            </a:r>
            <a:br>
              <a:rPr lang="fr-FR" sz="1800"/>
            </a:br>
            <a:r>
              <a:rPr lang="fr-FR" sz="1800"/>
              <a:t>C'est la "nouveauté"...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453DFB4-F45C-984A-8AEB-26FBCAF14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139227" y="4522719"/>
            <a:ext cx="4916845" cy="2243137"/>
          </a:xfrm>
          <a:prstGeom prst="rect">
            <a:avLst/>
          </a:prstGeom>
        </p:spPr>
      </p:pic>
      <p:sp>
        <p:nvSpPr>
          <p:cNvPr id="15442" name="Rectangle 8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fr-FR">
                <a:cs typeface="+mj-cs"/>
              </a:rPr>
              <a:t>Bilans sur un tube de courant</a:t>
            </a:r>
          </a:p>
        </p:txBody>
      </p:sp>
      <p:grpSp>
        <p:nvGrpSpPr>
          <p:cNvPr id="5" name="Grouper 4"/>
          <p:cNvGrpSpPr/>
          <p:nvPr/>
        </p:nvGrpSpPr>
        <p:grpSpPr>
          <a:xfrm>
            <a:off x="4170363" y="4564063"/>
            <a:ext cx="2020887" cy="2074862"/>
            <a:chOff x="4170363" y="4564063"/>
            <a:chExt cx="2020887" cy="2074862"/>
          </a:xfrm>
        </p:grpSpPr>
        <p:sp>
          <p:nvSpPr>
            <p:cNvPr id="15363" name="Rectangle 3"/>
            <p:cNvSpPr>
              <a:spLocks noChangeArrowheads="1"/>
            </p:cNvSpPr>
            <p:nvPr/>
          </p:nvSpPr>
          <p:spPr bwMode="auto">
            <a:xfrm>
              <a:off x="4170363" y="4564063"/>
              <a:ext cx="887412" cy="376237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5365" name="Line 5"/>
            <p:cNvSpPr>
              <a:spLocks noChangeShapeType="1"/>
            </p:cNvSpPr>
            <p:nvPr/>
          </p:nvSpPr>
          <p:spPr bwMode="auto">
            <a:xfrm flipV="1">
              <a:off x="5083175" y="5532438"/>
              <a:ext cx="1108075" cy="1106487"/>
            </a:xfrm>
            <a:prstGeom prst="line">
              <a:avLst/>
            </a:prstGeom>
            <a:noFill/>
            <a:ln w="38100" cmpd="sng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5366" name="Line 6"/>
            <p:cNvSpPr>
              <a:spLocks noChangeShapeType="1"/>
            </p:cNvSpPr>
            <p:nvPr/>
          </p:nvSpPr>
          <p:spPr bwMode="auto">
            <a:xfrm flipH="1" flipV="1">
              <a:off x="5083175" y="5532438"/>
              <a:ext cx="1108075" cy="1106487"/>
            </a:xfrm>
            <a:prstGeom prst="line">
              <a:avLst/>
            </a:prstGeom>
            <a:noFill/>
            <a:ln w="38100" cmpd="sng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15367" name="AutoShape 7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585788" y="5468938"/>
            <a:ext cx="1435100" cy="1325562"/>
          </a:xfrm>
          <a:prstGeom prst="actionButtonBlank">
            <a:avLst/>
          </a:prstGeom>
          <a:solidFill>
            <a:srgbClr val="FFFD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grpSp>
        <p:nvGrpSpPr>
          <p:cNvPr id="15448" name="Group 88"/>
          <p:cNvGrpSpPr>
            <a:grpSpLocks/>
          </p:cNvGrpSpPr>
          <p:nvPr/>
        </p:nvGrpSpPr>
        <p:grpSpPr bwMode="auto">
          <a:xfrm>
            <a:off x="176213" y="3181350"/>
            <a:ext cx="6405562" cy="1866900"/>
            <a:chOff x="111" y="2004"/>
            <a:chExt cx="4035" cy="1176"/>
          </a:xfrm>
          <a:solidFill>
            <a:srgbClr val="98C8FF"/>
          </a:solidFill>
        </p:grpSpPr>
        <p:sp>
          <p:nvSpPr>
            <p:cNvPr id="15370" name="Freeform 10"/>
            <p:cNvSpPr>
              <a:spLocks/>
            </p:cNvSpPr>
            <p:nvPr/>
          </p:nvSpPr>
          <p:spPr bwMode="auto">
            <a:xfrm>
              <a:off x="1272" y="2004"/>
              <a:ext cx="2874" cy="1176"/>
            </a:xfrm>
            <a:custGeom>
              <a:avLst/>
              <a:gdLst>
                <a:gd name="T0" fmla="*/ 0 w 3360"/>
                <a:gd name="T1" fmla="*/ 384 h 1296"/>
                <a:gd name="T2" fmla="*/ 336 w 3360"/>
                <a:gd name="T3" fmla="*/ 240 h 1296"/>
                <a:gd name="T4" fmla="*/ 720 w 3360"/>
                <a:gd name="T5" fmla="*/ 144 h 1296"/>
                <a:gd name="T6" fmla="*/ 1152 w 3360"/>
                <a:gd name="T7" fmla="*/ 48 h 1296"/>
                <a:gd name="T8" fmla="*/ 1536 w 3360"/>
                <a:gd name="T9" fmla="*/ 0 h 1296"/>
                <a:gd name="T10" fmla="*/ 1872 w 3360"/>
                <a:gd name="T11" fmla="*/ 0 h 1296"/>
                <a:gd name="T12" fmla="*/ 2448 w 3360"/>
                <a:gd name="T13" fmla="*/ 48 h 1296"/>
                <a:gd name="T14" fmla="*/ 2832 w 3360"/>
                <a:gd name="T15" fmla="*/ 96 h 1296"/>
                <a:gd name="T16" fmla="*/ 3360 w 3360"/>
                <a:gd name="T17" fmla="*/ 240 h 1296"/>
                <a:gd name="T18" fmla="*/ 3024 w 3360"/>
                <a:gd name="T19" fmla="*/ 1296 h 1296"/>
                <a:gd name="T20" fmla="*/ 2736 w 3360"/>
                <a:gd name="T21" fmla="*/ 1152 h 1296"/>
                <a:gd name="T22" fmla="*/ 2400 w 3360"/>
                <a:gd name="T23" fmla="*/ 1008 h 1296"/>
                <a:gd name="T24" fmla="*/ 2016 w 3360"/>
                <a:gd name="T25" fmla="*/ 816 h 1296"/>
                <a:gd name="T26" fmla="*/ 1680 w 3360"/>
                <a:gd name="T27" fmla="*/ 720 h 1296"/>
                <a:gd name="T28" fmla="*/ 1296 w 3360"/>
                <a:gd name="T29" fmla="*/ 672 h 1296"/>
                <a:gd name="T30" fmla="*/ 912 w 3360"/>
                <a:gd name="T31" fmla="*/ 672 h 1296"/>
                <a:gd name="T32" fmla="*/ 480 w 3360"/>
                <a:gd name="T33" fmla="*/ 768 h 1296"/>
                <a:gd name="T34" fmla="*/ 192 w 3360"/>
                <a:gd name="T35" fmla="*/ 864 h 1296"/>
                <a:gd name="T36" fmla="*/ 0 w 3360"/>
                <a:gd name="T37" fmla="*/ 384 h 1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60" h="1296">
                  <a:moveTo>
                    <a:pt x="0" y="384"/>
                  </a:moveTo>
                  <a:lnTo>
                    <a:pt x="336" y="240"/>
                  </a:lnTo>
                  <a:lnTo>
                    <a:pt x="720" y="144"/>
                  </a:lnTo>
                  <a:lnTo>
                    <a:pt x="1152" y="48"/>
                  </a:lnTo>
                  <a:lnTo>
                    <a:pt x="1536" y="0"/>
                  </a:lnTo>
                  <a:lnTo>
                    <a:pt x="1872" y="0"/>
                  </a:lnTo>
                  <a:lnTo>
                    <a:pt x="2448" y="48"/>
                  </a:lnTo>
                  <a:lnTo>
                    <a:pt x="2832" y="96"/>
                  </a:lnTo>
                  <a:lnTo>
                    <a:pt x="3360" y="240"/>
                  </a:lnTo>
                  <a:lnTo>
                    <a:pt x="3024" y="1296"/>
                  </a:lnTo>
                  <a:lnTo>
                    <a:pt x="2736" y="1152"/>
                  </a:lnTo>
                  <a:lnTo>
                    <a:pt x="2400" y="1008"/>
                  </a:lnTo>
                  <a:lnTo>
                    <a:pt x="2016" y="816"/>
                  </a:lnTo>
                  <a:lnTo>
                    <a:pt x="1680" y="720"/>
                  </a:lnTo>
                  <a:lnTo>
                    <a:pt x="1296" y="672"/>
                  </a:lnTo>
                  <a:lnTo>
                    <a:pt x="912" y="672"/>
                  </a:lnTo>
                  <a:lnTo>
                    <a:pt x="480" y="768"/>
                  </a:lnTo>
                  <a:lnTo>
                    <a:pt x="192" y="864"/>
                  </a:lnTo>
                  <a:lnTo>
                    <a:pt x="0" y="384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5371" name="Text Box 11"/>
            <p:cNvSpPr txBox="1">
              <a:spLocks noChangeArrowheads="1"/>
            </p:cNvSpPr>
            <p:nvPr/>
          </p:nvSpPr>
          <p:spPr bwMode="auto">
            <a:xfrm>
              <a:off x="2750" y="2222"/>
              <a:ext cx="209" cy="24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>
                  <a:latin typeface="Times New Roman" charset="0"/>
                  <a:cs typeface="+mn-cs"/>
                </a:rPr>
                <a:t>V</a:t>
              </a:r>
            </a:p>
          </p:txBody>
        </p:sp>
        <p:sp>
          <p:nvSpPr>
            <p:cNvPr id="15372" name="Text Box 12"/>
            <p:cNvSpPr txBox="1">
              <a:spLocks noChangeArrowheads="1"/>
            </p:cNvSpPr>
            <p:nvPr/>
          </p:nvSpPr>
          <p:spPr bwMode="auto">
            <a:xfrm>
              <a:off x="111" y="2176"/>
              <a:ext cx="781" cy="47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2100">
                  <a:latin typeface="Chalkboard" charset="0"/>
                  <a:cs typeface="+mn-cs"/>
                </a:rPr>
                <a:t>Tube de </a:t>
              </a:r>
            </a:p>
            <a:p>
              <a:pPr algn="ctr">
                <a:defRPr/>
              </a:pPr>
              <a:r>
                <a:rPr lang="fr-FR" sz="2100">
                  <a:latin typeface="Chalkboard" charset="0"/>
                  <a:cs typeface="+mn-cs"/>
                </a:rPr>
                <a:t>courant :</a:t>
              </a:r>
            </a:p>
          </p:txBody>
        </p:sp>
      </p:grp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1981200" y="1539875"/>
            <a:ext cx="57499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1657" tIns="30829" rIns="61657" bIns="30829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200">
                <a:latin typeface="Chalkboard" charset="0"/>
                <a:cs typeface="+mn-cs"/>
              </a:rPr>
              <a:t>avoir des équations plus simples sans      ni </a:t>
            </a:r>
          </a:p>
        </p:txBody>
      </p:sp>
      <p:grpSp>
        <p:nvGrpSpPr>
          <p:cNvPr id="16390" name="Group 84"/>
          <p:cNvGrpSpPr>
            <a:grpSpLocks/>
          </p:cNvGrpSpPr>
          <p:nvPr/>
        </p:nvGrpSpPr>
        <p:grpSpPr bwMode="auto">
          <a:xfrm>
            <a:off x="7620000" y="1447800"/>
            <a:ext cx="517525" cy="1036638"/>
            <a:chOff x="4570" y="1046"/>
            <a:chExt cx="326" cy="653"/>
          </a:xfrm>
        </p:grpSpPr>
        <p:graphicFrame>
          <p:nvGraphicFramePr>
            <p:cNvPr id="16457" name="Object 16"/>
            <p:cNvGraphicFramePr>
              <a:graphicFrameLocks noChangeAspect="1"/>
            </p:cNvGraphicFramePr>
            <p:nvPr/>
          </p:nvGraphicFramePr>
          <p:xfrm>
            <a:off x="4570" y="1046"/>
            <a:ext cx="326" cy="6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769" name="Équation" r:id="rId4" imgW="292100" imgH="368300" progId="Equation.3">
                    <p:embed/>
                  </p:oleObj>
                </mc:Choice>
                <mc:Fallback>
                  <p:oleObj name="Équation" r:id="rId4" imgW="292100" imgH="368300" progId="Equation.3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0" y="1046"/>
                          <a:ext cx="326" cy="6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77" name="Rectangle 17"/>
            <p:cNvSpPr>
              <a:spLocks noChangeArrowheads="1"/>
            </p:cNvSpPr>
            <p:nvPr/>
          </p:nvSpPr>
          <p:spPr bwMode="auto">
            <a:xfrm>
              <a:off x="4581" y="1414"/>
              <a:ext cx="171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/>
            <a:p>
              <a:pPr defTabSz="801688">
                <a:defRPr/>
              </a:pPr>
              <a:r>
                <a:rPr lang="fr-FR" sz="2100">
                  <a:latin typeface="Times New Roman" charset="0"/>
                  <a:cs typeface="+mn-cs"/>
                </a:rPr>
                <a:t>S</a:t>
              </a:r>
              <a:endParaRPr lang="fr-FR" sz="2100" baseline="-25000">
                <a:solidFill>
                  <a:srgbClr val="15C300"/>
                </a:solidFill>
                <a:latin typeface="Times New Roman" charset="0"/>
                <a:cs typeface="+mn-cs"/>
              </a:endParaRPr>
            </a:p>
          </p:txBody>
        </p:sp>
      </p:grpSp>
      <p:grpSp>
        <p:nvGrpSpPr>
          <p:cNvPr id="16391" name="Group 83"/>
          <p:cNvGrpSpPr>
            <a:grpSpLocks/>
          </p:cNvGrpSpPr>
          <p:nvPr/>
        </p:nvGrpSpPr>
        <p:grpSpPr bwMode="auto">
          <a:xfrm>
            <a:off x="6699250" y="1447800"/>
            <a:ext cx="768350" cy="1036638"/>
            <a:chOff x="3888" y="1046"/>
            <a:chExt cx="484" cy="653"/>
          </a:xfrm>
        </p:grpSpPr>
        <p:graphicFrame>
          <p:nvGraphicFramePr>
            <p:cNvPr id="16455" name="Object 18"/>
            <p:cNvGraphicFramePr>
              <a:graphicFrameLocks noChangeAspect="1"/>
            </p:cNvGraphicFramePr>
            <p:nvPr/>
          </p:nvGraphicFramePr>
          <p:xfrm>
            <a:off x="3888" y="1046"/>
            <a:ext cx="484" cy="6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770" name="Équation" r:id="rId6" imgW="355600" imgH="368300" progId="Equation.3">
                    <p:embed/>
                  </p:oleObj>
                </mc:Choice>
                <mc:Fallback>
                  <p:oleObj name="Équation" r:id="rId6" imgW="355600" imgH="368300" progId="Equation.3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8" y="1046"/>
                          <a:ext cx="484" cy="6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79" name="Text Box 19"/>
            <p:cNvSpPr txBox="1">
              <a:spLocks noChangeArrowheads="1"/>
            </p:cNvSpPr>
            <p:nvPr/>
          </p:nvSpPr>
          <p:spPr bwMode="auto">
            <a:xfrm>
              <a:off x="3929" y="1440"/>
              <a:ext cx="199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>
                  <a:latin typeface="Times New Roman" charset="0"/>
                  <a:cs typeface="+mn-cs"/>
                </a:rPr>
                <a:t>V</a:t>
              </a:r>
            </a:p>
          </p:txBody>
        </p:sp>
      </p:grpSp>
      <p:sp>
        <p:nvSpPr>
          <p:cNvPr id="15380" name="Text Box 20"/>
          <p:cNvSpPr txBox="1">
            <a:spLocks noChangeArrowheads="1"/>
          </p:cNvSpPr>
          <p:nvPr/>
        </p:nvSpPr>
        <p:spPr bwMode="auto">
          <a:xfrm>
            <a:off x="652463" y="2335213"/>
            <a:ext cx="707231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200">
                <a:latin typeface="Chalkboard" charset="0"/>
                <a:cs typeface="+mn-cs"/>
              </a:rPr>
              <a:t>Le prix à payer : faire des hypothèses simplificatrices</a:t>
            </a:r>
          </a:p>
        </p:txBody>
      </p:sp>
      <p:grpSp>
        <p:nvGrpSpPr>
          <p:cNvPr id="15381" name="Group 21"/>
          <p:cNvGrpSpPr>
            <a:grpSpLocks/>
          </p:cNvGrpSpPr>
          <p:nvPr/>
        </p:nvGrpSpPr>
        <p:grpSpPr bwMode="auto">
          <a:xfrm>
            <a:off x="2644775" y="5048250"/>
            <a:ext cx="1868488" cy="390525"/>
            <a:chOff x="1488" y="2928"/>
            <a:chExt cx="1377" cy="271"/>
          </a:xfrm>
        </p:grpSpPr>
        <p:sp>
          <p:nvSpPr>
            <p:cNvPr id="15382" name="Text Box 22"/>
            <p:cNvSpPr txBox="1">
              <a:spLocks noChangeArrowheads="1"/>
            </p:cNvSpPr>
            <p:nvPr/>
          </p:nvSpPr>
          <p:spPr bwMode="auto">
            <a:xfrm>
              <a:off x="1488" y="2928"/>
              <a:ext cx="212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>
                  <a:latin typeface="Times New Roman" charset="0"/>
                  <a:cs typeface="+mn-cs"/>
                </a:rPr>
                <a:t>S</a:t>
              </a:r>
            </a:p>
          </p:txBody>
        </p:sp>
        <p:sp>
          <p:nvSpPr>
            <p:cNvPr id="15383" name="Text Box 23"/>
            <p:cNvSpPr txBox="1">
              <a:spLocks noChangeArrowheads="1"/>
            </p:cNvSpPr>
            <p:nvPr/>
          </p:nvSpPr>
          <p:spPr bwMode="auto">
            <a:xfrm>
              <a:off x="1648" y="2928"/>
              <a:ext cx="1217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>
                  <a:latin typeface="Times New Roman" charset="0"/>
                  <a:cs typeface="+mn-cs"/>
                </a:rPr>
                <a:t>= </a:t>
              </a:r>
              <a:r>
                <a:rPr lang="fr-FR" sz="2100">
                  <a:solidFill>
                    <a:srgbClr val="FF0000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100" baseline="-25000">
                  <a:solidFill>
                    <a:srgbClr val="FF0000"/>
                  </a:solidFill>
                  <a:latin typeface="Times New Roman" charset="0"/>
                  <a:cs typeface="+mn-cs"/>
                </a:rPr>
                <a:t>e </a:t>
              </a:r>
              <a:r>
                <a:rPr lang="fr-FR" sz="2100">
                  <a:latin typeface="Times New Roman" charset="0"/>
                  <a:cs typeface="+mn-cs"/>
                </a:rPr>
                <a:t>+ </a:t>
              </a:r>
              <a:r>
                <a:rPr lang="fr-FR" sz="2100">
                  <a:solidFill>
                    <a:srgbClr val="15C300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100" baseline="-25000">
                  <a:solidFill>
                    <a:srgbClr val="15C300"/>
                  </a:solidFill>
                  <a:latin typeface="Times New Roman" charset="0"/>
                  <a:cs typeface="+mn-cs"/>
                </a:rPr>
                <a:t>s </a:t>
              </a:r>
              <a:r>
                <a:rPr lang="fr-FR" sz="2100">
                  <a:latin typeface="Times New Roman" charset="0"/>
                  <a:cs typeface="+mn-cs"/>
                </a:rPr>
                <a:t>+ </a:t>
              </a:r>
              <a:r>
                <a:rPr lang="fr-FR" sz="2100">
                  <a:solidFill>
                    <a:srgbClr val="800080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100" baseline="-25000">
                  <a:solidFill>
                    <a:srgbClr val="800080"/>
                  </a:solidFill>
                  <a:latin typeface="Times New Roman" charset="0"/>
                  <a:cs typeface="+mn-cs"/>
                </a:rPr>
                <a:t>lat</a:t>
              </a:r>
              <a:endParaRPr lang="fr-FR" sz="2100">
                <a:solidFill>
                  <a:srgbClr val="0000FF"/>
                </a:solidFill>
                <a:latin typeface="Times New Roman" charset="0"/>
                <a:cs typeface="+mn-cs"/>
              </a:endParaRPr>
            </a:p>
          </p:txBody>
        </p:sp>
      </p:grpSp>
      <p:grpSp>
        <p:nvGrpSpPr>
          <p:cNvPr id="15450" name="Group 90"/>
          <p:cNvGrpSpPr>
            <a:grpSpLocks/>
          </p:cNvGrpSpPr>
          <p:nvPr/>
        </p:nvGrpSpPr>
        <p:grpSpPr bwMode="auto">
          <a:xfrm>
            <a:off x="6146800" y="3527425"/>
            <a:ext cx="1054100" cy="1520825"/>
            <a:chOff x="3872" y="2222"/>
            <a:chExt cx="664" cy="958"/>
          </a:xfrm>
        </p:grpSpPr>
        <p:sp>
          <p:nvSpPr>
            <p:cNvPr id="15385" name="Text Box 25"/>
            <p:cNvSpPr txBox="1">
              <a:spLocks noChangeArrowheads="1"/>
            </p:cNvSpPr>
            <p:nvPr/>
          </p:nvSpPr>
          <p:spPr bwMode="auto">
            <a:xfrm>
              <a:off x="4118" y="2266"/>
              <a:ext cx="215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>
                  <a:solidFill>
                    <a:srgbClr val="15C300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100" baseline="-25000">
                  <a:solidFill>
                    <a:srgbClr val="15C300"/>
                  </a:solidFill>
                  <a:latin typeface="Times New Roman" charset="0"/>
                  <a:cs typeface="+mn-cs"/>
                </a:rPr>
                <a:t>s</a:t>
              </a:r>
              <a:endParaRPr lang="fr-FR" sz="2100">
                <a:solidFill>
                  <a:srgbClr val="15C3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5386" name="Line 26"/>
            <p:cNvSpPr>
              <a:spLocks noChangeShapeType="1"/>
            </p:cNvSpPr>
            <p:nvPr/>
          </p:nvSpPr>
          <p:spPr bwMode="auto">
            <a:xfrm flipH="1">
              <a:off x="3872" y="2222"/>
              <a:ext cx="287" cy="958"/>
            </a:xfrm>
            <a:prstGeom prst="line">
              <a:avLst/>
            </a:prstGeom>
            <a:noFill/>
            <a:ln w="38100">
              <a:solidFill>
                <a:srgbClr val="15C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5387" name="Line 27"/>
            <p:cNvSpPr>
              <a:spLocks noChangeShapeType="1"/>
            </p:cNvSpPr>
            <p:nvPr/>
          </p:nvSpPr>
          <p:spPr bwMode="auto">
            <a:xfrm>
              <a:off x="4039" y="2570"/>
              <a:ext cx="367" cy="129"/>
            </a:xfrm>
            <a:prstGeom prst="line">
              <a:avLst/>
            </a:prstGeom>
            <a:noFill/>
            <a:ln w="28575">
              <a:solidFill>
                <a:srgbClr val="15B003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5388" name="Text Box 28"/>
            <p:cNvSpPr txBox="1">
              <a:spLocks noChangeArrowheads="1"/>
            </p:cNvSpPr>
            <p:nvPr/>
          </p:nvSpPr>
          <p:spPr bwMode="auto">
            <a:xfrm>
              <a:off x="4365" y="2483"/>
              <a:ext cx="171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15B00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 b="1">
                  <a:solidFill>
                    <a:srgbClr val="15B003"/>
                  </a:solidFill>
                  <a:latin typeface="Times New Roman" charset="0"/>
                  <a:cs typeface="+mn-cs"/>
                </a:rPr>
                <a:t>n</a:t>
              </a:r>
              <a:endParaRPr lang="fr-FR" sz="2100">
                <a:solidFill>
                  <a:srgbClr val="15B003"/>
                </a:solidFill>
                <a:latin typeface="Times New Roman" charset="0"/>
                <a:cs typeface="+mn-cs"/>
              </a:endParaRPr>
            </a:p>
          </p:txBody>
        </p:sp>
      </p:grpSp>
      <p:grpSp>
        <p:nvGrpSpPr>
          <p:cNvPr id="15449" name="Group 89"/>
          <p:cNvGrpSpPr>
            <a:grpSpLocks/>
          </p:cNvGrpSpPr>
          <p:nvPr/>
        </p:nvGrpSpPr>
        <p:grpSpPr bwMode="auto">
          <a:xfrm>
            <a:off x="1457325" y="3665538"/>
            <a:ext cx="844550" cy="776287"/>
            <a:chOff x="918" y="2309"/>
            <a:chExt cx="532" cy="489"/>
          </a:xfrm>
        </p:grpSpPr>
        <p:sp>
          <p:nvSpPr>
            <p:cNvPr id="15393" name="Text Box 33"/>
            <p:cNvSpPr txBox="1">
              <a:spLocks noChangeArrowheads="1"/>
            </p:cNvSpPr>
            <p:nvPr/>
          </p:nvSpPr>
          <p:spPr bwMode="auto">
            <a:xfrm>
              <a:off x="1087" y="2309"/>
              <a:ext cx="221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>
                  <a:solidFill>
                    <a:srgbClr val="FF0000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100" baseline="-25000">
                  <a:solidFill>
                    <a:srgbClr val="FF0000"/>
                  </a:solidFill>
                  <a:latin typeface="Times New Roman" charset="0"/>
                  <a:cs typeface="+mn-cs"/>
                </a:rPr>
                <a:t>e</a:t>
              </a:r>
              <a:endParaRPr lang="fr-FR" sz="2100">
                <a:solidFill>
                  <a:srgbClr val="FF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5394" name="Line 34"/>
            <p:cNvSpPr>
              <a:spLocks noChangeShapeType="1"/>
            </p:cNvSpPr>
            <p:nvPr/>
          </p:nvSpPr>
          <p:spPr bwMode="auto">
            <a:xfrm flipH="1">
              <a:off x="1026" y="2562"/>
              <a:ext cx="345" cy="12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5395" name="Text Box 35"/>
            <p:cNvSpPr txBox="1">
              <a:spLocks noChangeArrowheads="1"/>
            </p:cNvSpPr>
            <p:nvPr/>
          </p:nvSpPr>
          <p:spPr bwMode="auto">
            <a:xfrm>
              <a:off x="918" y="2440"/>
              <a:ext cx="171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 b="1">
                  <a:solidFill>
                    <a:srgbClr val="FF0000"/>
                  </a:solidFill>
                  <a:latin typeface="Times New Roman" charset="0"/>
                  <a:cs typeface="+mn-cs"/>
                </a:rPr>
                <a:t>n</a:t>
              </a:r>
              <a:endParaRPr lang="fr-FR" sz="2100">
                <a:solidFill>
                  <a:srgbClr val="FF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5397" name="Line 37"/>
            <p:cNvSpPr>
              <a:spLocks noChangeShapeType="1"/>
            </p:cNvSpPr>
            <p:nvPr/>
          </p:nvSpPr>
          <p:spPr bwMode="auto">
            <a:xfrm>
              <a:off x="1286" y="2353"/>
              <a:ext cx="164" cy="44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15398" name="Group 38"/>
          <p:cNvGrpSpPr>
            <a:grpSpLocks/>
          </p:cNvGrpSpPr>
          <p:nvPr/>
        </p:nvGrpSpPr>
        <p:grpSpPr bwMode="auto">
          <a:xfrm>
            <a:off x="2095500" y="2835275"/>
            <a:ext cx="5484813" cy="2362200"/>
            <a:chOff x="1543" y="1968"/>
            <a:chExt cx="4040" cy="1640"/>
          </a:xfrm>
        </p:grpSpPr>
        <p:sp>
          <p:nvSpPr>
            <p:cNvPr id="15399" name="Line 39"/>
            <p:cNvSpPr>
              <a:spLocks noChangeShapeType="1"/>
            </p:cNvSpPr>
            <p:nvPr/>
          </p:nvSpPr>
          <p:spPr bwMode="auto">
            <a:xfrm>
              <a:off x="4704" y="2976"/>
              <a:ext cx="766" cy="293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5400" name="Text Box 40"/>
            <p:cNvSpPr txBox="1">
              <a:spLocks noChangeArrowheads="1"/>
            </p:cNvSpPr>
            <p:nvPr/>
          </p:nvSpPr>
          <p:spPr bwMode="auto">
            <a:xfrm>
              <a:off x="5424" y="3072"/>
              <a:ext cx="159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 b="1">
                  <a:solidFill>
                    <a:schemeClr val="accent2"/>
                  </a:solidFill>
                  <a:latin typeface="Times New Roman" charset="0"/>
                  <a:cs typeface="+mn-cs"/>
                </a:rPr>
                <a:t>v</a:t>
              </a:r>
              <a:endParaRPr lang="fr-FR" sz="2100">
                <a:solidFill>
                  <a:schemeClr val="accent2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5401" name="Line 41"/>
            <p:cNvSpPr>
              <a:spLocks noChangeShapeType="1"/>
            </p:cNvSpPr>
            <p:nvPr/>
          </p:nvSpPr>
          <p:spPr bwMode="auto">
            <a:xfrm flipV="1">
              <a:off x="1594" y="2591"/>
              <a:ext cx="754" cy="23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5402" name="Text Box 42"/>
            <p:cNvSpPr txBox="1">
              <a:spLocks noChangeArrowheads="1"/>
            </p:cNvSpPr>
            <p:nvPr/>
          </p:nvSpPr>
          <p:spPr bwMode="auto">
            <a:xfrm>
              <a:off x="2319" y="2449"/>
              <a:ext cx="159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 b="1">
                  <a:solidFill>
                    <a:schemeClr val="accent2"/>
                  </a:solidFill>
                  <a:latin typeface="Times New Roman" charset="0"/>
                  <a:cs typeface="+mn-cs"/>
                </a:rPr>
                <a:t>v</a:t>
              </a:r>
              <a:endParaRPr lang="fr-FR" sz="2100">
                <a:solidFill>
                  <a:schemeClr val="accent2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5403" name="Line 43"/>
            <p:cNvSpPr>
              <a:spLocks noChangeShapeType="1"/>
            </p:cNvSpPr>
            <p:nvPr/>
          </p:nvSpPr>
          <p:spPr bwMode="auto">
            <a:xfrm flipV="1">
              <a:off x="2511" y="2144"/>
              <a:ext cx="779" cy="14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5404" name="Line 44"/>
            <p:cNvSpPr>
              <a:spLocks noChangeShapeType="1"/>
            </p:cNvSpPr>
            <p:nvPr/>
          </p:nvSpPr>
          <p:spPr bwMode="auto">
            <a:xfrm>
              <a:off x="2756" y="2881"/>
              <a:ext cx="780" cy="8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5405" name="Line 45"/>
            <p:cNvSpPr>
              <a:spLocks noChangeShapeType="1"/>
            </p:cNvSpPr>
            <p:nvPr/>
          </p:nvSpPr>
          <p:spPr bwMode="auto">
            <a:xfrm>
              <a:off x="3615" y="2226"/>
              <a:ext cx="939" cy="10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5406" name="Line 46"/>
            <p:cNvSpPr>
              <a:spLocks noChangeShapeType="1"/>
            </p:cNvSpPr>
            <p:nvPr/>
          </p:nvSpPr>
          <p:spPr bwMode="auto">
            <a:xfrm>
              <a:off x="3823" y="3183"/>
              <a:ext cx="843" cy="42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5407" name="Line 47"/>
            <p:cNvSpPr>
              <a:spLocks noChangeShapeType="1"/>
            </p:cNvSpPr>
            <p:nvPr/>
          </p:nvSpPr>
          <p:spPr bwMode="auto">
            <a:xfrm>
              <a:off x="4626" y="3200"/>
              <a:ext cx="493" cy="26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5408" name="Text Box 48"/>
            <p:cNvSpPr txBox="1">
              <a:spLocks noChangeArrowheads="1"/>
            </p:cNvSpPr>
            <p:nvPr/>
          </p:nvSpPr>
          <p:spPr bwMode="auto">
            <a:xfrm>
              <a:off x="5136" y="3312"/>
              <a:ext cx="159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 b="1">
                  <a:solidFill>
                    <a:schemeClr val="accent2"/>
                  </a:solidFill>
                  <a:latin typeface="Times New Roman" charset="0"/>
                  <a:cs typeface="+mn-cs"/>
                </a:rPr>
                <a:t>v</a:t>
              </a:r>
              <a:endParaRPr lang="fr-FR" sz="2100">
                <a:solidFill>
                  <a:schemeClr val="accent2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5409" name="Text Box 49"/>
            <p:cNvSpPr txBox="1">
              <a:spLocks noChangeArrowheads="1"/>
            </p:cNvSpPr>
            <p:nvPr/>
          </p:nvSpPr>
          <p:spPr bwMode="auto">
            <a:xfrm>
              <a:off x="3504" y="2784"/>
              <a:ext cx="159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 b="1">
                  <a:solidFill>
                    <a:schemeClr val="accent2"/>
                  </a:solidFill>
                  <a:latin typeface="Times New Roman" charset="0"/>
                  <a:cs typeface="+mn-cs"/>
                </a:rPr>
                <a:t>v</a:t>
              </a:r>
              <a:endParaRPr lang="fr-FR" sz="2100">
                <a:solidFill>
                  <a:schemeClr val="accent2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5410" name="Line 50"/>
            <p:cNvSpPr>
              <a:spLocks noChangeShapeType="1"/>
            </p:cNvSpPr>
            <p:nvPr/>
          </p:nvSpPr>
          <p:spPr bwMode="auto">
            <a:xfrm flipV="1">
              <a:off x="1639" y="2784"/>
              <a:ext cx="569" cy="107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5411" name="Line 51"/>
            <p:cNvSpPr>
              <a:spLocks noChangeShapeType="1"/>
            </p:cNvSpPr>
            <p:nvPr/>
          </p:nvSpPr>
          <p:spPr bwMode="auto">
            <a:xfrm flipV="1">
              <a:off x="1543" y="2496"/>
              <a:ext cx="474" cy="223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5412" name="Text Box 52"/>
            <p:cNvSpPr txBox="1">
              <a:spLocks noChangeArrowheads="1"/>
            </p:cNvSpPr>
            <p:nvPr/>
          </p:nvSpPr>
          <p:spPr bwMode="auto">
            <a:xfrm>
              <a:off x="4560" y="2112"/>
              <a:ext cx="159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 b="1">
                  <a:solidFill>
                    <a:schemeClr val="accent2"/>
                  </a:solidFill>
                  <a:latin typeface="Times New Roman" charset="0"/>
                  <a:cs typeface="+mn-cs"/>
                </a:rPr>
                <a:t>v</a:t>
              </a:r>
              <a:endParaRPr lang="fr-FR" sz="2100">
                <a:solidFill>
                  <a:schemeClr val="accent2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5413" name="Text Box 53"/>
            <p:cNvSpPr txBox="1">
              <a:spLocks noChangeArrowheads="1"/>
            </p:cNvSpPr>
            <p:nvPr/>
          </p:nvSpPr>
          <p:spPr bwMode="auto">
            <a:xfrm>
              <a:off x="3312" y="1968"/>
              <a:ext cx="159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 b="1">
                  <a:solidFill>
                    <a:schemeClr val="accent2"/>
                  </a:solidFill>
                  <a:latin typeface="Times New Roman" charset="0"/>
                  <a:cs typeface="+mn-cs"/>
                </a:rPr>
                <a:t>v</a:t>
              </a:r>
              <a:endParaRPr lang="fr-FR" sz="2100">
                <a:solidFill>
                  <a:schemeClr val="accent2"/>
                </a:solidFill>
                <a:latin typeface="Times New Roman" charset="0"/>
                <a:cs typeface="+mn-cs"/>
              </a:endParaRPr>
            </a:p>
          </p:txBody>
        </p:sp>
      </p:grpSp>
      <p:grpSp>
        <p:nvGrpSpPr>
          <p:cNvPr id="16397" name="Group 54"/>
          <p:cNvGrpSpPr>
            <a:grpSpLocks/>
          </p:cNvGrpSpPr>
          <p:nvPr/>
        </p:nvGrpSpPr>
        <p:grpSpPr bwMode="auto">
          <a:xfrm>
            <a:off x="585788" y="5670550"/>
            <a:ext cx="1376362" cy="1038225"/>
            <a:chOff x="757" y="3648"/>
            <a:chExt cx="1013" cy="720"/>
          </a:xfrm>
        </p:grpSpPr>
        <p:graphicFrame>
          <p:nvGraphicFramePr>
            <p:cNvPr id="16427" name="Object 55"/>
            <p:cNvGraphicFramePr>
              <a:graphicFrameLocks noChangeAspect="1"/>
            </p:cNvGraphicFramePr>
            <p:nvPr/>
          </p:nvGraphicFramePr>
          <p:xfrm>
            <a:off x="757" y="3648"/>
            <a:ext cx="381" cy="7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771" name="Équation" r:id="rId8" imgW="292100" imgH="368300" progId="Equation.3">
                    <p:embed/>
                  </p:oleObj>
                </mc:Choice>
                <mc:Fallback>
                  <p:oleObj name="Équation" r:id="rId8" imgW="292100" imgH="368300" progId="Equation.3">
                    <p:embed/>
                    <p:pic>
                      <p:nvPicPr>
                        <p:cNvPr id="0" name="Object 5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7" y="3648"/>
                          <a:ext cx="381" cy="7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416" name="Rectangle 56"/>
            <p:cNvSpPr>
              <a:spLocks noChangeArrowheads="1"/>
            </p:cNvSpPr>
            <p:nvPr/>
          </p:nvSpPr>
          <p:spPr bwMode="auto">
            <a:xfrm>
              <a:off x="794" y="4054"/>
              <a:ext cx="587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pPr defTabSz="801688">
                <a:defRPr/>
              </a:pPr>
              <a:r>
                <a:rPr lang="fr-FR" sz="2100">
                  <a:latin typeface="Times New Roman" charset="0"/>
                  <a:cs typeface="+mn-cs"/>
                </a:rPr>
                <a:t>S</a:t>
              </a:r>
              <a:endParaRPr lang="fr-FR" sz="2100" baseline="-25000">
                <a:solidFill>
                  <a:srgbClr val="15C3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5417" name="Rectangle 57"/>
            <p:cNvSpPr>
              <a:spLocks noChangeArrowheads="1"/>
            </p:cNvSpPr>
            <p:nvPr/>
          </p:nvSpPr>
          <p:spPr bwMode="auto">
            <a:xfrm>
              <a:off x="960" y="3744"/>
              <a:ext cx="810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pPr defTabSz="801688">
                <a:defRPr/>
              </a:pPr>
              <a:r>
                <a:rPr lang="fr-FR" sz="2100">
                  <a:latin typeface="Times New Roman" charset="0"/>
                  <a:cs typeface="+mn-cs"/>
                </a:rPr>
                <a:t>g</a:t>
              </a:r>
              <a:r>
                <a:rPr lang="fr-FR" sz="2100">
                  <a:solidFill>
                    <a:srgbClr val="996633"/>
                  </a:solidFill>
                  <a:latin typeface="Times New Roman" charset="0"/>
                  <a:cs typeface="+mn-cs"/>
                </a:rPr>
                <a:t> </a:t>
              </a:r>
              <a:r>
                <a:rPr lang="fr-FR" sz="2100" b="1">
                  <a:solidFill>
                    <a:schemeClr val="accent2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2100" b="1">
                  <a:latin typeface="Times New Roman" charset="0"/>
                  <a:cs typeface="+mn-cs"/>
                </a:rPr>
                <a:t>.n </a:t>
              </a:r>
              <a:r>
                <a:rPr lang="fr-FR" sz="2100">
                  <a:latin typeface="Times New Roman" charset="0"/>
                  <a:cs typeface="+mn-cs"/>
                </a:rPr>
                <a:t>dS </a:t>
              </a:r>
            </a:p>
          </p:txBody>
        </p:sp>
      </p:grpSp>
      <p:grpSp>
        <p:nvGrpSpPr>
          <p:cNvPr id="2" name="Grouper 1"/>
          <p:cNvGrpSpPr/>
          <p:nvPr/>
        </p:nvGrpSpPr>
        <p:grpSpPr>
          <a:xfrm>
            <a:off x="1173163" y="4356100"/>
            <a:ext cx="2571751" cy="2352675"/>
            <a:chOff x="1173163" y="4356100"/>
            <a:chExt cx="2571751" cy="2352675"/>
          </a:xfrm>
        </p:grpSpPr>
        <p:sp>
          <p:nvSpPr>
            <p:cNvPr id="15396" name="Rectangle 36"/>
            <p:cNvSpPr>
              <a:spLocks noChangeArrowheads="1"/>
            </p:cNvSpPr>
            <p:nvPr/>
          </p:nvSpPr>
          <p:spPr bwMode="auto">
            <a:xfrm>
              <a:off x="1173163" y="4356100"/>
              <a:ext cx="900113" cy="39052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/>
            <a:p>
              <a:pPr defTabSz="801688">
                <a:defRPr/>
              </a:pPr>
              <a:r>
                <a:rPr lang="fr-FR" sz="2100" b="1">
                  <a:solidFill>
                    <a:schemeClr val="accent2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2100" b="1">
                  <a:latin typeface="Times New Roman" charset="0"/>
                  <a:cs typeface="+mn-cs"/>
                </a:rPr>
                <a:t>.</a:t>
              </a:r>
              <a:r>
                <a:rPr lang="fr-FR" sz="2100" b="1">
                  <a:solidFill>
                    <a:srgbClr val="FF0000"/>
                  </a:solidFill>
                  <a:latin typeface="Times New Roman" charset="0"/>
                  <a:cs typeface="+mn-cs"/>
                </a:rPr>
                <a:t>n &lt; 0</a:t>
              </a:r>
              <a:endParaRPr lang="fr-FR" sz="2100">
                <a:latin typeface="Times New Roman" charset="0"/>
                <a:cs typeface="+mn-cs"/>
              </a:endParaRPr>
            </a:p>
          </p:txBody>
        </p:sp>
        <p:grpSp>
          <p:nvGrpSpPr>
            <p:cNvPr id="16421" name="Group 58"/>
            <p:cNvGrpSpPr>
              <a:grpSpLocks/>
            </p:cNvGrpSpPr>
            <p:nvPr/>
          </p:nvGrpSpPr>
          <p:grpSpPr bwMode="auto">
            <a:xfrm>
              <a:off x="1905001" y="5670550"/>
              <a:ext cx="1839913" cy="1038225"/>
              <a:chOff x="1403" y="3936"/>
              <a:chExt cx="1355" cy="720"/>
            </a:xfrm>
          </p:grpSpPr>
          <p:sp>
            <p:nvSpPr>
              <p:cNvPr id="15419" name="Rectangle 59"/>
              <p:cNvSpPr>
                <a:spLocks noChangeArrowheads="1"/>
              </p:cNvSpPr>
              <p:nvPr/>
            </p:nvSpPr>
            <p:spPr bwMode="auto">
              <a:xfrm>
                <a:off x="1403" y="4046"/>
                <a:ext cx="202" cy="2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61657" tIns="30829" rIns="61657" bIns="30829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latin typeface="Times New Roman" charset="0"/>
                    <a:cs typeface="+mn-cs"/>
                  </a:rPr>
                  <a:t>=</a:t>
                </a:r>
                <a:endParaRPr lang="fr-FR" sz="2100">
                  <a:solidFill>
                    <a:srgbClr val="FF8000"/>
                  </a:solidFill>
                  <a:latin typeface="Times New Roman" charset="0"/>
                  <a:cs typeface="+mn-cs"/>
                </a:endParaRPr>
              </a:p>
            </p:txBody>
          </p:sp>
          <p:grpSp>
            <p:nvGrpSpPr>
              <p:cNvPr id="16423" name="Group 60"/>
              <p:cNvGrpSpPr>
                <a:grpSpLocks/>
              </p:cNvGrpSpPr>
              <p:nvPr/>
            </p:nvGrpSpPr>
            <p:grpSpPr bwMode="auto">
              <a:xfrm>
                <a:off x="1595" y="3936"/>
                <a:ext cx="1163" cy="720"/>
                <a:chOff x="757" y="3648"/>
                <a:chExt cx="1163" cy="720"/>
              </a:xfrm>
            </p:grpSpPr>
            <p:graphicFrame>
              <p:nvGraphicFramePr>
                <p:cNvPr id="16424" name="Object 61"/>
                <p:cNvGraphicFramePr>
                  <a:graphicFrameLocks noChangeAspect="1"/>
                </p:cNvGraphicFramePr>
                <p:nvPr/>
              </p:nvGraphicFramePr>
              <p:xfrm>
                <a:off x="757" y="3648"/>
                <a:ext cx="381" cy="72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72" name="Équation" r:id="rId10" imgW="292100" imgH="368300" progId="Equation.3">
                        <p:embed/>
                      </p:oleObj>
                    </mc:Choice>
                    <mc:Fallback>
                      <p:oleObj name="Équation" r:id="rId10" imgW="292100" imgH="368300" progId="Equation.3">
                        <p:embed/>
                        <p:pic>
                          <p:nvPicPr>
                            <p:cNvPr id="0" name="Object 6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57" y="3648"/>
                              <a:ext cx="381" cy="72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rgbClr val="00B8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 xmlns="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5422" name="Rectangle 62"/>
                <p:cNvSpPr>
                  <a:spLocks noChangeArrowheads="1"/>
                </p:cNvSpPr>
                <p:nvPr/>
              </p:nvSpPr>
              <p:spPr bwMode="auto">
                <a:xfrm>
                  <a:off x="794" y="4054"/>
                  <a:ext cx="258" cy="2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61657" tIns="30829" rIns="61657" bIns="30829">
                  <a:spAutoFit/>
                </a:bodyPr>
                <a:lstStyle/>
                <a:p>
                  <a:pPr defTabSz="801688">
                    <a:defRPr/>
                  </a:pPr>
                  <a:r>
                    <a:rPr lang="fr-FR" sz="2100">
                      <a:solidFill>
                        <a:srgbClr val="FF0000"/>
                      </a:solidFill>
                      <a:latin typeface="Times New Roman" charset="0"/>
                      <a:cs typeface="+mn-cs"/>
                    </a:rPr>
                    <a:t>S</a:t>
                  </a:r>
                  <a:r>
                    <a:rPr lang="fr-FR" sz="2100" baseline="-25000">
                      <a:solidFill>
                        <a:srgbClr val="FF0000"/>
                      </a:solidFill>
                      <a:latin typeface="Times New Roman" charset="0"/>
                      <a:cs typeface="+mn-cs"/>
                    </a:rPr>
                    <a:t>e</a:t>
                  </a:r>
                </a:p>
              </p:txBody>
            </p:sp>
            <p:sp>
              <p:nvSpPr>
                <p:cNvPr id="15423" name="Rectangle 63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960" cy="2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61657" tIns="30829" rIns="61657" bIns="30829">
                  <a:spAutoFit/>
                </a:bodyPr>
                <a:lstStyle/>
                <a:p>
                  <a:pPr defTabSz="801688">
                    <a:defRPr/>
                  </a:pPr>
                  <a:r>
                    <a:rPr lang="fr-FR" sz="2100">
                      <a:latin typeface="Times New Roman" charset="0"/>
                      <a:cs typeface="+mn-cs"/>
                    </a:rPr>
                    <a:t>g</a:t>
                  </a:r>
                  <a:r>
                    <a:rPr lang="fr-FR" sz="2100">
                      <a:solidFill>
                        <a:srgbClr val="996633"/>
                      </a:solidFill>
                      <a:latin typeface="Times New Roman" charset="0"/>
                      <a:cs typeface="+mn-cs"/>
                    </a:rPr>
                    <a:t> </a:t>
                  </a:r>
                  <a:r>
                    <a:rPr lang="fr-FR" sz="2100" b="1">
                      <a:solidFill>
                        <a:schemeClr val="accent2"/>
                      </a:solidFill>
                      <a:latin typeface="Times New Roman" charset="0"/>
                      <a:cs typeface="+mn-cs"/>
                    </a:rPr>
                    <a:t>v</a:t>
                  </a:r>
                  <a:r>
                    <a:rPr lang="fr-FR" sz="2100" b="1">
                      <a:latin typeface="Times New Roman" charset="0"/>
                      <a:cs typeface="+mn-cs"/>
                    </a:rPr>
                    <a:t>.</a:t>
                  </a:r>
                  <a:r>
                    <a:rPr lang="fr-FR" sz="2100" b="1">
                      <a:solidFill>
                        <a:srgbClr val="FF0000"/>
                      </a:solidFill>
                      <a:latin typeface="Times New Roman" charset="0"/>
                      <a:cs typeface="+mn-cs"/>
                    </a:rPr>
                    <a:t>n</a:t>
                  </a:r>
                  <a:r>
                    <a:rPr lang="fr-FR" sz="2100" b="1">
                      <a:latin typeface="Times New Roman" charset="0"/>
                      <a:cs typeface="+mn-cs"/>
                    </a:rPr>
                    <a:t> </a:t>
                  </a:r>
                  <a:r>
                    <a:rPr lang="fr-FR" sz="2100">
                      <a:latin typeface="Times New Roman" charset="0"/>
                      <a:cs typeface="+mn-cs"/>
                    </a:rPr>
                    <a:t>dS + </a:t>
                  </a:r>
                </a:p>
              </p:txBody>
            </p:sp>
          </p:grpSp>
        </p:grpSp>
      </p:grpSp>
      <p:grpSp>
        <p:nvGrpSpPr>
          <p:cNvPr id="3" name="Grouper 2"/>
          <p:cNvGrpSpPr/>
          <p:nvPr/>
        </p:nvGrpSpPr>
        <p:grpSpPr>
          <a:xfrm>
            <a:off x="3576638" y="4140200"/>
            <a:ext cx="4881562" cy="2568575"/>
            <a:chOff x="3576638" y="4140200"/>
            <a:chExt cx="4881562" cy="2568575"/>
          </a:xfrm>
        </p:grpSpPr>
        <p:sp>
          <p:nvSpPr>
            <p:cNvPr id="15389" name="Rectangle 29"/>
            <p:cNvSpPr>
              <a:spLocks noChangeArrowheads="1"/>
            </p:cNvSpPr>
            <p:nvPr/>
          </p:nvSpPr>
          <p:spPr bwMode="auto">
            <a:xfrm>
              <a:off x="7558088" y="4140200"/>
              <a:ext cx="900112" cy="390525"/>
            </a:xfrm>
            <a:prstGeom prst="rect">
              <a:avLst/>
            </a:prstGeom>
            <a:noFill/>
            <a:ln w="9525">
              <a:solidFill>
                <a:srgbClr val="15B00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/>
            <a:p>
              <a:pPr defTabSz="801688">
                <a:defRPr/>
              </a:pPr>
              <a:r>
                <a:rPr lang="fr-FR" sz="2100" b="1">
                  <a:solidFill>
                    <a:schemeClr val="accent2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2100" b="1">
                  <a:latin typeface="Times New Roman" charset="0"/>
                  <a:cs typeface="+mn-cs"/>
                </a:rPr>
                <a:t>.</a:t>
              </a:r>
              <a:r>
                <a:rPr lang="fr-FR" sz="2100" b="1">
                  <a:solidFill>
                    <a:srgbClr val="15B003"/>
                  </a:solidFill>
                  <a:latin typeface="Times New Roman" charset="0"/>
                  <a:cs typeface="+mn-cs"/>
                </a:rPr>
                <a:t>n &gt; 0</a:t>
              </a:r>
              <a:endParaRPr lang="fr-FR" sz="2100">
                <a:latin typeface="Times New Roman" charset="0"/>
                <a:cs typeface="+mn-cs"/>
              </a:endParaRPr>
            </a:p>
          </p:txBody>
        </p:sp>
        <p:grpSp>
          <p:nvGrpSpPr>
            <p:cNvPr id="16416" name="Group 64"/>
            <p:cNvGrpSpPr>
              <a:grpSpLocks/>
            </p:cNvGrpSpPr>
            <p:nvPr/>
          </p:nvGrpSpPr>
          <p:grpSpPr bwMode="auto">
            <a:xfrm>
              <a:off x="3576638" y="5670550"/>
              <a:ext cx="1585912" cy="1038225"/>
              <a:chOff x="757" y="3648"/>
              <a:chExt cx="1169" cy="720"/>
            </a:xfrm>
          </p:grpSpPr>
          <p:graphicFrame>
            <p:nvGraphicFramePr>
              <p:cNvPr id="16417" name="Object 65"/>
              <p:cNvGraphicFramePr>
                <a:graphicFrameLocks noChangeAspect="1"/>
              </p:cNvGraphicFramePr>
              <p:nvPr/>
            </p:nvGraphicFramePr>
            <p:xfrm>
              <a:off x="757" y="3648"/>
              <a:ext cx="381" cy="7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773" name="Équation" r:id="rId12" imgW="292100" imgH="368300" progId="Equation.3">
                      <p:embed/>
                    </p:oleObj>
                  </mc:Choice>
                  <mc:Fallback>
                    <p:oleObj name="Équation" r:id="rId12" imgW="292100" imgH="368300" progId="Equation.3">
                      <p:embed/>
                      <p:pic>
                        <p:nvPicPr>
                          <p:cNvPr id="0" name="Object 6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57" y="3648"/>
                            <a:ext cx="381" cy="7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426" name="Rectangle 66"/>
              <p:cNvSpPr>
                <a:spLocks noChangeArrowheads="1"/>
              </p:cNvSpPr>
              <p:nvPr/>
            </p:nvSpPr>
            <p:spPr bwMode="auto">
              <a:xfrm>
                <a:off x="794" y="4054"/>
                <a:ext cx="586" cy="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S</a:t>
                </a:r>
                <a:r>
                  <a:rPr lang="fr-FR" sz="2100" baseline="-250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s</a:t>
                </a:r>
                <a:endParaRPr lang="fr-FR" sz="2100" baseline="-25000">
                  <a:solidFill>
                    <a:srgbClr val="15C300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15427" name="Rectangle 67"/>
              <p:cNvSpPr>
                <a:spLocks noChangeArrowheads="1"/>
              </p:cNvSpPr>
              <p:nvPr/>
            </p:nvSpPr>
            <p:spPr bwMode="auto">
              <a:xfrm>
                <a:off x="959" y="3744"/>
                <a:ext cx="967" cy="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70313" tIns="35157" rIns="70313" bIns="35157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latin typeface="Times New Roman" charset="0"/>
                    <a:cs typeface="+mn-cs"/>
                  </a:rPr>
                  <a:t>g</a:t>
                </a:r>
                <a:r>
                  <a:rPr lang="fr-FR" sz="21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 </a:t>
                </a:r>
                <a:r>
                  <a:rPr lang="fr-FR" sz="2100" b="1">
                    <a:solidFill>
                      <a:schemeClr val="accent2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100" b="1">
                    <a:latin typeface="Times New Roman" charset="0"/>
                    <a:cs typeface="+mn-cs"/>
                  </a:rPr>
                  <a:t>.</a:t>
                </a:r>
                <a:r>
                  <a:rPr lang="fr-FR" sz="2100" b="1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n</a:t>
                </a:r>
                <a:r>
                  <a:rPr lang="fr-FR" sz="2100" b="1">
                    <a:latin typeface="Times New Roman" charset="0"/>
                    <a:cs typeface="+mn-cs"/>
                  </a:rPr>
                  <a:t> </a:t>
                </a:r>
                <a:r>
                  <a:rPr lang="fr-FR" sz="2100">
                    <a:latin typeface="Times New Roman" charset="0"/>
                    <a:cs typeface="+mn-cs"/>
                  </a:rPr>
                  <a:t>dS + </a:t>
                </a:r>
              </a:p>
            </p:txBody>
          </p:sp>
        </p:grpSp>
      </p:grpSp>
      <p:grpSp>
        <p:nvGrpSpPr>
          <p:cNvPr id="4" name="Grouper 3"/>
          <p:cNvGrpSpPr/>
          <p:nvPr/>
        </p:nvGrpSpPr>
        <p:grpSpPr>
          <a:xfrm>
            <a:off x="4986338" y="5670550"/>
            <a:ext cx="1376362" cy="1038225"/>
            <a:chOff x="4986338" y="5670550"/>
            <a:chExt cx="1376362" cy="1038225"/>
          </a:xfrm>
        </p:grpSpPr>
        <p:graphicFrame>
          <p:nvGraphicFramePr>
            <p:cNvPr id="16412" name="Object 6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54033647"/>
                </p:ext>
              </p:extLst>
            </p:nvPr>
          </p:nvGraphicFramePr>
          <p:xfrm>
            <a:off x="4986338" y="5670550"/>
            <a:ext cx="517664" cy="1038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774" name="Équation" r:id="rId14" imgW="292100" imgH="368300" progId="Equation.3">
                    <p:embed/>
                  </p:oleObj>
                </mc:Choice>
                <mc:Fallback>
                  <p:oleObj name="Équation" r:id="rId14" imgW="292100" imgH="368300" progId="Equation.3">
                    <p:embed/>
                    <p:pic>
                      <p:nvPicPr>
                        <p:cNvPr id="0" name="Object 6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86338" y="5670550"/>
                          <a:ext cx="517664" cy="1038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430" name="Rectangle 70"/>
            <p:cNvSpPr>
              <a:spLocks noChangeArrowheads="1"/>
            </p:cNvSpPr>
            <p:nvPr/>
          </p:nvSpPr>
          <p:spPr bwMode="auto">
            <a:xfrm>
              <a:off x="5036610" y="6255994"/>
              <a:ext cx="797556" cy="390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pPr defTabSz="801688">
                <a:defRPr/>
              </a:pPr>
              <a:r>
                <a:rPr lang="fr-FR" sz="2100">
                  <a:solidFill>
                    <a:srgbClr val="800080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100" baseline="-25000">
                  <a:solidFill>
                    <a:srgbClr val="800080"/>
                  </a:solidFill>
                  <a:latin typeface="Times New Roman" charset="0"/>
                  <a:cs typeface="+mn-cs"/>
                </a:rPr>
                <a:t>lat</a:t>
              </a:r>
              <a:endParaRPr lang="fr-FR" sz="2100" baseline="-25000">
                <a:solidFill>
                  <a:srgbClr val="0000FF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5431" name="Rectangle 71"/>
            <p:cNvSpPr>
              <a:spLocks noChangeArrowheads="1"/>
            </p:cNvSpPr>
            <p:nvPr/>
          </p:nvSpPr>
          <p:spPr bwMode="auto">
            <a:xfrm>
              <a:off x="5262154" y="5808980"/>
              <a:ext cx="1100546" cy="390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pPr defTabSz="801688">
                <a:defRPr/>
              </a:pPr>
              <a:r>
                <a:rPr lang="fr-FR" sz="2100">
                  <a:latin typeface="Times New Roman" charset="0"/>
                  <a:cs typeface="+mn-cs"/>
                </a:rPr>
                <a:t>g</a:t>
              </a:r>
              <a:r>
                <a:rPr lang="fr-FR" sz="2100">
                  <a:solidFill>
                    <a:srgbClr val="996633"/>
                  </a:solidFill>
                  <a:latin typeface="Times New Roman" charset="0"/>
                  <a:cs typeface="+mn-cs"/>
                </a:rPr>
                <a:t> </a:t>
              </a:r>
              <a:r>
                <a:rPr lang="fr-FR" sz="2100" b="1">
                  <a:solidFill>
                    <a:schemeClr val="accent2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2100" b="1">
                  <a:solidFill>
                    <a:srgbClr val="800080"/>
                  </a:solidFill>
                  <a:latin typeface="Times New Roman" charset="0"/>
                  <a:cs typeface="+mn-cs"/>
                </a:rPr>
                <a:t>.n</a:t>
              </a:r>
              <a:r>
                <a:rPr lang="fr-FR" sz="2100" b="1">
                  <a:latin typeface="Times New Roman" charset="0"/>
                  <a:cs typeface="+mn-cs"/>
                </a:rPr>
                <a:t> </a:t>
              </a:r>
              <a:r>
                <a:rPr lang="fr-FR" sz="2100">
                  <a:latin typeface="Times New Roman" charset="0"/>
                  <a:cs typeface="+mn-cs"/>
                </a:rPr>
                <a:t>dS </a:t>
              </a:r>
            </a:p>
          </p:txBody>
        </p:sp>
      </p:grpSp>
      <p:grpSp>
        <p:nvGrpSpPr>
          <p:cNvPr id="15432" name="Group 72"/>
          <p:cNvGrpSpPr>
            <a:grpSpLocks/>
          </p:cNvGrpSpPr>
          <p:nvPr/>
        </p:nvGrpSpPr>
        <p:grpSpPr bwMode="auto">
          <a:xfrm>
            <a:off x="2020888" y="2973388"/>
            <a:ext cx="4583112" cy="2052637"/>
            <a:chOff x="1488" y="2064"/>
            <a:chExt cx="3376" cy="1424"/>
          </a:xfrm>
        </p:grpSpPr>
        <p:grpSp>
          <p:nvGrpSpPr>
            <p:cNvPr id="16404" name="Group 73"/>
            <p:cNvGrpSpPr>
              <a:grpSpLocks/>
            </p:cNvGrpSpPr>
            <p:nvPr/>
          </p:nvGrpSpPr>
          <p:grpSpPr bwMode="auto">
            <a:xfrm>
              <a:off x="1941" y="2064"/>
              <a:ext cx="1779" cy="1365"/>
              <a:chOff x="1941" y="2064"/>
              <a:chExt cx="1779" cy="1365"/>
            </a:xfrm>
          </p:grpSpPr>
          <p:sp>
            <p:nvSpPr>
              <p:cNvPr id="15434" name="Text Box 74"/>
              <p:cNvSpPr txBox="1">
                <a:spLocks noChangeArrowheads="1"/>
              </p:cNvSpPr>
              <p:nvPr/>
            </p:nvSpPr>
            <p:spPr bwMode="auto">
              <a:xfrm>
                <a:off x="1941" y="2064"/>
                <a:ext cx="319" cy="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4067" tIns="27034" rIns="54067" bIns="27034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>
                    <a:solidFill>
                      <a:srgbClr val="800080"/>
                    </a:solidFill>
                    <a:latin typeface="Times New Roman" charset="0"/>
                    <a:cs typeface="+mn-cs"/>
                  </a:rPr>
                  <a:t>S</a:t>
                </a:r>
                <a:r>
                  <a:rPr lang="fr-FR" sz="2100" baseline="-25000">
                    <a:solidFill>
                      <a:srgbClr val="800080"/>
                    </a:solidFill>
                    <a:latin typeface="Times New Roman" charset="0"/>
                    <a:cs typeface="+mn-cs"/>
                  </a:rPr>
                  <a:t>lat</a:t>
                </a:r>
                <a:endParaRPr lang="fr-FR" sz="2100">
                  <a:solidFill>
                    <a:srgbClr val="800080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15435" name="Text Box 75"/>
              <p:cNvSpPr txBox="1">
                <a:spLocks noChangeArrowheads="1"/>
              </p:cNvSpPr>
              <p:nvPr/>
            </p:nvSpPr>
            <p:spPr bwMode="auto">
              <a:xfrm>
                <a:off x="2110" y="2929"/>
                <a:ext cx="319" cy="2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4067" tIns="27034" rIns="54067" bIns="27034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>
                    <a:solidFill>
                      <a:srgbClr val="800080"/>
                    </a:solidFill>
                    <a:latin typeface="Times New Roman" charset="0"/>
                    <a:cs typeface="+mn-cs"/>
                  </a:rPr>
                  <a:t>S</a:t>
                </a:r>
                <a:r>
                  <a:rPr lang="fr-FR" sz="2100" baseline="-25000">
                    <a:solidFill>
                      <a:srgbClr val="800080"/>
                    </a:solidFill>
                    <a:latin typeface="Times New Roman" charset="0"/>
                    <a:cs typeface="+mn-cs"/>
                  </a:rPr>
                  <a:t>lat</a:t>
                </a:r>
                <a:endParaRPr lang="fr-FR" sz="2100">
                  <a:solidFill>
                    <a:srgbClr val="800080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15436" name="Rectangle 76"/>
              <p:cNvSpPr>
                <a:spLocks noChangeArrowheads="1"/>
              </p:cNvSpPr>
              <p:nvPr/>
            </p:nvSpPr>
            <p:spPr bwMode="auto">
              <a:xfrm>
                <a:off x="3069" y="3162"/>
                <a:ext cx="651" cy="267"/>
              </a:xfrm>
              <a:prstGeom prst="rect">
                <a:avLst/>
              </a:prstGeom>
              <a:noFill/>
              <a:ln w="9525">
                <a:solidFill>
                  <a:srgbClr val="80008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4067" tIns="27034" rIns="54067" bIns="27034">
                <a:spAutoFit/>
              </a:bodyPr>
              <a:lstStyle/>
              <a:p>
                <a:pPr defTabSz="801688">
                  <a:defRPr/>
                </a:pPr>
                <a:r>
                  <a:rPr lang="fr-FR" sz="2100" b="1">
                    <a:solidFill>
                      <a:schemeClr val="accent2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100" b="1">
                    <a:latin typeface="Times New Roman" charset="0"/>
                    <a:cs typeface="+mn-cs"/>
                  </a:rPr>
                  <a:t>.</a:t>
                </a:r>
                <a:r>
                  <a:rPr lang="fr-FR" sz="2100" b="1">
                    <a:solidFill>
                      <a:srgbClr val="800080"/>
                    </a:solidFill>
                    <a:latin typeface="Times New Roman" charset="0"/>
                    <a:cs typeface="+mn-cs"/>
                  </a:rPr>
                  <a:t>n = 0</a:t>
                </a:r>
                <a:endParaRPr lang="fr-FR" sz="2100">
                  <a:solidFill>
                    <a:srgbClr val="800080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15437" name="Line 77"/>
              <p:cNvSpPr>
                <a:spLocks noChangeShapeType="1"/>
              </p:cNvSpPr>
              <p:nvPr/>
            </p:nvSpPr>
            <p:spPr bwMode="auto">
              <a:xfrm flipH="1">
                <a:off x="2719" y="2880"/>
                <a:ext cx="41" cy="347"/>
              </a:xfrm>
              <a:prstGeom prst="line">
                <a:avLst/>
              </a:prstGeom>
              <a:noFill/>
              <a:ln w="28575">
                <a:solidFill>
                  <a:srgbClr val="80008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4067" tIns="27034" rIns="54067" bIns="2703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5438" name="Text Box 78"/>
              <p:cNvSpPr txBox="1">
                <a:spLocks noChangeArrowheads="1"/>
              </p:cNvSpPr>
              <p:nvPr/>
            </p:nvSpPr>
            <p:spPr bwMode="auto">
              <a:xfrm>
                <a:off x="2517" y="3120"/>
                <a:ext cx="188" cy="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4067" tIns="27034" rIns="54067" bIns="27034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 b="1">
                    <a:solidFill>
                      <a:srgbClr val="800080"/>
                    </a:solidFill>
                    <a:latin typeface="Times New Roman" charset="0"/>
                    <a:cs typeface="+mn-cs"/>
                  </a:rPr>
                  <a:t>n</a:t>
                </a:r>
                <a:endParaRPr lang="fr-FR" sz="2100">
                  <a:solidFill>
                    <a:srgbClr val="800080"/>
                  </a:solidFill>
                  <a:latin typeface="Times New Roman" charset="0"/>
                  <a:cs typeface="+mn-cs"/>
                </a:endParaRPr>
              </a:p>
            </p:txBody>
          </p:sp>
        </p:grpSp>
        <p:sp>
          <p:nvSpPr>
            <p:cNvPr id="15439" name="Freeform 79"/>
            <p:cNvSpPr>
              <a:spLocks/>
            </p:cNvSpPr>
            <p:nvPr/>
          </p:nvSpPr>
          <p:spPr bwMode="auto">
            <a:xfrm>
              <a:off x="1488" y="2208"/>
              <a:ext cx="3376" cy="383"/>
            </a:xfrm>
            <a:custGeom>
              <a:avLst/>
              <a:gdLst>
                <a:gd name="T0" fmla="*/ 0 w 3376"/>
                <a:gd name="T1" fmla="*/ 384 h 384"/>
                <a:gd name="T2" fmla="*/ 368 w 3376"/>
                <a:gd name="T3" fmla="*/ 235 h 384"/>
                <a:gd name="T4" fmla="*/ 1008 w 3376"/>
                <a:gd name="T5" fmla="*/ 85 h 384"/>
                <a:gd name="T6" fmla="*/ 1435 w 3376"/>
                <a:gd name="T7" fmla="*/ 11 h 384"/>
                <a:gd name="T8" fmla="*/ 2043 w 3376"/>
                <a:gd name="T9" fmla="*/ 0 h 384"/>
                <a:gd name="T10" fmla="*/ 2672 w 3376"/>
                <a:gd name="T11" fmla="*/ 85 h 384"/>
                <a:gd name="T12" fmla="*/ 3046 w 3376"/>
                <a:gd name="T13" fmla="*/ 149 h 384"/>
                <a:gd name="T14" fmla="*/ 3376 w 3376"/>
                <a:gd name="T15" fmla="*/ 245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76" h="384">
                  <a:moveTo>
                    <a:pt x="0" y="384"/>
                  </a:moveTo>
                  <a:lnTo>
                    <a:pt x="368" y="235"/>
                  </a:lnTo>
                  <a:lnTo>
                    <a:pt x="1008" y="85"/>
                  </a:lnTo>
                  <a:lnTo>
                    <a:pt x="1435" y="11"/>
                  </a:lnTo>
                  <a:lnTo>
                    <a:pt x="2043" y="0"/>
                  </a:lnTo>
                  <a:lnTo>
                    <a:pt x="2672" y="85"/>
                  </a:lnTo>
                  <a:lnTo>
                    <a:pt x="3046" y="149"/>
                  </a:lnTo>
                  <a:lnTo>
                    <a:pt x="3376" y="245"/>
                  </a:lnTo>
                </a:path>
              </a:pathLst>
            </a:custGeom>
            <a:noFill/>
            <a:ln w="38100" cmpd="sng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067" tIns="27034" rIns="54067" bIns="2703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5440" name="Freeform 80"/>
            <p:cNvSpPr>
              <a:spLocks/>
            </p:cNvSpPr>
            <p:nvPr/>
          </p:nvSpPr>
          <p:spPr bwMode="auto">
            <a:xfrm>
              <a:off x="1728" y="2858"/>
              <a:ext cx="2816" cy="630"/>
            </a:xfrm>
            <a:custGeom>
              <a:avLst/>
              <a:gdLst>
                <a:gd name="T0" fmla="*/ 0 w 2816"/>
                <a:gd name="T1" fmla="*/ 203 h 630"/>
                <a:gd name="T2" fmla="*/ 277 w 2816"/>
                <a:gd name="T3" fmla="*/ 86 h 630"/>
                <a:gd name="T4" fmla="*/ 555 w 2816"/>
                <a:gd name="T5" fmla="*/ 32 h 630"/>
                <a:gd name="T6" fmla="*/ 715 w 2816"/>
                <a:gd name="T7" fmla="*/ 11 h 630"/>
                <a:gd name="T8" fmla="*/ 907 w 2816"/>
                <a:gd name="T9" fmla="*/ 0 h 630"/>
                <a:gd name="T10" fmla="*/ 1120 w 2816"/>
                <a:gd name="T11" fmla="*/ 22 h 630"/>
                <a:gd name="T12" fmla="*/ 1365 w 2816"/>
                <a:gd name="T13" fmla="*/ 54 h 630"/>
                <a:gd name="T14" fmla="*/ 1771 w 2816"/>
                <a:gd name="T15" fmla="*/ 139 h 630"/>
                <a:gd name="T16" fmla="*/ 1984 w 2816"/>
                <a:gd name="T17" fmla="*/ 235 h 630"/>
                <a:gd name="T18" fmla="*/ 2315 w 2816"/>
                <a:gd name="T19" fmla="*/ 406 h 630"/>
                <a:gd name="T20" fmla="*/ 2646 w 2816"/>
                <a:gd name="T21" fmla="*/ 555 h 630"/>
                <a:gd name="T22" fmla="*/ 2816 w 2816"/>
                <a:gd name="T23" fmla="*/ 630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16" h="630">
                  <a:moveTo>
                    <a:pt x="0" y="203"/>
                  </a:moveTo>
                  <a:lnTo>
                    <a:pt x="277" y="86"/>
                  </a:lnTo>
                  <a:lnTo>
                    <a:pt x="555" y="32"/>
                  </a:lnTo>
                  <a:lnTo>
                    <a:pt x="715" y="11"/>
                  </a:lnTo>
                  <a:lnTo>
                    <a:pt x="907" y="0"/>
                  </a:lnTo>
                  <a:lnTo>
                    <a:pt x="1120" y="22"/>
                  </a:lnTo>
                  <a:lnTo>
                    <a:pt x="1365" y="54"/>
                  </a:lnTo>
                  <a:lnTo>
                    <a:pt x="1771" y="139"/>
                  </a:lnTo>
                  <a:lnTo>
                    <a:pt x="1984" y="235"/>
                  </a:lnTo>
                  <a:lnTo>
                    <a:pt x="2315" y="406"/>
                  </a:lnTo>
                  <a:lnTo>
                    <a:pt x="2646" y="555"/>
                  </a:lnTo>
                  <a:lnTo>
                    <a:pt x="2816" y="630"/>
                  </a:lnTo>
                </a:path>
              </a:pathLst>
            </a:custGeom>
            <a:noFill/>
            <a:ln w="38100" cmpd="sng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067" tIns="27034" rIns="54067" bIns="2703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15441" name="Text Box 81"/>
          <p:cNvSpPr txBox="1">
            <a:spLocks noChangeArrowheads="1"/>
          </p:cNvSpPr>
          <p:nvPr/>
        </p:nvSpPr>
        <p:spPr bwMode="auto">
          <a:xfrm>
            <a:off x="6597650" y="5670550"/>
            <a:ext cx="2424113" cy="7842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sz="2200">
                <a:solidFill>
                  <a:schemeClr val="bg1"/>
                </a:solidFill>
                <a:latin typeface="Chalkboard" charset="0"/>
                <a:cs typeface="+mn-cs"/>
              </a:rPr>
              <a:t>Hypothèses</a:t>
            </a:r>
          </a:p>
          <a:p>
            <a:pPr algn="ctr">
              <a:defRPr/>
            </a:pPr>
            <a:r>
              <a:rPr lang="fr-FR" sz="2200">
                <a:solidFill>
                  <a:schemeClr val="bg1"/>
                </a:solidFill>
                <a:latin typeface="Chalkboard" charset="0"/>
                <a:cs typeface="+mn-cs"/>
              </a:rPr>
              <a:t>supplémentaires ?</a:t>
            </a:r>
          </a:p>
        </p:txBody>
      </p:sp>
      <p:sp>
        <p:nvSpPr>
          <p:cNvPr id="15445" name="Rectangle 85"/>
          <p:cNvSpPr>
            <a:spLocks noChangeArrowheads="1"/>
          </p:cNvSpPr>
          <p:nvPr/>
        </p:nvSpPr>
        <p:spPr bwMode="auto">
          <a:xfrm>
            <a:off x="457200" y="1524000"/>
            <a:ext cx="1441450" cy="444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>
                <a:solidFill>
                  <a:schemeClr val="bg1"/>
                </a:solidFill>
                <a:cs typeface="+mn-cs"/>
              </a:rPr>
              <a:t>Objectif 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0" grpId="0" autoUpdateAnimBg="0"/>
      <p:bldP spid="15441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267200" y="1225550"/>
            <a:ext cx="464026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1800">
                <a:latin typeface="Chalkboard" charset="0"/>
                <a:cs typeface="+mn-cs"/>
              </a:rPr>
              <a:t>(justifié pour des écoulements en conduite)</a:t>
            </a:r>
            <a:endParaRPr lang="fr-FR" sz="1800" baseline="-25000">
              <a:solidFill>
                <a:srgbClr val="15B003"/>
              </a:solidFill>
              <a:latin typeface="Chalkboard" charset="0"/>
              <a:cs typeface="+mn-cs"/>
            </a:endParaRPr>
          </a:p>
        </p:txBody>
      </p:sp>
      <p:grpSp>
        <p:nvGrpSpPr>
          <p:cNvPr id="16398" name="Group 14"/>
          <p:cNvGrpSpPr>
            <a:grpSpLocks/>
          </p:cNvGrpSpPr>
          <p:nvPr/>
        </p:nvGrpSpPr>
        <p:grpSpPr bwMode="auto">
          <a:xfrm>
            <a:off x="4757738" y="3228975"/>
            <a:ext cx="4011612" cy="1038225"/>
            <a:chOff x="816" y="2112"/>
            <a:chExt cx="2955" cy="720"/>
          </a:xfrm>
        </p:grpSpPr>
        <p:sp>
          <p:nvSpPr>
            <p:cNvPr id="16399" name="Rectangle 15"/>
            <p:cNvSpPr>
              <a:spLocks noChangeArrowheads="1"/>
            </p:cNvSpPr>
            <p:nvPr/>
          </p:nvSpPr>
          <p:spPr bwMode="auto">
            <a:xfrm>
              <a:off x="1728" y="2219"/>
              <a:ext cx="380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7411" tIns="23706" rIns="47411" bIns="23706">
              <a:spAutoFit/>
            </a:bodyPr>
            <a:lstStyle/>
            <a:p>
              <a:pPr defTabSz="801688">
                <a:defRPr/>
              </a:pPr>
              <a:r>
                <a:rPr lang="fr-FR" sz="2100">
                  <a:latin typeface="Times New Roman" charset="0"/>
                  <a:cs typeface="+mn-cs"/>
                </a:rPr>
                <a:t>= g</a:t>
              </a:r>
              <a:r>
                <a:rPr lang="fr-FR" sz="2100" baseline="-25000">
                  <a:latin typeface="Times New Roman" charset="0"/>
                  <a:cs typeface="+mn-cs"/>
                </a:rPr>
                <a:t>s</a:t>
              </a:r>
              <a:endParaRPr lang="fr-FR" sz="2100">
                <a:solidFill>
                  <a:srgbClr val="FF8000"/>
                </a:solidFill>
                <a:latin typeface="Times New Roman" charset="0"/>
                <a:cs typeface="+mn-cs"/>
              </a:endParaRPr>
            </a:p>
          </p:txBody>
        </p:sp>
        <p:grpSp>
          <p:nvGrpSpPr>
            <p:cNvPr id="17481" name="Group 16"/>
            <p:cNvGrpSpPr>
              <a:grpSpLocks/>
            </p:cNvGrpSpPr>
            <p:nvPr/>
          </p:nvGrpSpPr>
          <p:grpSpPr bwMode="auto">
            <a:xfrm>
              <a:off x="816" y="2112"/>
              <a:ext cx="982" cy="720"/>
              <a:chOff x="757" y="3648"/>
              <a:chExt cx="982" cy="720"/>
            </a:xfrm>
          </p:grpSpPr>
          <p:graphicFrame>
            <p:nvGraphicFramePr>
              <p:cNvPr id="17486" name="Object 17"/>
              <p:cNvGraphicFramePr>
                <a:graphicFrameLocks noChangeAspect="1"/>
              </p:cNvGraphicFramePr>
              <p:nvPr/>
            </p:nvGraphicFramePr>
            <p:xfrm>
              <a:off x="757" y="3648"/>
              <a:ext cx="381" cy="7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825" name="Équation" r:id="rId3" imgW="292100" imgH="368300" progId="Equation.3">
                      <p:embed/>
                    </p:oleObj>
                  </mc:Choice>
                  <mc:Fallback>
                    <p:oleObj name="Équation" r:id="rId3" imgW="292100" imgH="368300" progId="Equation.3">
                      <p:embed/>
                      <p:pic>
                        <p:nvPicPr>
                          <p:cNvPr id="0" name="Object 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57" y="3648"/>
                            <a:ext cx="381" cy="7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402" name="Rectangle 18"/>
              <p:cNvSpPr>
                <a:spLocks noChangeArrowheads="1"/>
              </p:cNvSpPr>
              <p:nvPr/>
            </p:nvSpPr>
            <p:spPr bwMode="auto">
              <a:xfrm>
                <a:off x="794" y="4054"/>
                <a:ext cx="230" cy="2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7411" tIns="23706" rIns="47411" bIns="23706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S</a:t>
                </a:r>
                <a:r>
                  <a:rPr lang="fr-FR" sz="2100" baseline="-250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s</a:t>
                </a:r>
              </a:p>
            </p:txBody>
          </p:sp>
          <p:sp>
            <p:nvSpPr>
              <p:cNvPr id="16403" name="Rectangle 19"/>
              <p:cNvSpPr>
                <a:spLocks noChangeArrowheads="1"/>
              </p:cNvSpPr>
              <p:nvPr/>
            </p:nvSpPr>
            <p:spPr bwMode="auto">
              <a:xfrm>
                <a:off x="960" y="3744"/>
                <a:ext cx="779" cy="2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7411" tIns="23706" rIns="47411" bIns="23706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latin typeface="Times New Roman" charset="0"/>
                    <a:cs typeface="+mn-cs"/>
                  </a:rPr>
                  <a:t>g</a:t>
                </a:r>
                <a:r>
                  <a:rPr lang="fr-FR" sz="21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 </a:t>
                </a:r>
                <a:r>
                  <a:rPr lang="fr-FR" sz="2100" b="1">
                    <a:solidFill>
                      <a:schemeClr val="accent2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100" b="1">
                    <a:latin typeface="Times New Roman" charset="0"/>
                    <a:cs typeface="+mn-cs"/>
                  </a:rPr>
                  <a:t>.</a:t>
                </a:r>
                <a:r>
                  <a:rPr lang="fr-FR" sz="2100" b="1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n</a:t>
                </a:r>
                <a:r>
                  <a:rPr lang="fr-FR" sz="2100" b="1">
                    <a:latin typeface="Times New Roman" charset="0"/>
                    <a:cs typeface="+mn-cs"/>
                  </a:rPr>
                  <a:t> </a:t>
                </a:r>
                <a:r>
                  <a:rPr lang="fr-FR" sz="2100">
                    <a:latin typeface="Times New Roman" charset="0"/>
                    <a:cs typeface="+mn-cs"/>
                  </a:rPr>
                  <a:t>dS </a:t>
                </a:r>
              </a:p>
            </p:txBody>
          </p:sp>
        </p:grpSp>
        <p:grpSp>
          <p:nvGrpSpPr>
            <p:cNvPr id="17482" name="Group 20"/>
            <p:cNvGrpSpPr>
              <a:grpSpLocks/>
            </p:cNvGrpSpPr>
            <p:nvPr/>
          </p:nvGrpSpPr>
          <p:grpSpPr bwMode="auto">
            <a:xfrm>
              <a:off x="2122" y="2112"/>
              <a:ext cx="1649" cy="720"/>
              <a:chOff x="757" y="3648"/>
              <a:chExt cx="1649" cy="720"/>
            </a:xfrm>
          </p:grpSpPr>
          <p:graphicFrame>
            <p:nvGraphicFramePr>
              <p:cNvPr id="17483" name="Object 21"/>
              <p:cNvGraphicFramePr>
                <a:graphicFrameLocks noChangeAspect="1"/>
              </p:cNvGraphicFramePr>
              <p:nvPr/>
            </p:nvGraphicFramePr>
            <p:xfrm>
              <a:off x="757" y="3648"/>
              <a:ext cx="381" cy="7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826" name="Équation" r:id="rId5" imgW="292100" imgH="368300" progId="Equation.3">
                      <p:embed/>
                    </p:oleObj>
                  </mc:Choice>
                  <mc:Fallback>
                    <p:oleObj name="Équation" r:id="rId5" imgW="292100" imgH="368300" progId="Equation.3">
                      <p:embed/>
                      <p:pic>
                        <p:nvPicPr>
                          <p:cNvPr id="0" name="Object 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57" y="3648"/>
                            <a:ext cx="381" cy="7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406" name="Rectangle 22"/>
              <p:cNvSpPr>
                <a:spLocks noChangeArrowheads="1"/>
              </p:cNvSpPr>
              <p:nvPr/>
            </p:nvSpPr>
            <p:spPr bwMode="auto">
              <a:xfrm>
                <a:off x="795" y="4054"/>
                <a:ext cx="230" cy="2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7411" tIns="23706" rIns="47411" bIns="23706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S</a:t>
                </a:r>
                <a:r>
                  <a:rPr lang="fr-FR" sz="2100" baseline="-250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s</a:t>
                </a:r>
              </a:p>
            </p:txBody>
          </p:sp>
          <p:sp>
            <p:nvSpPr>
              <p:cNvPr id="16407" name="Rectangle 23"/>
              <p:cNvSpPr>
                <a:spLocks noChangeArrowheads="1"/>
              </p:cNvSpPr>
              <p:nvPr/>
            </p:nvSpPr>
            <p:spPr bwMode="auto">
              <a:xfrm>
                <a:off x="961" y="3682"/>
                <a:ext cx="1445" cy="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7411" tIns="23706" rIns="47411" bIns="23706">
                <a:spAutoFit/>
              </a:bodyPr>
              <a:lstStyle/>
              <a:p>
                <a:pPr defTabSz="801688">
                  <a:defRPr/>
                </a:pPr>
                <a:r>
                  <a:rPr lang="fr-FR" sz="2100" b="1">
                    <a:solidFill>
                      <a:schemeClr val="accent2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100" b="1">
                    <a:latin typeface="Times New Roman" charset="0"/>
                    <a:cs typeface="+mn-cs"/>
                  </a:rPr>
                  <a:t>.</a:t>
                </a:r>
                <a:r>
                  <a:rPr lang="fr-FR" sz="2100" b="1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n</a:t>
                </a:r>
                <a:r>
                  <a:rPr lang="fr-FR" sz="2100" b="1">
                    <a:latin typeface="Times New Roman" charset="0"/>
                    <a:cs typeface="+mn-cs"/>
                  </a:rPr>
                  <a:t> </a:t>
                </a:r>
                <a:r>
                  <a:rPr lang="fr-FR" sz="2100">
                    <a:latin typeface="Times New Roman" charset="0"/>
                    <a:cs typeface="+mn-cs"/>
                  </a:rPr>
                  <a:t>dS =</a:t>
                </a:r>
                <a:r>
                  <a:rPr lang="fr-FR" sz="2800">
                    <a:latin typeface="Times New Roman" charset="0"/>
                    <a:cs typeface="+mn-cs"/>
                  </a:rPr>
                  <a:t> </a:t>
                </a:r>
                <a:r>
                  <a:rPr lang="fr-FR" sz="2100" b="1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+</a:t>
                </a:r>
                <a:r>
                  <a:rPr lang="fr-FR" sz="2800" b="1">
                    <a:latin typeface="Times New Roman" charset="0"/>
                    <a:cs typeface="+mn-cs"/>
                  </a:rPr>
                  <a:t> </a:t>
                </a:r>
                <a:r>
                  <a:rPr lang="fr-FR" sz="2100">
                    <a:latin typeface="Times New Roman" charset="0"/>
                    <a:cs typeface="+mn-cs"/>
                  </a:rPr>
                  <a:t>g</a:t>
                </a:r>
                <a:r>
                  <a:rPr lang="fr-FR" sz="2100" baseline="-25000">
                    <a:latin typeface="Times New Roman" charset="0"/>
                    <a:cs typeface="+mn-cs"/>
                  </a:rPr>
                  <a:t>s</a:t>
                </a:r>
                <a:r>
                  <a:rPr lang="fr-FR" sz="21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100" baseline="-250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s</a:t>
                </a:r>
                <a:r>
                  <a:rPr lang="fr-FR" sz="21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S</a:t>
                </a:r>
                <a:r>
                  <a:rPr lang="fr-FR" sz="2100" baseline="-250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s</a:t>
                </a:r>
              </a:p>
            </p:txBody>
          </p:sp>
        </p:grpSp>
      </p:grpSp>
      <p:grpSp>
        <p:nvGrpSpPr>
          <p:cNvPr id="16408" name="Group 24"/>
          <p:cNvGrpSpPr>
            <a:grpSpLocks/>
          </p:cNvGrpSpPr>
          <p:nvPr/>
        </p:nvGrpSpPr>
        <p:grpSpPr bwMode="auto">
          <a:xfrm>
            <a:off x="2259013" y="4202113"/>
            <a:ext cx="3314700" cy="1409700"/>
            <a:chOff x="1503" y="2208"/>
            <a:chExt cx="3360" cy="1296"/>
          </a:xfrm>
          <a:solidFill>
            <a:srgbClr val="98C8FF"/>
          </a:solidFill>
        </p:grpSpPr>
        <p:sp>
          <p:nvSpPr>
            <p:cNvPr id="16409" name="Freeform 25"/>
            <p:cNvSpPr>
              <a:spLocks/>
            </p:cNvSpPr>
            <p:nvPr/>
          </p:nvSpPr>
          <p:spPr bwMode="auto">
            <a:xfrm>
              <a:off x="1503" y="2208"/>
              <a:ext cx="3360" cy="1296"/>
            </a:xfrm>
            <a:custGeom>
              <a:avLst/>
              <a:gdLst>
                <a:gd name="T0" fmla="*/ 0 w 3360"/>
                <a:gd name="T1" fmla="*/ 384 h 1296"/>
                <a:gd name="T2" fmla="*/ 336 w 3360"/>
                <a:gd name="T3" fmla="*/ 240 h 1296"/>
                <a:gd name="T4" fmla="*/ 720 w 3360"/>
                <a:gd name="T5" fmla="*/ 144 h 1296"/>
                <a:gd name="T6" fmla="*/ 1152 w 3360"/>
                <a:gd name="T7" fmla="*/ 48 h 1296"/>
                <a:gd name="T8" fmla="*/ 1536 w 3360"/>
                <a:gd name="T9" fmla="*/ 0 h 1296"/>
                <a:gd name="T10" fmla="*/ 1872 w 3360"/>
                <a:gd name="T11" fmla="*/ 0 h 1296"/>
                <a:gd name="T12" fmla="*/ 2448 w 3360"/>
                <a:gd name="T13" fmla="*/ 48 h 1296"/>
                <a:gd name="T14" fmla="*/ 2832 w 3360"/>
                <a:gd name="T15" fmla="*/ 96 h 1296"/>
                <a:gd name="T16" fmla="*/ 3360 w 3360"/>
                <a:gd name="T17" fmla="*/ 240 h 1296"/>
                <a:gd name="T18" fmla="*/ 3024 w 3360"/>
                <a:gd name="T19" fmla="*/ 1296 h 1296"/>
                <a:gd name="T20" fmla="*/ 2736 w 3360"/>
                <a:gd name="T21" fmla="*/ 1152 h 1296"/>
                <a:gd name="T22" fmla="*/ 2400 w 3360"/>
                <a:gd name="T23" fmla="*/ 1008 h 1296"/>
                <a:gd name="T24" fmla="*/ 2016 w 3360"/>
                <a:gd name="T25" fmla="*/ 816 h 1296"/>
                <a:gd name="T26" fmla="*/ 1680 w 3360"/>
                <a:gd name="T27" fmla="*/ 720 h 1296"/>
                <a:gd name="T28" fmla="*/ 1296 w 3360"/>
                <a:gd name="T29" fmla="*/ 672 h 1296"/>
                <a:gd name="T30" fmla="*/ 912 w 3360"/>
                <a:gd name="T31" fmla="*/ 672 h 1296"/>
                <a:gd name="T32" fmla="*/ 480 w 3360"/>
                <a:gd name="T33" fmla="*/ 768 h 1296"/>
                <a:gd name="T34" fmla="*/ 192 w 3360"/>
                <a:gd name="T35" fmla="*/ 864 h 1296"/>
                <a:gd name="T36" fmla="*/ 0 w 3360"/>
                <a:gd name="T37" fmla="*/ 384 h 1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60" h="1296">
                  <a:moveTo>
                    <a:pt x="0" y="384"/>
                  </a:moveTo>
                  <a:lnTo>
                    <a:pt x="336" y="240"/>
                  </a:lnTo>
                  <a:lnTo>
                    <a:pt x="720" y="144"/>
                  </a:lnTo>
                  <a:lnTo>
                    <a:pt x="1152" y="48"/>
                  </a:lnTo>
                  <a:lnTo>
                    <a:pt x="1536" y="0"/>
                  </a:lnTo>
                  <a:lnTo>
                    <a:pt x="1872" y="0"/>
                  </a:lnTo>
                  <a:lnTo>
                    <a:pt x="2448" y="48"/>
                  </a:lnTo>
                  <a:lnTo>
                    <a:pt x="2832" y="96"/>
                  </a:lnTo>
                  <a:lnTo>
                    <a:pt x="3360" y="240"/>
                  </a:lnTo>
                  <a:lnTo>
                    <a:pt x="3024" y="1296"/>
                  </a:lnTo>
                  <a:lnTo>
                    <a:pt x="2736" y="1152"/>
                  </a:lnTo>
                  <a:lnTo>
                    <a:pt x="2400" y="1008"/>
                  </a:lnTo>
                  <a:lnTo>
                    <a:pt x="2016" y="816"/>
                  </a:lnTo>
                  <a:lnTo>
                    <a:pt x="1680" y="720"/>
                  </a:lnTo>
                  <a:lnTo>
                    <a:pt x="1296" y="672"/>
                  </a:lnTo>
                  <a:lnTo>
                    <a:pt x="912" y="672"/>
                  </a:lnTo>
                  <a:lnTo>
                    <a:pt x="480" y="768"/>
                  </a:lnTo>
                  <a:lnTo>
                    <a:pt x="192" y="864"/>
                  </a:lnTo>
                  <a:lnTo>
                    <a:pt x="0" y="384"/>
                  </a:lnTo>
                  <a:close/>
                </a:path>
              </a:pathLst>
            </a:custGeom>
            <a:grpFill/>
            <a:ln w="9525">
              <a:solidFill>
                <a:srgbClr val="AD010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6410" name="Text Box 26"/>
            <p:cNvSpPr txBox="1">
              <a:spLocks noChangeArrowheads="1"/>
            </p:cNvSpPr>
            <p:nvPr/>
          </p:nvSpPr>
          <p:spPr bwMode="auto">
            <a:xfrm>
              <a:off x="3231" y="2447"/>
              <a:ext cx="359" cy="36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>
                  <a:latin typeface="Times New Roman" charset="0"/>
                  <a:cs typeface="+mn-cs"/>
                </a:rPr>
                <a:t>V</a:t>
              </a:r>
            </a:p>
          </p:txBody>
        </p:sp>
      </p:grpSp>
      <p:sp>
        <p:nvSpPr>
          <p:cNvPr id="16411" name="Text Box 27"/>
          <p:cNvSpPr txBox="1">
            <a:spLocks noChangeArrowheads="1"/>
          </p:cNvSpPr>
          <p:nvPr/>
        </p:nvSpPr>
        <p:spPr bwMode="auto">
          <a:xfrm>
            <a:off x="2736850" y="3873500"/>
            <a:ext cx="4873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>
                <a:solidFill>
                  <a:srgbClr val="800080"/>
                </a:solidFill>
                <a:latin typeface="Times New Roman" charset="0"/>
                <a:cs typeface="+mn-cs"/>
              </a:rPr>
              <a:t>S</a:t>
            </a:r>
            <a:r>
              <a:rPr lang="fr-FR" sz="2100" baseline="-25000">
                <a:solidFill>
                  <a:srgbClr val="800080"/>
                </a:solidFill>
                <a:latin typeface="Times New Roman" charset="0"/>
                <a:cs typeface="+mn-cs"/>
              </a:rPr>
              <a:t>lat</a:t>
            </a:r>
            <a:endParaRPr lang="fr-FR" sz="2100">
              <a:solidFill>
                <a:srgbClr val="800080"/>
              </a:solidFill>
              <a:latin typeface="Times New Roman" charset="0"/>
              <a:cs typeface="+mn-cs"/>
            </a:endParaRPr>
          </a:p>
        </p:txBody>
      </p:sp>
      <p:sp>
        <p:nvSpPr>
          <p:cNvPr id="16412" name="Text Box 28"/>
          <p:cNvSpPr txBox="1">
            <a:spLocks noChangeArrowheads="1"/>
          </p:cNvSpPr>
          <p:nvPr/>
        </p:nvSpPr>
        <p:spPr bwMode="auto">
          <a:xfrm>
            <a:off x="2860675" y="4984750"/>
            <a:ext cx="4873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>
                <a:solidFill>
                  <a:srgbClr val="800080"/>
                </a:solidFill>
                <a:latin typeface="Times New Roman" charset="0"/>
                <a:cs typeface="+mn-cs"/>
              </a:rPr>
              <a:t>S</a:t>
            </a:r>
            <a:r>
              <a:rPr lang="fr-FR" sz="2100" baseline="-25000">
                <a:solidFill>
                  <a:srgbClr val="800080"/>
                </a:solidFill>
                <a:latin typeface="Times New Roman" charset="0"/>
                <a:cs typeface="+mn-cs"/>
              </a:rPr>
              <a:t>lat</a:t>
            </a:r>
            <a:endParaRPr lang="fr-FR" sz="2100">
              <a:solidFill>
                <a:srgbClr val="800080"/>
              </a:solidFill>
              <a:latin typeface="Times New Roman" charset="0"/>
              <a:cs typeface="+mn-cs"/>
            </a:endParaRPr>
          </a:p>
        </p:txBody>
      </p:sp>
      <p:sp>
        <p:nvSpPr>
          <p:cNvPr id="16413" name="Freeform 29"/>
          <p:cNvSpPr>
            <a:spLocks/>
          </p:cNvSpPr>
          <p:nvPr/>
        </p:nvSpPr>
        <p:spPr bwMode="auto">
          <a:xfrm>
            <a:off x="2244725" y="4202113"/>
            <a:ext cx="3328988" cy="419100"/>
          </a:xfrm>
          <a:custGeom>
            <a:avLst/>
            <a:gdLst>
              <a:gd name="T0" fmla="*/ 0 w 3376"/>
              <a:gd name="T1" fmla="*/ 384 h 384"/>
              <a:gd name="T2" fmla="*/ 368 w 3376"/>
              <a:gd name="T3" fmla="*/ 235 h 384"/>
              <a:gd name="T4" fmla="*/ 1008 w 3376"/>
              <a:gd name="T5" fmla="*/ 85 h 384"/>
              <a:gd name="T6" fmla="*/ 1435 w 3376"/>
              <a:gd name="T7" fmla="*/ 11 h 384"/>
              <a:gd name="T8" fmla="*/ 2043 w 3376"/>
              <a:gd name="T9" fmla="*/ 0 h 384"/>
              <a:gd name="T10" fmla="*/ 2672 w 3376"/>
              <a:gd name="T11" fmla="*/ 85 h 384"/>
              <a:gd name="T12" fmla="*/ 3046 w 3376"/>
              <a:gd name="T13" fmla="*/ 149 h 384"/>
              <a:gd name="T14" fmla="*/ 3376 w 3376"/>
              <a:gd name="T15" fmla="*/ 245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376" h="384">
                <a:moveTo>
                  <a:pt x="0" y="384"/>
                </a:moveTo>
                <a:lnTo>
                  <a:pt x="368" y="235"/>
                </a:lnTo>
                <a:lnTo>
                  <a:pt x="1008" y="85"/>
                </a:lnTo>
                <a:lnTo>
                  <a:pt x="1435" y="11"/>
                </a:lnTo>
                <a:lnTo>
                  <a:pt x="2043" y="0"/>
                </a:lnTo>
                <a:lnTo>
                  <a:pt x="2672" y="85"/>
                </a:lnTo>
                <a:lnTo>
                  <a:pt x="3046" y="149"/>
                </a:lnTo>
                <a:lnTo>
                  <a:pt x="3376" y="245"/>
                </a:lnTo>
              </a:path>
            </a:pathLst>
          </a:custGeom>
          <a:noFill/>
          <a:ln w="38100" cmpd="sng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6414" name="Freeform 30"/>
          <p:cNvSpPr>
            <a:spLocks/>
          </p:cNvSpPr>
          <p:nvPr/>
        </p:nvSpPr>
        <p:spPr bwMode="auto">
          <a:xfrm>
            <a:off x="2481263" y="4910138"/>
            <a:ext cx="2776537" cy="684212"/>
          </a:xfrm>
          <a:custGeom>
            <a:avLst/>
            <a:gdLst>
              <a:gd name="T0" fmla="*/ 0 w 2816"/>
              <a:gd name="T1" fmla="*/ 203 h 630"/>
              <a:gd name="T2" fmla="*/ 277 w 2816"/>
              <a:gd name="T3" fmla="*/ 86 h 630"/>
              <a:gd name="T4" fmla="*/ 555 w 2816"/>
              <a:gd name="T5" fmla="*/ 32 h 630"/>
              <a:gd name="T6" fmla="*/ 715 w 2816"/>
              <a:gd name="T7" fmla="*/ 11 h 630"/>
              <a:gd name="T8" fmla="*/ 907 w 2816"/>
              <a:gd name="T9" fmla="*/ 0 h 630"/>
              <a:gd name="T10" fmla="*/ 1120 w 2816"/>
              <a:gd name="T11" fmla="*/ 22 h 630"/>
              <a:gd name="T12" fmla="*/ 1365 w 2816"/>
              <a:gd name="T13" fmla="*/ 54 h 630"/>
              <a:gd name="T14" fmla="*/ 1771 w 2816"/>
              <a:gd name="T15" fmla="*/ 139 h 630"/>
              <a:gd name="T16" fmla="*/ 1984 w 2816"/>
              <a:gd name="T17" fmla="*/ 235 h 630"/>
              <a:gd name="T18" fmla="*/ 2315 w 2816"/>
              <a:gd name="T19" fmla="*/ 406 h 630"/>
              <a:gd name="T20" fmla="*/ 2646 w 2816"/>
              <a:gd name="T21" fmla="*/ 555 h 630"/>
              <a:gd name="T22" fmla="*/ 2816 w 2816"/>
              <a:gd name="T23" fmla="*/ 630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16" h="630">
                <a:moveTo>
                  <a:pt x="0" y="203"/>
                </a:moveTo>
                <a:lnTo>
                  <a:pt x="277" y="86"/>
                </a:lnTo>
                <a:lnTo>
                  <a:pt x="555" y="32"/>
                </a:lnTo>
                <a:lnTo>
                  <a:pt x="715" y="11"/>
                </a:lnTo>
                <a:lnTo>
                  <a:pt x="907" y="0"/>
                </a:lnTo>
                <a:lnTo>
                  <a:pt x="1120" y="22"/>
                </a:lnTo>
                <a:lnTo>
                  <a:pt x="1365" y="54"/>
                </a:lnTo>
                <a:lnTo>
                  <a:pt x="1771" y="139"/>
                </a:lnTo>
                <a:lnTo>
                  <a:pt x="1984" y="235"/>
                </a:lnTo>
                <a:lnTo>
                  <a:pt x="2315" y="406"/>
                </a:lnTo>
                <a:lnTo>
                  <a:pt x="2646" y="555"/>
                </a:lnTo>
                <a:lnTo>
                  <a:pt x="2816" y="630"/>
                </a:lnTo>
              </a:path>
            </a:pathLst>
          </a:custGeom>
          <a:noFill/>
          <a:ln w="38100" cmpd="sng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grpSp>
        <p:nvGrpSpPr>
          <p:cNvPr id="16472" name="Group 88"/>
          <p:cNvGrpSpPr>
            <a:grpSpLocks/>
          </p:cNvGrpSpPr>
          <p:nvPr/>
        </p:nvGrpSpPr>
        <p:grpSpPr bwMode="auto">
          <a:xfrm>
            <a:off x="395288" y="5842000"/>
            <a:ext cx="8280399" cy="866775"/>
            <a:chOff x="369" y="3680"/>
            <a:chExt cx="5216" cy="546"/>
          </a:xfrm>
        </p:grpSpPr>
        <p:sp>
          <p:nvSpPr>
            <p:cNvPr id="16416" name="Text Box 32"/>
            <p:cNvSpPr txBox="1">
              <a:spLocks noChangeArrowheads="1"/>
            </p:cNvSpPr>
            <p:nvPr/>
          </p:nvSpPr>
          <p:spPr bwMode="auto">
            <a:xfrm>
              <a:off x="369" y="3812"/>
              <a:ext cx="2435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800" dirty="0">
                  <a:latin typeface="Chalkboard" charset="0"/>
                  <a:cs typeface="+mn-cs"/>
                </a:rPr>
                <a:t>Le bilan sur la grandeur </a:t>
              </a:r>
              <a:r>
                <a:rPr lang="fr-FR" sz="1800" dirty="0">
                  <a:solidFill>
                    <a:srgbClr val="996633"/>
                  </a:solidFill>
                  <a:latin typeface="Chalkboard" charset="0"/>
                  <a:cs typeface="+mn-cs"/>
                </a:rPr>
                <a:t>g</a:t>
              </a:r>
              <a:r>
                <a:rPr lang="fr-FR" sz="1800" dirty="0">
                  <a:latin typeface="Chalkboard" charset="0"/>
                  <a:cs typeface="+mn-cs"/>
                </a:rPr>
                <a:t> devient :</a:t>
              </a:r>
            </a:p>
          </p:txBody>
        </p:sp>
        <p:sp>
          <p:nvSpPr>
            <p:cNvPr id="16418" name="Rectangle 34"/>
            <p:cNvSpPr>
              <a:spLocks noChangeArrowheads="1"/>
            </p:cNvSpPr>
            <p:nvPr/>
          </p:nvSpPr>
          <p:spPr bwMode="auto">
            <a:xfrm>
              <a:off x="2750" y="3703"/>
              <a:ext cx="2835" cy="523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61657" tIns="30829" rIns="61657" bIns="30829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17475" name="Group 35"/>
            <p:cNvGrpSpPr>
              <a:grpSpLocks/>
            </p:cNvGrpSpPr>
            <p:nvPr/>
          </p:nvGrpSpPr>
          <p:grpSpPr bwMode="auto">
            <a:xfrm>
              <a:off x="2835" y="3680"/>
              <a:ext cx="318" cy="523"/>
              <a:chOff x="1687" y="4032"/>
              <a:chExt cx="372" cy="576"/>
            </a:xfrm>
          </p:grpSpPr>
          <p:graphicFrame>
            <p:nvGraphicFramePr>
              <p:cNvPr id="17478" name="Object 36"/>
              <p:cNvGraphicFramePr>
                <a:graphicFrameLocks noChangeAspect="1"/>
              </p:cNvGraphicFramePr>
              <p:nvPr/>
            </p:nvGraphicFramePr>
            <p:xfrm>
              <a:off x="1687" y="4032"/>
              <a:ext cx="344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827" name="Équation" r:id="rId7" imgW="215900" imgH="368300" progId="Equation.3">
                      <p:embed/>
                    </p:oleObj>
                  </mc:Choice>
                  <mc:Fallback>
                    <p:oleObj name="Équation" r:id="rId7" imgW="215900" imgH="368300" progId="Equation.3">
                      <p:embed/>
                      <p:pic>
                        <p:nvPicPr>
                          <p:cNvPr id="0" name="Object 3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7" y="4032"/>
                            <a:ext cx="344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421" name="Text Box 37"/>
              <p:cNvSpPr txBox="1">
                <a:spLocks noChangeArrowheads="1"/>
              </p:cNvSpPr>
              <p:nvPr/>
            </p:nvSpPr>
            <p:spPr bwMode="auto">
              <a:xfrm>
                <a:off x="1827" y="4032"/>
                <a:ext cx="232" cy="2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61657" tIns="30829" rIns="61657" bIns="30829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 dirty="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G</a:t>
                </a:r>
              </a:p>
            </p:txBody>
          </p:sp>
        </p:grpSp>
        <p:sp>
          <p:nvSpPr>
            <p:cNvPr id="16422" name="Text Box 38"/>
            <p:cNvSpPr txBox="1">
              <a:spLocks noChangeArrowheads="1"/>
            </p:cNvSpPr>
            <p:nvPr/>
          </p:nvSpPr>
          <p:spPr bwMode="auto">
            <a:xfrm>
              <a:off x="3092" y="3811"/>
              <a:ext cx="173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 dirty="0">
                  <a:latin typeface="Times New Roman" charset="0"/>
                  <a:cs typeface="+mn-cs"/>
                </a:rPr>
                <a:t>=</a:t>
              </a:r>
            </a:p>
          </p:txBody>
        </p:sp>
        <p:sp>
          <p:nvSpPr>
            <p:cNvPr id="16423" name="Rectangle 39"/>
            <p:cNvSpPr>
              <a:spLocks noChangeArrowheads="1"/>
            </p:cNvSpPr>
            <p:nvPr/>
          </p:nvSpPr>
          <p:spPr bwMode="auto">
            <a:xfrm>
              <a:off x="3284" y="3770"/>
              <a:ext cx="2230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/>
            <a:p>
              <a:pPr defTabSz="801688">
                <a:defRPr/>
              </a:pPr>
              <a:r>
                <a:rPr lang="fr-FR" sz="2100" dirty="0" err="1">
                  <a:solidFill>
                    <a:srgbClr val="996633"/>
                  </a:solidFill>
                  <a:latin typeface="Times New Roman" charset="0"/>
                  <a:cs typeface="+mn-cs"/>
                </a:rPr>
                <a:t>g</a:t>
              </a:r>
              <a:r>
                <a:rPr lang="fr-FR" sz="2100" baseline="-25000" dirty="0" err="1">
                  <a:solidFill>
                    <a:srgbClr val="996633"/>
                  </a:solidFill>
                  <a:latin typeface="Times New Roman" charset="0"/>
                  <a:cs typeface="+mn-cs"/>
                </a:rPr>
                <a:t>e</a:t>
              </a:r>
              <a:r>
                <a:rPr lang="fr-FR" sz="2100" dirty="0" err="1">
                  <a:solidFill>
                    <a:srgbClr val="FF0000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2100" baseline="-25000" dirty="0" err="1">
                  <a:solidFill>
                    <a:srgbClr val="FF0000"/>
                  </a:solidFill>
                  <a:latin typeface="Times New Roman" charset="0"/>
                  <a:cs typeface="+mn-cs"/>
                </a:rPr>
                <a:t>e</a:t>
              </a:r>
              <a:r>
                <a:rPr lang="fr-FR" sz="2100" dirty="0" err="1">
                  <a:solidFill>
                    <a:srgbClr val="FF0000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100" baseline="-25000" dirty="0" err="1">
                  <a:solidFill>
                    <a:srgbClr val="FF0000"/>
                  </a:solidFill>
                  <a:latin typeface="Times New Roman" charset="0"/>
                  <a:cs typeface="+mn-cs"/>
                </a:rPr>
                <a:t>e</a:t>
              </a:r>
              <a:r>
                <a:rPr lang="fr-FR" sz="2100" dirty="0">
                  <a:solidFill>
                    <a:srgbClr val="FF0000"/>
                  </a:solidFill>
                  <a:latin typeface="Times New Roman" charset="0"/>
                  <a:cs typeface="+mn-cs"/>
                </a:rPr>
                <a:t> </a:t>
              </a:r>
              <a:r>
                <a:rPr lang="fr-FR" sz="2800" dirty="0">
                  <a:latin typeface="Symbol" charset="2"/>
                  <a:cs typeface="Symbol" charset="2"/>
                </a:rPr>
                <a:t>-</a:t>
              </a:r>
              <a:r>
                <a:rPr lang="fr-FR" sz="2100" dirty="0">
                  <a:latin typeface="Times New Roman" charset="0"/>
                  <a:cs typeface="+mn-cs"/>
                </a:rPr>
                <a:t> </a:t>
              </a:r>
              <a:r>
                <a:rPr lang="fr-FR" sz="2100" dirty="0" err="1">
                  <a:solidFill>
                    <a:srgbClr val="996633"/>
                  </a:solidFill>
                  <a:latin typeface="Times New Roman" charset="0"/>
                  <a:cs typeface="+mn-cs"/>
                </a:rPr>
                <a:t>g</a:t>
              </a:r>
              <a:r>
                <a:rPr lang="fr-FR" sz="2100" baseline="-25000" dirty="0" err="1">
                  <a:solidFill>
                    <a:srgbClr val="99663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100" dirty="0" err="1">
                  <a:solidFill>
                    <a:srgbClr val="15B003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2100" baseline="-25000" dirty="0" err="1">
                  <a:solidFill>
                    <a:srgbClr val="15B00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100" dirty="0" err="1">
                  <a:solidFill>
                    <a:srgbClr val="15B00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100" baseline="-25000" dirty="0" err="1">
                  <a:solidFill>
                    <a:srgbClr val="15B00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100" baseline="-25000" dirty="0">
                  <a:latin typeface="Times New Roman" charset="0"/>
                  <a:cs typeface="+mn-cs"/>
                </a:rPr>
                <a:t> </a:t>
              </a:r>
              <a:r>
                <a:rPr lang="fr-FR" sz="2100" dirty="0">
                  <a:latin typeface="Times New Roman" charset="0"/>
                  <a:cs typeface="+mn-cs"/>
                </a:rPr>
                <a:t>+ </a:t>
              </a:r>
              <a:r>
                <a:rPr lang="fr-FR" sz="2100" dirty="0">
                  <a:latin typeface="Times" charset="0"/>
                  <a:cs typeface="+mn-cs"/>
                </a:rPr>
                <a:t> </a:t>
              </a:r>
              <a:r>
                <a:rPr lang="fr-FR" sz="2100" dirty="0">
                  <a:solidFill>
                    <a:schemeClr val="accent2"/>
                  </a:solidFill>
                  <a:latin typeface="Times" charset="0"/>
                  <a:cs typeface="+mn-cs"/>
                </a:rPr>
                <a:t>R</a:t>
              </a:r>
              <a:r>
                <a:rPr lang="fr-FR" sz="2400" baseline="30000" dirty="0">
                  <a:solidFill>
                    <a:schemeClr val="accent2"/>
                  </a:solidFill>
                  <a:latin typeface="Symbol" charset="2"/>
                  <a:cs typeface="Symbol" charset="2"/>
                </a:rPr>
                <a:t>+</a:t>
              </a:r>
              <a:r>
                <a:rPr lang="fr-FR" sz="2100" baseline="30000" dirty="0">
                  <a:solidFill>
                    <a:schemeClr val="accent2"/>
                  </a:solidFill>
                  <a:latin typeface="Times" charset="0"/>
                  <a:cs typeface="+mn-cs"/>
                </a:rPr>
                <a:t> </a:t>
              </a:r>
              <a:r>
                <a:rPr lang="fr-FR" sz="2800" dirty="0">
                  <a:latin typeface="Symbol" charset="2"/>
                  <a:cs typeface="Symbol" charset="2"/>
                </a:rPr>
                <a:t>-</a:t>
              </a:r>
              <a:r>
                <a:rPr lang="fr-FR" sz="2800" dirty="0">
                  <a:latin typeface="Times New Roman" charset="0"/>
                  <a:cs typeface="+mn-cs"/>
                </a:rPr>
                <a:t> </a:t>
              </a:r>
              <a:r>
                <a:rPr lang="fr-FR" sz="2100" dirty="0">
                  <a:solidFill>
                    <a:srgbClr val="FF8000"/>
                  </a:solidFill>
                  <a:latin typeface="Times" charset="0"/>
                  <a:cs typeface="+mn-cs"/>
                </a:rPr>
                <a:t>R</a:t>
              </a:r>
              <a:r>
                <a:rPr lang="fr-FR" sz="2400" baseline="30000" dirty="0">
                  <a:solidFill>
                    <a:srgbClr val="FF8000"/>
                  </a:solidFill>
                  <a:latin typeface="Symbol" charset="2"/>
                  <a:cs typeface="Symbol" charset="2"/>
                </a:rPr>
                <a:t>-</a:t>
              </a:r>
              <a:r>
                <a:rPr lang="fr-FR" sz="2100" baseline="30000" dirty="0">
                  <a:solidFill>
                    <a:srgbClr val="FF8000"/>
                  </a:solidFill>
                  <a:latin typeface="Times" charset="0"/>
                  <a:cs typeface="+mn-cs"/>
                </a:rPr>
                <a:t> </a:t>
              </a:r>
              <a:r>
                <a:rPr lang="fr-FR" sz="2400" dirty="0">
                  <a:cs typeface="+mn-cs"/>
                </a:rPr>
                <a:t>+</a:t>
              </a:r>
              <a:r>
                <a:rPr lang="fr-FR" sz="2800" dirty="0">
                  <a:latin typeface="Times" charset="0"/>
                  <a:cs typeface="+mn-cs"/>
                </a:rPr>
                <a:t> </a:t>
              </a:r>
              <a:r>
                <a:rPr lang="fr-FR" sz="2800" dirty="0" err="1">
                  <a:latin typeface="Symbol" charset="0"/>
                  <a:cs typeface="+mn-cs"/>
                </a:rPr>
                <a:t>f</a:t>
              </a:r>
              <a:r>
                <a:rPr lang="fr-FR" sz="2800" baseline="-25000" dirty="0" err="1">
                  <a:latin typeface="Times" charset="0"/>
                  <a:cs typeface="+mn-cs"/>
                </a:rPr>
                <a:t>d</a:t>
              </a:r>
              <a:r>
                <a:rPr lang="fr-FR" sz="2100" baseline="30000" dirty="0">
                  <a:solidFill>
                    <a:schemeClr val="accent2"/>
                  </a:solidFill>
                  <a:latin typeface="Times" charset="0"/>
                  <a:cs typeface="+mn-cs"/>
                </a:rPr>
                <a:t> </a:t>
              </a:r>
              <a:endParaRPr lang="fr-FR" sz="2100" baseline="-25000" dirty="0">
                <a:solidFill>
                  <a:srgbClr val="15B003"/>
                </a:solidFill>
                <a:latin typeface="Times New Roman" charset="0"/>
                <a:cs typeface="+mn-cs"/>
              </a:endParaRPr>
            </a:p>
            <a:p>
              <a:pPr defTabSz="801688">
                <a:defRPr/>
              </a:pPr>
              <a:endParaRPr lang="fr-FR" sz="2100" baseline="-25000" dirty="0">
                <a:solidFill>
                  <a:srgbClr val="FF0000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16424" name="Line 40"/>
          <p:cNvSpPr>
            <a:spLocks noChangeShapeType="1"/>
          </p:cNvSpPr>
          <p:nvPr/>
        </p:nvSpPr>
        <p:spPr bwMode="auto">
          <a:xfrm flipV="1">
            <a:off x="3259138" y="4152900"/>
            <a:ext cx="777875" cy="14446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6425" name="Line 41"/>
          <p:cNvSpPr>
            <a:spLocks noChangeShapeType="1"/>
          </p:cNvSpPr>
          <p:nvPr/>
        </p:nvSpPr>
        <p:spPr bwMode="auto">
          <a:xfrm>
            <a:off x="3503613" y="4922838"/>
            <a:ext cx="777875" cy="889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6426" name="Line 42"/>
          <p:cNvSpPr>
            <a:spLocks noChangeShapeType="1"/>
          </p:cNvSpPr>
          <p:nvPr/>
        </p:nvSpPr>
        <p:spPr bwMode="auto">
          <a:xfrm>
            <a:off x="4359275" y="4237038"/>
            <a:ext cx="936625" cy="10953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6427" name="Line 43"/>
          <p:cNvSpPr>
            <a:spLocks noChangeShapeType="1"/>
          </p:cNvSpPr>
          <p:nvPr/>
        </p:nvSpPr>
        <p:spPr bwMode="auto">
          <a:xfrm>
            <a:off x="4567238" y="5238750"/>
            <a:ext cx="839787" cy="44291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6428" name="Line 44"/>
          <p:cNvSpPr>
            <a:spLocks noChangeShapeType="1"/>
          </p:cNvSpPr>
          <p:nvPr/>
        </p:nvSpPr>
        <p:spPr bwMode="auto">
          <a:xfrm flipH="1">
            <a:off x="5241925" y="4464050"/>
            <a:ext cx="331788" cy="1147763"/>
          </a:xfrm>
          <a:prstGeom prst="line">
            <a:avLst/>
          </a:prstGeom>
          <a:noFill/>
          <a:ln w="38100">
            <a:solidFill>
              <a:srgbClr val="15C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6429" name="Text Box 45"/>
          <p:cNvSpPr txBox="1">
            <a:spLocks noChangeArrowheads="1"/>
          </p:cNvSpPr>
          <p:nvPr/>
        </p:nvSpPr>
        <p:spPr bwMode="auto">
          <a:xfrm>
            <a:off x="5526088" y="4513263"/>
            <a:ext cx="3794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>
                <a:solidFill>
                  <a:srgbClr val="15C300"/>
                </a:solidFill>
                <a:latin typeface="Times New Roman" charset="0"/>
                <a:cs typeface="+mn-cs"/>
              </a:rPr>
              <a:t>S</a:t>
            </a:r>
            <a:r>
              <a:rPr lang="fr-FR" sz="2100" baseline="-25000">
                <a:solidFill>
                  <a:srgbClr val="15C300"/>
                </a:solidFill>
                <a:latin typeface="Times New Roman" charset="0"/>
                <a:cs typeface="+mn-cs"/>
              </a:rPr>
              <a:t>s</a:t>
            </a:r>
            <a:endParaRPr lang="fr-FR" sz="2100">
              <a:solidFill>
                <a:srgbClr val="15C300"/>
              </a:solidFill>
              <a:latin typeface="Times New Roman" charset="0"/>
              <a:cs typeface="+mn-cs"/>
            </a:endParaRPr>
          </a:p>
        </p:txBody>
      </p:sp>
      <p:grpSp>
        <p:nvGrpSpPr>
          <p:cNvPr id="16470" name="Group 86"/>
          <p:cNvGrpSpPr>
            <a:grpSpLocks/>
          </p:cNvGrpSpPr>
          <p:nvPr/>
        </p:nvGrpSpPr>
        <p:grpSpPr bwMode="auto">
          <a:xfrm>
            <a:off x="5207000" y="1963738"/>
            <a:ext cx="1909763" cy="3765550"/>
            <a:chOff x="3280" y="1237"/>
            <a:chExt cx="1203" cy="2372"/>
          </a:xfrm>
        </p:grpSpPr>
        <p:grpSp>
          <p:nvGrpSpPr>
            <p:cNvPr id="17459" name="Group 84"/>
            <p:cNvGrpSpPr>
              <a:grpSpLocks/>
            </p:cNvGrpSpPr>
            <p:nvPr/>
          </p:nvGrpSpPr>
          <p:grpSpPr bwMode="auto">
            <a:xfrm>
              <a:off x="3280" y="1237"/>
              <a:ext cx="1151" cy="654"/>
              <a:chOff x="3280" y="1237"/>
              <a:chExt cx="1151" cy="654"/>
            </a:xfrm>
          </p:grpSpPr>
          <p:sp>
            <p:nvSpPr>
              <p:cNvPr id="16431" name="Rectangle 47"/>
              <p:cNvSpPr>
                <a:spLocks noChangeArrowheads="1"/>
              </p:cNvSpPr>
              <p:nvPr/>
            </p:nvSpPr>
            <p:spPr bwMode="auto">
              <a:xfrm>
                <a:off x="3280" y="1324"/>
                <a:ext cx="476" cy="2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36457" tIns="18229" rIns="36457" bIns="18229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100" baseline="-250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s</a:t>
                </a:r>
                <a:r>
                  <a:rPr lang="fr-FR" sz="21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S</a:t>
                </a:r>
                <a:r>
                  <a:rPr lang="fr-FR" sz="2100" baseline="-250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s </a:t>
                </a:r>
                <a:r>
                  <a:rPr lang="fr-FR" sz="2100">
                    <a:latin typeface="Times New Roman" charset="0"/>
                    <a:cs typeface="+mn-cs"/>
                  </a:rPr>
                  <a:t>= </a:t>
                </a:r>
                <a:endParaRPr lang="fr-FR" sz="2100">
                  <a:solidFill>
                    <a:srgbClr val="FF8000"/>
                  </a:solidFill>
                  <a:latin typeface="Times New Roman" charset="0"/>
                  <a:cs typeface="+mn-cs"/>
                </a:endParaRPr>
              </a:p>
            </p:txBody>
          </p:sp>
          <p:grpSp>
            <p:nvGrpSpPr>
              <p:cNvPr id="17469" name="Group 48"/>
              <p:cNvGrpSpPr>
                <a:grpSpLocks/>
              </p:cNvGrpSpPr>
              <p:nvPr/>
            </p:nvGrpSpPr>
            <p:grpSpPr bwMode="auto">
              <a:xfrm>
                <a:off x="3731" y="1237"/>
                <a:ext cx="700" cy="654"/>
                <a:chOff x="2683" y="1728"/>
                <a:chExt cx="818" cy="720"/>
              </a:xfrm>
            </p:grpSpPr>
            <p:graphicFrame>
              <p:nvGraphicFramePr>
                <p:cNvPr id="17470" name="Object 49"/>
                <p:cNvGraphicFramePr>
                  <a:graphicFrameLocks noChangeAspect="1"/>
                </p:cNvGraphicFramePr>
                <p:nvPr/>
              </p:nvGraphicFramePr>
              <p:xfrm>
                <a:off x="2683" y="1728"/>
                <a:ext cx="381" cy="72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28" name="Équation" r:id="rId9" imgW="292100" imgH="368300" progId="Equation.3">
                        <p:embed/>
                      </p:oleObj>
                    </mc:Choice>
                    <mc:Fallback>
                      <p:oleObj name="Équation" r:id="rId9" imgW="292100" imgH="368300" progId="Equation.3">
                        <p:embed/>
                        <p:pic>
                          <p:nvPicPr>
                            <p:cNvPr id="0" name="Object 4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83" y="1728"/>
                              <a:ext cx="381" cy="72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rgbClr val="00B8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 xmlns="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6434" name="Rectangle 50"/>
                <p:cNvSpPr>
                  <a:spLocks noChangeArrowheads="1"/>
                </p:cNvSpPr>
                <p:nvPr/>
              </p:nvSpPr>
              <p:spPr bwMode="auto">
                <a:xfrm>
                  <a:off x="2720" y="2134"/>
                  <a:ext cx="214" cy="2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36457" tIns="18229" rIns="36457" bIns="18229">
                  <a:spAutoFit/>
                </a:bodyPr>
                <a:lstStyle/>
                <a:p>
                  <a:pPr defTabSz="801688">
                    <a:defRPr/>
                  </a:pPr>
                  <a:r>
                    <a:rPr lang="fr-FR" sz="2100">
                      <a:solidFill>
                        <a:srgbClr val="15B003"/>
                      </a:solidFill>
                      <a:latin typeface="Times New Roman" charset="0"/>
                      <a:cs typeface="+mn-cs"/>
                    </a:rPr>
                    <a:t>S</a:t>
                  </a:r>
                  <a:r>
                    <a:rPr lang="fr-FR" sz="2100" baseline="-25000">
                      <a:solidFill>
                        <a:srgbClr val="15B003"/>
                      </a:solidFill>
                      <a:latin typeface="Times New Roman" charset="0"/>
                      <a:cs typeface="+mn-cs"/>
                    </a:rPr>
                    <a:t>s</a:t>
                  </a:r>
                  <a:endParaRPr lang="fr-FR" sz="2100" baseline="-25000">
                    <a:solidFill>
                      <a:srgbClr val="FF0000"/>
                    </a:solidFill>
                    <a:latin typeface="Times New Roman" charset="0"/>
                    <a:cs typeface="+mn-cs"/>
                  </a:endParaRPr>
                </a:p>
              </p:txBody>
            </p:sp>
            <p:sp>
              <p:nvSpPr>
                <p:cNvPr id="16435" name="Rectangle 51"/>
                <p:cNvSpPr>
                  <a:spLocks noChangeArrowheads="1"/>
                </p:cNvSpPr>
                <p:nvPr/>
              </p:nvSpPr>
              <p:spPr bwMode="auto">
                <a:xfrm>
                  <a:off x="2886" y="1824"/>
                  <a:ext cx="615" cy="2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36457" tIns="18229" rIns="36457" bIns="18229">
                  <a:spAutoFit/>
                </a:bodyPr>
                <a:lstStyle/>
                <a:p>
                  <a:pPr defTabSz="801688">
                    <a:defRPr/>
                  </a:pPr>
                  <a:r>
                    <a:rPr lang="fr-FR" sz="2100" b="1">
                      <a:solidFill>
                        <a:schemeClr val="accent2"/>
                      </a:solidFill>
                      <a:latin typeface="Times New Roman" charset="0"/>
                      <a:cs typeface="+mn-cs"/>
                    </a:rPr>
                    <a:t>v</a:t>
                  </a:r>
                  <a:r>
                    <a:rPr lang="fr-FR" sz="2100" b="1">
                      <a:latin typeface="Times New Roman" charset="0"/>
                      <a:cs typeface="+mn-cs"/>
                    </a:rPr>
                    <a:t>.</a:t>
                  </a:r>
                  <a:r>
                    <a:rPr lang="fr-FR" sz="2100" b="1">
                      <a:solidFill>
                        <a:srgbClr val="15B003"/>
                      </a:solidFill>
                      <a:latin typeface="Times New Roman" charset="0"/>
                      <a:cs typeface="+mn-cs"/>
                    </a:rPr>
                    <a:t>n</a:t>
                  </a:r>
                  <a:r>
                    <a:rPr lang="fr-FR" sz="2100" b="1">
                      <a:latin typeface="Times New Roman" charset="0"/>
                      <a:cs typeface="+mn-cs"/>
                    </a:rPr>
                    <a:t> </a:t>
                  </a:r>
                  <a:r>
                    <a:rPr lang="fr-FR" sz="2100">
                      <a:latin typeface="Times New Roman" charset="0"/>
                      <a:cs typeface="+mn-cs"/>
                    </a:rPr>
                    <a:t>dS </a:t>
                  </a:r>
                </a:p>
              </p:txBody>
            </p:sp>
          </p:grpSp>
        </p:grpSp>
        <p:grpSp>
          <p:nvGrpSpPr>
            <p:cNvPr id="17460" name="Group 81"/>
            <p:cNvGrpSpPr>
              <a:grpSpLocks/>
            </p:cNvGrpSpPr>
            <p:nvPr/>
          </p:nvGrpSpPr>
          <p:grpSpPr bwMode="auto">
            <a:xfrm>
              <a:off x="3382" y="3009"/>
              <a:ext cx="1101" cy="600"/>
              <a:chOff x="3382" y="3009"/>
              <a:chExt cx="1101" cy="600"/>
            </a:xfrm>
          </p:grpSpPr>
          <p:sp>
            <p:nvSpPr>
              <p:cNvPr id="16436" name="Line 52"/>
              <p:cNvSpPr>
                <a:spLocks noChangeShapeType="1"/>
              </p:cNvSpPr>
              <p:nvPr/>
            </p:nvSpPr>
            <p:spPr bwMode="auto">
              <a:xfrm>
                <a:off x="3424" y="3075"/>
                <a:ext cx="266" cy="97"/>
              </a:xfrm>
              <a:prstGeom prst="line">
                <a:avLst/>
              </a:prstGeom>
              <a:noFill/>
              <a:ln w="28575">
                <a:solidFill>
                  <a:srgbClr val="15B003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36457" tIns="18229" rIns="36457" bIns="18229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6437" name="Text Box 53"/>
              <p:cNvSpPr txBox="1">
                <a:spLocks noChangeArrowheads="1"/>
              </p:cNvSpPr>
              <p:nvPr/>
            </p:nvSpPr>
            <p:spPr bwMode="auto">
              <a:xfrm>
                <a:off x="3660" y="3009"/>
                <a:ext cx="139" cy="2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15B00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36457" tIns="18229" rIns="36457" bIns="18229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 b="1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n</a:t>
                </a:r>
                <a:endParaRPr lang="fr-FR" sz="2100">
                  <a:solidFill>
                    <a:srgbClr val="15B003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16438" name="Rectangle 54"/>
              <p:cNvSpPr>
                <a:spLocks noChangeArrowheads="1"/>
              </p:cNvSpPr>
              <p:nvPr/>
            </p:nvSpPr>
            <p:spPr bwMode="auto">
              <a:xfrm>
                <a:off x="3948" y="3339"/>
                <a:ext cx="535" cy="230"/>
              </a:xfrm>
              <a:prstGeom prst="rect">
                <a:avLst/>
              </a:prstGeom>
              <a:noFill/>
              <a:ln w="9525">
                <a:solidFill>
                  <a:srgbClr val="15B003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36457" tIns="18229" rIns="36457" bIns="18229">
                <a:spAutoFit/>
              </a:bodyPr>
              <a:lstStyle/>
              <a:p>
                <a:pPr defTabSz="801688">
                  <a:defRPr/>
                </a:pPr>
                <a:r>
                  <a:rPr lang="fr-FR" sz="2100" b="1" dirty="0" err="1">
                    <a:solidFill>
                      <a:schemeClr val="accent2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100" b="1" dirty="0" err="1">
                    <a:latin typeface="Times New Roman" charset="0"/>
                    <a:cs typeface="+mn-cs"/>
                  </a:rPr>
                  <a:t>.</a:t>
                </a:r>
                <a:r>
                  <a:rPr lang="fr-FR" sz="2100" b="1" dirty="0" err="1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n</a:t>
                </a:r>
                <a:r>
                  <a:rPr lang="fr-FR" sz="2100" b="1" dirty="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 &gt; 0</a:t>
                </a:r>
                <a:endParaRPr lang="fr-FR" sz="2100" dirty="0">
                  <a:latin typeface="Times New Roman" charset="0"/>
                  <a:cs typeface="+mn-cs"/>
                </a:endParaRPr>
              </a:p>
            </p:txBody>
          </p:sp>
          <p:sp>
            <p:nvSpPr>
              <p:cNvPr id="16439" name="Line 55"/>
              <p:cNvSpPr>
                <a:spLocks noChangeShapeType="1"/>
              </p:cNvSpPr>
              <p:nvPr/>
            </p:nvSpPr>
            <p:spPr bwMode="auto">
              <a:xfrm>
                <a:off x="3430" y="3164"/>
                <a:ext cx="482" cy="19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36457" tIns="18229" rIns="36457" bIns="18229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6440" name="Text Box 56"/>
              <p:cNvSpPr txBox="1">
                <a:spLocks noChangeArrowheads="1"/>
              </p:cNvSpPr>
              <p:nvPr/>
            </p:nvSpPr>
            <p:spPr bwMode="auto">
              <a:xfrm>
                <a:off x="3881" y="3227"/>
                <a:ext cx="130" cy="2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36457" tIns="18229" rIns="36457" bIns="18229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 b="1">
                    <a:solidFill>
                      <a:schemeClr val="accent2"/>
                    </a:solidFill>
                    <a:latin typeface="Times New Roman" charset="0"/>
                    <a:cs typeface="+mn-cs"/>
                  </a:rPr>
                  <a:t>v</a:t>
                </a:r>
                <a:endParaRPr lang="fr-FR" sz="2100">
                  <a:solidFill>
                    <a:schemeClr val="accent2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16441" name="Line 57"/>
              <p:cNvSpPr>
                <a:spLocks noChangeShapeType="1"/>
              </p:cNvSpPr>
              <p:nvPr/>
            </p:nvSpPr>
            <p:spPr bwMode="auto">
              <a:xfrm>
                <a:off x="3382" y="3311"/>
                <a:ext cx="310" cy="175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36457" tIns="18229" rIns="36457" bIns="18229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6442" name="Text Box 58"/>
              <p:cNvSpPr txBox="1">
                <a:spLocks noChangeArrowheads="1"/>
              </p:cNvSpPr>
              <p:nvPr/>
            </p:nvSpPr>
            <p:spPr bwMode="auto">
              <a:xfrm>
                <a:off x="3702" y="3385"/>
                <a:ext cx="130" cy="2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36457" tIns="18229" rIns="36457" bIns="18229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 b="1">
                    <a:solidFill>
                      <a:schemeClr val="accent2"/>
                    </a:solidFill>
                    <a:latin typeface="Times New Roman" charset="0"/>
                    <a:cs typeface="+mn-cs"/>
                  </a:rPr>
                  <a:t>v</a:t>
                </a:r>
                <a:endParaRPr lang="fr-FR" sz="2100">
                  <a:solidFill>
                    <a:schemeClr val="accent2"/>
                  </a:solidFill>
                  <a:latin typeface="Times New Roman" charset="0"/>
                  <a:cs typeface="+mn-cs"/>
                </a:endParaRPr>
              </a:p>
            </p:txBody>
          </p:sp>
        </p:grpSp>
      </p:grpSp>
      <p:sp>
        <p:nvSpPr>
          <p:cNvPr id="16443" name="Text Box 59"/>
          <p:cNvSpPr txBox="1">
            <a:spLocks noChangeArrowheads="1"/>
          </p:cNvSpPr>
          <p:nvPr/>
        </p:nvSpPr>
        <p:spPr bwMode="auto">
          <a:xfrm>
            <a:off x="4248150" y="4821238"/>
            <a:ext cx="2952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 b="1">
                <a:solidFill>
                  <a:schemeClr val="accent2"/>
                </a:solidFill>
                <a:latin typeface="Times New Roman" charset="0"/>
                <a:cs typeface="+mn-cs"/>
              </a:rPr>
              <a:t>v</a:t>
            </a:r>
            <a:endParaRPr lang="fr-FR" sz="2100">
              <a:solidFill>
                <a:schemeClr val="accent2"/>
              </a:solidFill>
              <a:latin typeface="Times New Roman" charset="0"/>
              <a:cs typeface="+mn-cs"/>
            </a:endParaRPr>
          </a:p>
        </p:txBody>
      </p:sp>
      <p:sp>
        <p:nvSpPr>
          <p:cNvPr id="16444" name="Line 60"/>
          <p:cNvSpPr>
            <a:spLocks noChangeShapeType="1"/>
          </p:cNvSpPr>
          <p:nvPr/>
        </p:nvSpPr>
        <p:spPr bwMode="auto">
          <a:xfrm>
            <a:off x="2266950" y="4618038"/>
            <a:ext cx="187325" cy="5461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6445" name="Text Box 61"/>
          <p:cNvSpPr txBox="1">
            <a:spLocks noChangeArrowheads="1"/>
          </p:cNvSpPr>
          <p:nvPr/>
        </p:nvSpPr>
        <p:spPr bwMode="auto">
          <a:xfrm>
            <a:off x="1955800" y="4495800"/>
            <a:ext cx="38893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>
                <a:solidFill>
                  <a:srgbClr val="FF0000"/>
                </a:solidFill>
                <a:latin typeface="Times New Roman" charset="0"/>
                <a:cs typeface="+mn-cs"/>
              </a:rPr>
              <a:t>S</a:t>
            </a:r>
            <a:r>
              <a:rPr lang="fr-FR" sz="2100" baseline="-25000">
                <a:solidFill>
                  <a:srgbClr val="FF0000"/>
                </a:solidFill>
                <a:latin typeface="Times New Roman" charset="0"/>
                <a:cs typeface="+mn-cs"/>
              </a:rPr>
              <a:t>e</a:t>
            </a:r>
            <a:endParaRPr lang="fr-FR" sz="2100">
              <a:solidFill>
                <a:srgbClr val="FF0000"/>
              </a:solidFill>
              <a:latin typeface="Times New Roman" charset="0"/>
              <a:cs typeface="+mn-cs"/>
            </a:endParaRPr>
          </a:p>
        </p:txBody>
      </p:sp>
      <p:grpSp>
        <p:nvGrpSpPr>
          <p:cNvPr id="16469" name="Group 85"/>
          <p:cNvGrpSpPr>
            <a:grpSpLocks/>
          </p:cNvGrpSpPr>
          <p:nvPr/>
        </p:nvGrpSpPr>
        <p:grpSpPr bwMode="auto">
          <a:xfrm>
            <a:off x="847725" y="1963738"/>
            <a:ext cx="2436813" cy="3497262"/>
            <a:chOff x="534" y="1237"/>
            <a:chExt cx="1535" cy="2203"/>
          </a:xfrm>
        </p:grpSpPr>
        <p:grpSp>
          <p:nvGrpSpPr>
            <p:cNvPr id="17446" name="Group 83"/>
            <p:cNvGrpSpPr>
              <a:grpSpLocks/>
            </p:cNvGrpSpPr>
            <p:nvPr/>
          </p:nvGrpSpPr>
          <p:grpSpPr bwMode="auto">
            <a:xfrm>
              <a:off x="534" y="1237"/>
              <a:ext cx="1235" cy="653"/>
              <a:chOff x="534" y="1237"/>
              <a:chExt cx="1235" cy="653"/>
            </a:xfrm>
          </p:grpSpPr>
          <p:sp>
            <p:nvSpPr>
              <p:cNvPr id="16447" name="Rectangle 63"/>
              <p:cNvSpPr>
                <a:spLocks noChangeArrowheads="1"/>
              </p:cNvSpPr>
              <p:nvPr/>
            </p:nvSpPr>
            <p:spPr bwMode="auto">
              <a:xfrm>
                <a:off x="534" y="1268"/>
                <a:ext cx="569" cy="2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1575" tIns="20788" rIns="41575" bIns="20788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100" baseline="-25000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e</a:t>
                </a:r>
                <a:r>
                  <a:rPr lang="fr-FR" sz="2100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S</a:t>
                </a:r>
                <a:r>
                  <a:rPr lang="fr-FR" sz="2100" baseline="-25000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e</a:t>
                </a:r>
                <a:r>
                  <a:rPr lang="fr-FR" sz="2100" baseline="-25000">
                    <a:latin typeface="Times New Roman" charset="0"/>
                    <a:cs typeface="+mn-cs"/>
                  </a:rPr>
                  <a:t> </a:t>
                </a:r>
                <a:r>
                  <a:rPr lang="fr-FR" sz="2100">
                    <a:latin typeface="Times New Roman" charset="0"/>
                    <a:cs typeface="+mn-cs"/>
                  </a:rPr>
                  <a:t>= </a:t>
                </a:r>
                <a:r>
                  <a:rPr lang="fr-FR" sz="2800">
                    <a:latin typeface="Times New Roman" charset="0"/>
                    <a:cs typeface="+mn-cs"/>
                  </a:rPr>
                  <a:t>-</a:t>
                </a:r>
                <a:endParaRPr lang="fr-FR" sz="2100">
                  <a:solidFill>
                    <a:srgbClr val="FF8000"/>
                  </a:solidFill>
                  <a:latin typeface="Times New Roman" charset="0"/>
                  <a:cs typeface="+mn-cs"/>
                </a:endParaRPr>
              </a:p>
            </p:txBody>
          </p:sp>
          <p:graphicFrame>
            <p:nvGraphicFramePr>
              <p:cNvPr id="17456" name="Object 64"/>
              <p:cNvGraphicFramePr>
                <a:graphicFrameLocks noChangeAspect="1"/>
              </p:cNvGraphicFramePr>
              <p:nvPr/>
            </p:nvGraphicFramePr>
            <p:xfrm>
              <a:off x="1063" y="1237"/>
              <a:ext cx="326" cy="65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829" name="Équation" r:id="rId11" imgW="292100" imgH="368300" progId="Equation.3">
                      <p:embed/>
                    </p:oleObj>
                  </mc:Choice>
                  <mc:Fallback>
                    <p:oleObj name="Équation" r:id="rId11" imgW="292100" imgH="368300" progId="Equation.3">
                      <p:embed/>
                      <p:pic>
                        <p:nvPicPr>
                          <p:cNvPr id="0" name="Object 6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63" y="1237"/>
                            <a:ext cx="326" cy="65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449" name="Rectangle 65"/>
              <p:cNvSpPr>
                <a:spLocks noChangeArrowheads="1"/>
              </p:cNvSpPr>
              <p:nvPr/>
            </p:nvSpPr>
            <p:spPr bwMode="auto">
              <a:xfrm>
                <a:off x="1095" y="1605"/>
                <a:ext cx="195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1575" tIns="20788" rIns="41575" bIns="20788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S</a:t>
                </a:r>
                <a:r>
                  <a:rPr lang="fr-FR" sz="2100" baseline="-25000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e</a:t>
                </a:r>
              </a:p>
            </p:txBody>
          </p:sp>
          <p:sp>
            <p:nvSpPr>
              <p:cNvPr id="16450" name="Rectangle 66"/>
              <p:cNvSpPr>
                <a:spLocks noChangeArrowheads="1"/>
              </p:cNvSpPr>
              <p:nvPr/>
            </p:nvSpPr>
            <p:spPr bwMode="auto">
              <a:xfrm>
                <a:off x="1237" y="1324"/>
                <a:ext cx="53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1575" tIns="20788" rIns="41575" bIns="20788">
                <a:spAutoFit/>
              </a:bodyPr>
              <a:lstStyle/>
              <a:p>
                <a:pPr defTabSz="801688">
                  <a:defRPr/>
                </a:pPr>
                <a:r>
                  <a:rPr lang="fr-FR" sz="2100" b="1">
                    <a:solidFill>
                      <a:schemeClr val="accent2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100" b="1">
                    <a:latin typeface="Times New Roman" charset="0"/>
                    <a:cs typeface="+mn-cs"/>
                  </a:rPr>
                  <a:t>.</a:t>
                </a:r>
                <a:r>
                  <a:rPr lang="fr-FR" sz="2100" b="1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n</a:t>
                </a:r>
                <a:r>
                  <a:rPr lang="fr-FR" sz="2100" b="1">
                    <a:latin typeface="Times New Roman" charset="0"/>
                    <a:cs typeface="+mn-cs"/>
                  </a:rPr>
                  <a:t> </a:t>
                </a:r>
                <a:r>
                  <a:rPr lang="fr-FR" sz="2100">
                    <a:latin typeface="Times New Roman" charset="0"/>
                    <a:cs typeface="+mn-cs"/>
                  </a:rPr>
                  <a:t>dS </a:t>
                </a:r>
              </a:p>
            </p:txBody>
          </p:sp>
        </p:grpSp>
        <p:grpSp>
          <p:nvGrpSpPr>
            <p:cNvPr id="17447" name="Group 80"/>
            <p:cNvGrpSpPr>
              <a:grpSpLocks/>
            </p:cNvGrpSpPr>
            <p:nvPr/>
          </p:nvGrpSpPr>
          <p:grpSpPr bwMode="auto">
            <a:xfrm>
              <a:off x="1026" y="2815"/>
              <a:ext cx="1043" cy="625"/>
              <a:chOff x="1026" y="2815"/>
              <a:chExt cx="1043" cy="625"/>
            </a:xfrm>
          </p:grpSpPr>
          <p:sp>
            <p:nvSpPr>
              <p:cNvPr id="16451" name="Line 67"/>
              <p:cNvSpPr>
                <a:spLocks noChangeShapeType="1"/>
              </p:cNvSpPr>
              <p:nvPr/>
            </p:nvSpPr>
            <p:spPr bwMode="auto">
              <a:xfrm flipH="1">
                <a:off x="1235" y="3068"/>
                <a:ext cx="251" cy="9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1575" tIns="20788" rIns="41575" bIns="20788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6452" name="Text Box 68"/>
              <p:cNvSpPr txBox="1">
                <a:spLocks noChangeArrowheads="1"/>
              </p:cNvSpPr>
              <p:nvPr/>
            </p:nvSpPr>
            <p:spPr bwMode="auto">
              <a:xfrm>
                <a:off x="1110" y="2919"/>
                <a:ext cx="145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1575" tIns="20788" rIns="41575" bIns="20788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 b="1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n</a:t>
                </a:r>
                <a:endParaRPr lang="fr-FR" sz="2100">
                  <a:solidFill>
                    <a:srgbClr val="FF0000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16453" name="Rectangle 69"/>
              <p:cNvSpPr>
                <a:spLocks noChangeArrowheads="1"/>
              </p:cNvSpPr>
              <p:nvPr/>
            </p:nvSpPr>
            <p:spPr bwMode="auto">
              <a:xfrm>
                <a:off x="1026" y="3206"/>
                <a:ext cx="541" cy="23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1575" tIns="20788" rIns="41575" bIns="20788">
                <a:spAutoFit/>
              </a:bodyPr>
              <a:lstStyle/>
              <a:p>
                <a:pPr defTabSz="801688">
                  <a:defRPr/>
                </a:pPr>
                <a:r>
                  <a:rPr lang="fr-FR" sz="2100" b="1">
                    <a:solidFill>
                      <a:schemeClr val="accent2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100" b="1">
                    <a:latin typeface="Times New Roman" charset="0"/>
                    <a:cs typeface="+mn-cs"/>
                  </a:rPr>
                  <a:t>.</a:t>
                </a:r>
                <a:r>
                  <a:rPr lang="fr-FR" sz="2100" b="1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n &lt; 0</a:t>
                </a:r>
                <a:endParaRPr lang="fr-FR" sz="2100">
                  <a:latin typeface="Times New Roman" charset="0"/>
                  <a:cs typeface="+mn-cs"/>
                </a:endParaRPr>
              </a:p>
            </p:txBody>
          </p:sp>
          <p:sp>
            <p:nvSpPr>
              <p:cNvPr id="16454" name="Line 70"/>
              <p:cNvSpPr>
                <a:spLocks noChangeShapeType="1"/>
              </p:cNvSpPr>
              <p:nvPr/>
            </p:nvSpPr>
            <p:spPr bwMode="auto">
              <a:xfrm flipV="1">
                <a:off x="1478" y="2909"/>
                <a:ext cx="474" cy="155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1575" tIns="20788" rIns="41575" bIns="20788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6455" name="Text Box 71"/>
              <p:cNvSpPr txBox="1">
                <a:spLocks noChangeArrowheads="1"/>
              </p:cNvSpPr>
              <p:nvPr/>
            </p:nvSpPr>
            <p:spPr bwMode="auto">
              <a:xfrm>
                <a:off x="1933" y="2815"/>
                <a:ext cx="136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1575" tIns="20788" rIns="41575" bIns="20788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 b="1">
                    <a:solidFill>
                      <a:schemeClr val="accent2"/>
                    </a:solidFill>
                    <a:latin typeface="Times New Roman" charset="0"/>
                    <a:cs typeface="+mn-cs"/>
                  </a:rPr>
                  <a:t>v</a:t>
                </a:r>
                <a:endParaRPr lang="fr-FR" sz="2100">
                  <a:solidFill>
                    <a:schemeClr val="accent2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16456" name="Line 72"/>
              <p:cNvSpPr>
                <a:spLocks noChangeShapeType="1"/>
              </p:cNvSpPr>
              <p:nvPr/>
            </p:nvSpPr>
            <p:spPr bwMode="auto">
              <a:xfrm flipV="1">
                <a:off x="1505" y="3036"/>
                <a:ext cx="358" cy="7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1575" tIns="20788" rIns="41575" bIns="20788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6457" name="Line 73"/>
              <p:cNvSpPr>
                <a:spLocks noChangeShapeType="1"/>
              </p:cNvSpPr>
              <p:nvPr/>
            </p:nvSpPr>
            <p:spPr bwMode="auto">
              <a:xfrm flipV="1">
                <a:off x="1446" y="2847"/>
                <a:ext cx="296" cy="147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1575" tIns="20788" rIns="41575" bIns="20788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</p:grpSp>
      <p:sp>
        <p:nvSpPr>
          <p:cNvPr id="16458" name="Text Box 74"/>
          <p:cNvSpPr txBox="1">
            <a:spLocks noChangeArrowheads="1"/>
          </p:cNvSpPr>
          <p:nvPr/>
        </p:nvSpPr>
        <p:spPr bwMode="auto">
          <a:xfrm>
            <a:off x="5299075" y="4117975"/>
            <a:ext cx="2952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 b="1">
                <a:solidFill>
                  <a:schemeClr val="accent2"/>
                </a:solidFill>
                <a:latin typeface="Times New Roman" charset="0"/>
                <a:cs typeface="+mn-cs"/>
              </a:rPr>
              <a:t>v</a:t>
            </a:r>
            <a:endParaRPr lang="fr-FR" sz="2100">
              <a:solidFill>
                <a:schemeClr val="accent2"/>
              </a:solidFill>
              <a:latin typeface="Times New Roman" charset="0"/>
              <a:cs typeface="+mn-cs"/>
            </a:endParaRPr>
          </a:p>
        </p:txBody>
      </p:sp>
      <p:sp>
        <p:nvSpPr>
          <p:cNvPr id="16459" name="Text Box 75"/>
          <p:cNvSpPr txBox="1">
            <a:spLocks noChangeArrowheads="1"/>
          </p:cNvSpPr>
          <p:nvPr/>
        </p:nvSpPr>
        <p:spPr bwMode="auto">
          <a:xfrm>
            <a:off x="4059238" y="3967163"/>
            <a:ext cx="2952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 b="1">
                <a:solidFill>
                  <a:schemeClr val="accent2"/>
                </a:solidFill>
                <a:latin typeface="Times New Roman" charset="0"/>
                <a:cs typeface="+mn-cs"/>
              </a:rPr>
              <a:t>v</a:t>
            </a:r>
            <a:endParaRPr lang="fr-FR" sz="2100">
              <a:solidFill>
                <a:schemeClr val="accent2"/>
              </a:solidFill>
              <a:latin typeface="Times New Roman" charset="0"/>
              <a:cs typeface="+mn-cs"/>
            </a:endParaRPr>
          </a:p>
        </p:txBody>
      </p:sp>
      <p:sp>
        <p:nvSpPr>
          <p:cNvPr id="16460" name="Rectangle 76"/>
          <p:cNvSpPr>
            <a:spLocks noChangeArrowheads="1"/>
          </p:cNvSpPr>
          <p:nvPr/>
        </p:nvSpPr>
        <p:spPr bwMode="auto">
          <a:xfrm>
            <a:off x="455613" y="1584325"/>
            <a:ext cx="73548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/>
          <a:p>
            <a:pPr defTabSz="801688">
              <a:defRPr/>
            </a:pPr>
            <a:r>
              <a:rPr lang="fr-FR" sz="1800">
                <a:cs typeface="+mn-cs"/>
              </a:rPr>
              <a:t>On définit les vitesses moyennes &gt; 0 </a:t>
            </a:r>
            <a:r>
              <a:rPr lang="fr-FR" sz="1800">
                <a:solidFill>
                  <a:srgbClr val="FF0000"/>
                </a:solidFill>
                <a:cs typeface="+mn-cs"/>
              </a:rPr>
              <a:t>v</a:t>
            </a:r>
            <a:r>
              <a:rPr lang="fr-FR" sz="1800" baseline="-25000">
                <a:solidFill>
                  <a:srgbClr val="FF0000"/>
                </a:solidFill>
                <a:cs typeface="+mn-cs"/>
              </a:rPr>
              <a:t>e</a:t>
            </a:r>
            <a:r>
              <a:rPr lang="fr-FR" sz="1800">
                <a:solidFill>
                  <a:srgbClr val="FF0000"/>
                </a:solidFill>
                <a:cs typeface="+mn-cs"/>
              </a:rPr>
              <a:t> </a:t>
            </a:r>
            <a:r>
              <a:rPr lang="fr-FR" sz="1800">
                <a:cs typeface="+mn-cs"/>
              </a:rPr>
              <a:t>et</a:t>
            </a:r>
            <a:r>
              <a:rPr lang="fr-FR" sz="1800">
                <a:solidFill>
                  <a:srgbClr val="FF0000"/>
                </a:solidFill>
                <a:cs typeface="+mn-cs"/>
              </a:rPr>
              <a:t> </a:t>
            </a:r>
            <a:r>
              <a:rPr lang="fr-FR" sz="1800">
                <a:solidFill>
                  <a:srgbClr val="15B003"/>
                </a:solidFill>
                <a:cs typeface="+mn-cs"/>
              </a:rPr>
              <a:t>v</a:t>
            </a:r>
            <a:r>
              <a:rPr lang="fr-FR" sz="1800" baseline="-25000">
                <a:solidFill>
                  <a:srgbClr val="15B003"/>
                </a:solidFill>
                <a:cs typeface="+mn-cs"/>
              </a:rPr>
              <a:t>s</a:t>
            </a:r>
            <a:r>
              <a:rPr lang="fr-FR" sz="1800">
                <a:solidFill>
                  <a:srgbClr val="15B003"/>
                </a:solidFill>
                <a:cs typeface="+mn-cs"/>
              </a:rPr>
              <a:t> </a:t>
            </a:r>
            <a:r>
              <a:rPr lang="fr-FR" sz="1800">
                <a:cs typeface="+mn-cs"/>
              </a:rPr>
              <a:t>en entrée et en sortie :</a:t>
            </a:r>
          </a:p>
        </p:txBody>
      </p:sp>
      <p:sp>
        <p:nvSpPr>
          <p:cNvPr id="16462" name="Rectangle 78"/>
          <p:cNvSpPr>
            <a:spLocks noChangeArrowheads="1"/>
          </p:cNvSpPr>
          <p:nvPr/>
        </p:nvSpPr>
        <p:spPr bwMode="auto">
          <a:xfrm>
            <a:off x="228600" y="1219200"/>
            <a:ext cx="3986213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800">
                <a:solidFill>
                  <a:srgbClr val="FFFFFF"/>
                </a:solidFill>
                <a:cs typeface="+mn-cs"/>
              </a:rPr>
              <a:t>On prend des moyennes sur</a:t>
            </a:r>
            <a:r>
              <a:rPr lang="fr-FR" sz="1800">
                <a:cs typeface="+mn-cs"/>
              </a:rPr>
              <a:t> </a:t>
            </a:r>
            <a:r>
              <a:rPr lang="fr-FR" sz="1800">
                <a:solidFill>
                  <a:srgbClr val="FF0000"/>
                </a:solidFill>
                <a:cs typeface="+mn-cs"/>
              </a:rPr>
              <a:t>S</a:t>
            </a:r>
            <a:r>
              <a:rPr lang="fr-FR" sz="1800" baseline="-25000">
                <a:solidFill>
                  <a:srgbClr val="FF0000"/>
                </a:solidFill>
                <a:cs typeface="+mn-cs"/>
              </a:rPr>
              <a:t>e</a:t>
            </a:r>
            <a:r>
              <a:rPr lang="fr-FR" sz="1800">
                <a:solidFill>
                  <a:srgbClr val="FFFFFF"/>
                </a:solidFill>
                <a:cs typeface="+mn-cs"/>
              </a:rPr>
              <a:t> et </a:t>
            </a:r>
            <a:r>
              <a:rPr lang="fr-FR" sz="1800">
                <a:solidFill>
                  <a:srgbClr val="15B003"/>
                </a:solidFill>
                <a:cs typeface="+mn-cs"/>
              </a:rPr>
              <a:t>S</a:t>
            </a:r>
            <a:r>
              <a:rPr lang="fr-FR" sz="1800" baseline="-25000">
                <a:solidFill>
                  <a:srgbClr val="15B003"/>
                </a:solidFill>
                <a:cs typeface="+mn-cs"/>
              </a:rPr>
              <a:t>s </a:t>
            </a:r>
          </a:p>
        </p:txBody>
      </p:sp>
      <p:sp>
        <p:nvSpPr>
          <p:cNvPr id="16463" name="Rectangle 7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fr-FR">
                <a:cs typeface="+mj-cs"/>
              </a:rPr>
              <a:t>Bilan sur un tube de courant</a:t>
            </a:r>
          </a:p>
        </p:txBody>
      </p:sp>
      <p:grpSp>
        <p:nvGrpSpPr>
          <p:cNvPr id="16471" name="Group 87"/>
          <p:cNvGrpSpPr>
            <a:grpSpLocks/>
          </p:cNvGrpSpPr>
          <p:nvPr/>
        </p:nvGrpSpPr>
        <p:grpSpPr bwMode="auto">
          <a:xfrm>
            <a:off x="390525" y="2868613"/>
            <a:ext cx="4087813" cy="1398587"/>
            <a:chOff x="246" y="1807"/>
            <a:chExt cx="2575" cy="881"/>
          </a:xfrm>
        </p:grpSpPr>
        <p:grpSp>
          <p:nvGrpSpPr>
            <p:cNvPr id="17435" name="Group 4"/>
            <p:cNvGrpSpPr>
              <a:grpSpLocks/>
            </p:cNvGrpSpPr>
            <p:nvPr/>
          </p:nvGrpSpPr>
          <p:grpSpPr bwMode="auto">
            <a:xfrm>
              <a:off x="246" y="2034"/>
              <a:ext cx="2575" cy="654"/>
              <a:chOff x="816" y="1440"/>
              <a:chExt cx="3010" cy="720"/>
            </a:xfrm>
          </p:grpSpPr>
          <p:sp>
            <p:nvSpPr>
              <p:cNvPr id="16389" name="Rectangle 5"/>
              <p:cNvSpPr>
                <a:spLocks noChangeArrowheads="1"/>
              </p:cNvSpPr>
              <p:nvPr/>
            </p:nvSpPr>
            <p:spPr bwMode="auto">
              <a:xfrm>
                <a:off x="1728" y="1547"/>
                <a:ext cx="387" cy="2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7411" tIns="23706" rIns="47411" bIns="23706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latin typeface="Times New Roman" charset="0"/>
                    <a:cs typeface="+mn-cs"/>
                  </a:rPr>
                  <a:t>= g</a:t>
                </a:r>
                <a:r>
                  <a:rPr lang="fr-FR" sz="2100" baseline="-25000">
                    <a:latin typeface="Times New Roman" charset="0"/>
                    <a:cs typeface="+mn-cs"/>
                  </a:rPr>
                  <a:t>e</a:t>
                </a:r>
                <a:endParaRPr lang="fr-FR" sz="2100">
                  <a:solidFill>
                    <a:srgbClr val="FF8000"/>
                  </a:solidFill>
                  <a:latin typeface="Times New Roman" charset="0"/>
                  <a:cs typeface="+mn-cs"/>
                </a:endParaRPr>
              </a:p>
            </p:txBody>
          </p:sp>
          <p:grpSp>
            <p:nvGrpSpPr>
              <p:cNvPr id="17438" name="Group 6"/>
              <p:cNvGrpSpPr>
                <a:grpSpLocks/>
              </p:cNvGrpSpPr>
              <p:nvPr/>
            </p:nvGrpSpPr>
            <p:grpSpPr bwMode="auto">
              <a:xfrm>
                <a:off x="816" y="1440"/>
                <a:ext cx="982" cy="720"/>
                <a:chOff x="757" y="3648"/>
                <a:chExt cx="982" cy="720"/>
              </a:xfrm>
            </p:grpSpPr>
            <p:graphicFrame>
              <p:nvGraphicFramePr>
                <p:cNvPr id="17443" name="Object 7"/>
                <p:cNvGraphicFramePr>
                  <a:graphicFrameLocks noChangeAspect="1"/>
                </p:cNvGraphicFramePr>
                <p:nvPr/>
              </p:nvGraphicFramePr>
              <p:xfrm>
                <a:off x="757" y="3648"/>
                <a:ext cx="381" cy="72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30" name="Équation" r:id="rId13" imgW="292100" imgH="368300" progId="Equation.3">
                        <p:embed/>
                      </p:oleObj>
                    </mc:Choice>
                    <mc:Fallback>
                      <p:oleObj name="Équation" r:id="rId13" imgW="292100" imgH="368300" progId="Equation.3">
                        <p:embed/>
                        <p:pic>
                          <p:nvPicPr>
                            <p:cNvPr id="0" name="Object 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57" y="3648"/>
                              <a:ext cx="381" cy="72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rgbClr val="00B8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 xmlns="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6392" name="Rectangle 8"/>
                <p:cNvSpPr>
                  <a:spLocks noChangeArrowheads="1"/>
                </p:cNvSpPr>
                <p:nvPr/>
              </p:nvSpPr>
              <p:spPr bwMode="auto">
                <a:xfrm>
                  <a:off x="794" y="4054"/>
                  <a:ext cx="237" cy="2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47411" tIns="23706" rIns="47411" bIns="23706">
                  <a:spAutoFit/>
                </a:bodyPr>
                <a:lstStyle/>
                <a:p>
                  <a:pPr defTabSz="801688">
                    <a:defRPr/>
                  </a:pPr>
                  <a:r>
                    <a:rPr lang="fr-FR" sz="2100">
                      <a:solidFill>
                        <a:srgbClr val="FF0000"/>
                      </a:solidFill>
                      <a:latin typeface="Times New Roman" charset="0"/>
                      <a:cs typeface="+mn-cs"/>
                    </a:rPr>
                    <a:t>S</a:t>
                  </a:r>
                  <a:r>
                    <a:rPr lang="fr-FR" sz="2100" baseline="-25000">
                      <a:solidFill>
                        <a:srgbClr val="FF0000"/>
                      </a:solidFill>
                      <a:latin typeface="Times New Roman" charset="0"/>
                      <a:cs typeface="+mn-cs"/>
                    </a:rPr>
                    <a:t>e</a:t>
                  </a:r>
                </a:p>
              </p:txBody>
            </p:sp>
            <p:sp>
              <p:nvSpPr>
                <p:cNvPr id="16393" name="Rectangle 9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779" cy="2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47411" tIns="23706" rIns="47411" bIns="23706">
                  <a:spAutoFit/>
                </a:bodyPr>
                <a:lstStyle/>
                <a:p>
                  <a:pPr defTabSz="801688">
                    <a:defRPr/>
                  </a:pPr>
                  <a:r>
                    <a:rPr lang="fr-FR" sz="2100">
                      <a:latin typeface="Times New Roman" charset="0"/>
                      <a:cs typeface="+mn-cs"/>
                    </a:rPr>
                    <a:t>g</a:t>
                  </a:r>
                  <a:r>
                    <a:rPr lang="fr-FR" sz="2100">
                      <a:solidFill>
                        <a:srgbClr val="996633"/>
                      </a:solidFill>
                      <a:latin typeface="Times New Roman" charset="0"/>
                      <a:cs typeface="+mn-cs"/>
                    </a:rPr>
                    <a:t> </a:t>
                  </a:r>
                  <a:r>
                    <a:rPr lang="fr-FR" sz="2100" b="1">
                      <a:solidFill>
                        <a:schemeClr val="accent2"/>
                      </a:solidFill>
                      <a:latin typeface="Times New Roman" charset="0"/>
                      <a:cs typeface="+mn-cs"/>
                    </a:rPr>
                    <a:t>v</a:t>
                  </a:r>
                  <a:r>
                    <a:rPr lang="fr-FR" sz="2100" b="1">
                      <a:latin typeface="Times New Roman" charset="0"/>
                      <a:cs typeface="+mn-cs"/>
                    </a:rPr>
                    <a:t>.</a:t>
                  </a:r>
                  <a:r>
                    <a:rPr lang="fr-FR" sz="2100" b="1">
                      <a:solidFill>
                        <a:srgbClr val="FF0000"/>
                      </a:solidFill>
                      <a:latin typeface="Times New Roman" charset="0"/>
                      <a:cs typeface="+mn-cs"/>
                    </a:rPr>
                    <a:t>n</a:t>
                  </a:r>
                  <a:r>
                    <a:rPr lang="fr-FR" sz="2100" b="1">
                      <a:latin typeface="Times New Roman" charset="0"/>
                      <a:cs typeface="+mn-cs"/>
                    </a:rPr>
                    <a:t> </a:t>
                  </a:r>
                  <a:r>
                    <a:rPr lang="fr-FR" sz="2100">
                      <a:latin typeface="Times New Roman" charset="0"/>
                      <a:cs typeface="+mn-cs"/>
                    </a:rPr>
                    <a:t>dS </a:t>
                  </a:r>
                </a:p>
              </p:txBody>
            </p:sp>
          </p:grpSp>
          <p:grpSp>
            <p:nvGrpSpPr>
              <p:cNvPr id="17439" name="Group 10"/>
              <p:cNvGrpSpPr>
                <a:grpSpLocks/>
              </p:cNvGrpSpPr>
              <p:nvPr/>
            </p:nvGrpSpPr>
            <p:grpSpPr bwMode="auto">
              <a:xfrm>
                <a:off x="2116" y="1440"/>
                <a:ext cx="1710" cy="720"/>
                <a:chOff x="757" y="3648"/>
                <a:chExt cx="1710" cy="720"/>
              </a:xfrm>
            </p:grpSpPr>
            <p:graphicFrame>
              <p:nvGraphicFramePr>
                <p:cNvPr id="17440" name="Object 11"/>
                <p:cNvGraphicFramePr>
                  <a:graphicFrameLocks noChangeAspect="1"/>
                </p:cNvGraphicFramePr>
                <p:nvPr/>
              </p:nvGraphicFramePr>
              <p:xfrm>
                <a:off x="757" y="3648"/>
                <a:ext cx="381" cy="72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31" name="Équation" r:id="rId15" imgW="292100" imgH="368300" progId="Equation.3">
                        <p:embed/>
                      </p:oleObj>
                    </mc:Choice>
                    <mc:Fallback>
                      <p:oleObj name="Équation" r:id="rId15" imgW="292100" imgH="368300" progId="Equation.3">
                        <p:embed/>
                        <p:pic>
                          <p:nvPicPr>
                            <p:cNvPr id="0" name="Object 1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57" y="3648"/>
                              <a:ext cx="381" cy="72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rgbClr val="00B8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 xmlns="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6396" name="Rectangle 12"/>
                <p:cNvSpPr>
                  <a:spLocks noChangeArrowheads="1"/>
                </p:cNvSpPr>
                <p:nvPr/>
              </p:nvSpPr>
              <p:spPr bwMode="auto">
                <a:xfrm>
                  <a:off x="794" y="4054"/>
                  <a:ext cx="237" cy="2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47411" tIns="23706" rIns="47411" bIns="23706">
                  <a:spAutoFit/>
                </a:bodyPr>
                <a:lstStyle/>
                <a:p>
                  <a:pPr defTabSz="801688">
                    <a:defRPr/>
                  </a:pPr>
                  <a:r>
                    <a:rPr lang="fr-FR" sz="2100">
                      <a:solidFill>
                        <a:srgbClr val="FF0000"/>
                      </a:solidFill>
                      <a:latin typeface="Times New Roman" charset="0"/>
                      <a:cs typeface="+mn-cs"/>
                    </a:rPr>
                    <a:t>S</a:t>
                  </a:r>
                  <a:r>
                    <a:rPr lang="fr-FR" sz="2100" baseline="-25000">
                      <a:solidFill>
                        <a:srgbClr val="FF0000"/>
                      </a:solidFill>
                      <a:latin typeface="Times New Roman" charset="0"/>
                      <a:cs typeface="+mn-cs"/>
                    </a:rPr>
                    <a:t>e</a:t>
                  </a:r>
                </a:p>
              </p:txBody>
            </p:sp>
            <p:sp>
              <p:nvSpPr>
                <p:cNvPr id="16397" name="Rectangle 13"/>
                <p:cNvSpPr>
                  <a:spLocks noChangeArrowheads="1"/>
                </p:cNvSpPr>
                <p:nvPr/>
              </p:nvSpPr>
              <p:spPr bwMode="auto">
                <a:xfrm>
                  <a:off x="960" y="3682"/>
                  <a:ext cx="1507" cy="3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47411" tIns="23706" rIns="47411" bIns="23706">
                  <a:spAutoFit/>
                </a:bodyPr>
                <a:lstStyle/>
                <a:p>
                  <a:pPr defTabSz="801688">
                    <a:defRPr/>
                  </a:pPr>
                  <a:r>
                    <a:rPr lang="fr-FR" sz="2100" b="1">
                      <a:solidFill>
                        <a:schemeClr val="accent2"/>
                      </a:solidFill>
                      <a:latin typeface="Times New Roman" charset="0"/>
                      <a:cs typeface="+mn-cs"/>
                    </a:rPr>
                    <a:t>v</a:t>
                  </a:r>
                  <a:r>
                    <a:rPr lang="fr-FR" sz="2100" b="1">
                      <a:latin typeface="Times New Roman" charset="0"/>
                      <a:cs typeface="+mn-cs"/>
                    </a:rPr>
                    <a:t>.</a:t>
                  </a:r>
                  <a:r>
                    <a:rPr lang="fr-FR" sz="2100" b="1">
                      <a:solidFill>
                        <a:srgbClr val="FF0000"/>
                      </a:solidFill>
                      <a:latin typeface="Times New Roman" charset="0"/>
                      <a:cs typeface="+mn-cs"/>
                    </a:rPr>
                    <a:t>n</a:t>
                  </a:r>
                  <a:r>
                    <a:rPr lang="fr-FR" sz="2100" b="1">
                      <a:latin typeface="Times New Roman" charset="0"/>
                      <a:cs typeface="+mn-cs"/>
                    </a:rPr>
                    <a:t> </a:t>
                  </a:r>
                  <a:r>
                    <a:rPr lang="fr-FR" sz="2100">
                      <a:latin typeface="Times New Roman" charset="0"/>
                      <a:cs typeface="+mn-cs"/>
                    </a:rPr>
                    <a:t>dS =</a:t>
                  </a:r>
                  <a:r>
                    <a:rPr lang="fr-FR" sz="2800">
                      <a:latin typeface="Times New Roman" charset="0"/>
                      <a:cs typeface="+mn-cs"/>
                    </a:rPr>
                    <a:t> </a:t>
                  </a:r>
                  <a:r>
                    <a:rPr lang="fr-FR" sz="2800">
                      <a:solidFill>
                        <a:srgbClr val="FF0000"/>
                      </a:solidFill>
                      <a:latin typeface="Times New Roman" charset="0"/>
                      <a:cs typeface="+mn-cs"/>
                    </a:rPr>
                    <a:t>-</a:t>
                  </a:r>
                  <a:r>
                    <a:rPr lang="fr-FR" sz="2800">
                      <a:latin typeface="Times New Roman" charset="0"/>
                      <a:cs typeface="+mn-cs"/>
                    </a:rPr>
                    <a:t> </a:t>
                  </a:r>
                  <a:r>
                    <a:rPr lang="fr-FR" sz="2100">
                      <a:latin typeface="Times New Roman" charset="0"/>
                      <a:cs typeface="+mn-cs"/>
                    </a:rPr>
                    <a:t>g</a:t>
                  </a:r>
                  <a:r>
                    <a:rPr lang="fr-FR" sz="2100" baseline="-25000">
                      <a:latin typeface="Times New Roman" charset="0"/>
                      <a:cs typeface="+mn-cs"/>
                    </a:rPr>
                    <a:t>e</a:t>
                  </a:r>
                  <a:r>
                    <a:rPr lang="fr-FR" sz="2100">
                      <a:solidFill>
                        <a:srgbClr val="FF0000"/>
                      </a:solidFill>
                      <a:latin typeface="Times New Roman" charset="0"/>
                      <a:cs typeface="+mn-cs"/>
                    </a:rPr>
                    <a:t>v</a:t>
                  </a:r>
                  <a:r>
                    <a:rPr lang="fr-FR" sz="2100" baseline="-25000">
                      <a:solidFill>
                        <a:srgbClr val="FF0000"/>
                      </a:solidFill>
                      <a:latin typeface="Times New Roman" charset="0"/>
                      <a:cs typeface="+mn-cs"/>
                    </a:rPr>
                    <a:t>e</a:t>
                  </a:r>
                  <a:r>
                    <a:rPr lang="fr-FR" sz="2100">
                      <a:solidFill>
                        <a:srgbClr val="FF0000"/>
                      </a:solidFill>
                      <a:latin typeface="Times New Roman" charset="0"/>
                      <a:cs typeface="+mn-cs"/>
                    </a:rPr>
                    <a:t>S</a:t>
                  </a:r>
                  <a:r>
                    <a:rPr lang="fr-FR" sz="2100" baseline="-25000">
                      <a:solidFill>
                        <a:srgbClr val="FF0000"/>
                      </a:solidFill>
                      <a:latin typeface="Times New Roman" charset="0"/>
                      <a:cs typeface="+mn-cs"/>
                    </a:rPr>
                    <a:t>e</a:t>
                  </a:r>
                  <a:r>
                    <a:rPr lang="fr-FR" sz="2800">
                      <a:latin typeface="Times New Roman" charset="0"/>
                      <a:cs typeface="+mn-cs"/>
                    </a:rPr>
                    <a:t> </a:t>
                  </a:r>
                  <a:endParaRPr lang="fr-FR" sz="2100">
                    <a:latin typeface="Times New Roman" charset="0"/>
                    <a:cs typeface="+mn-cs"/>
                  </a:endParaRPr>
                </a:p>
              </p:txBody>
            </p:sp>
          </p:grpSp>
        </p:grpSp>
        <p:sp>
          <p:nvSpPr>
            <p:cNvPr id="16466" name="Text Box 82"/>
            <p:cNvSpPr txBox="1">
              <a:spLocks noChangeArrowheads="1"/>
            </p:cNvSpPr>
            <p:nvPr/>
          </p:nvSpPr>
          <p:spPr bwMode="auto">
            <a:xfrm>
              <a:off x="288" y="1807"/>
              <a:ext cx="2326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800">
                  <a:cs typeface="+mn-cs"/>
                </a:rPr>
                <a:t>On définit les moyennes g</a:t>
              </a:r>
              <a:r>
                <a:rPr lang="fr-FR" sz="1800" baseline="-25000">
                  <a:cs typeface="+mn-cs"/>
                </a:rPr>
                <a:t>e</a:t>
              </a:r>
              <a:r>
                <a:rPr lang="fr-FR" sz="1800">
                  <a:cs typeface="+mn-cs"/>
                </a:rPr>
                <a:t> et g</a:t>
              </a:r>
              <a:r>
                <a:rPr lang="fr-FR" sz="1800" baseline="-25000">
                  <a:cs typeface="+mn-cs"/>
                </a:rPr>
                <a:t>s</a:t>
              </a:r>
              <a:r>
                <a:rPr lang="fr-FR" sz="1800">
                  <a:cs typeface="+mn-cs"/>
                </a:rPr>
                <a:t> :</a:t>
              </a:r>
            </a:p>
          </p:txBody>
        </p:sp>
      </p:grpSp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6084888" y="4406900"/>
            <a:ext cx="3114564" cy="83099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r>
              <a:rPr lang="fr-FR" sz="2400">
                <a:solidFill>
                  <a:srgbClr val="FFFFFF"/>
                </a:solidFill>
              </a:rPr>
              <a:t>[</a:t>
            </a:r>
            <a:r>
              <a:rPr lang="fr-FR" sz="2400">
                <a:solidFill>
                  <a:srgbClr val="D87700"/>
                </a:solidFill>
              </a:rPr>
              <a:t>g</a:t>
            </a:r>
            <a:r>
              <a:rPr lang="fr-FR" sz="2400">
                <a:solidFill>
                  <a:srgbClr val="FFFFFF"/>
                </a:solidFill>
              </a:rPr>
              <a:t>vS] 	= </a:t>
            </a:r>
            <a:r>
              <a:rPr lang="fr-FR" sz="2400">
                <a:solidFill>
                  <a:srgbClr val="D87700"/>
                </a:solidFill>
              </a:rPr>
              <a:t>[G]L</a:t>
            </a:r>
            <a:r>
              <a:rPr lang="fr-FR" sz="2400" baseline="30000">
                <a:solidFill>
                  <a:srgbClr val="D87700"/>
                </a:solidFill>
              </a:rPr>
              <a:t>-3</a:t>
            </a:r>
            <a:r>
              <a:rPr lang="fr-FR" sz="2400">
                <a:solidFill>
                  <a:srgbClr val="FFFFFF"/>
                </a:solidFill>
              </a:rPr>
              <a:t> LT</a:t>
            </a:r>
            <a:r>
              <a:rPr lang="fr-FR" sz="2400" baseline="30000">
                <a:solidFill>
                  <a:srgbClr val="FFFFFF"/>
                </a:solidFill>
              </a:rPr>
              <a:t>-1</a:t>
            </a:r>
            <a:r>
              <a:rPr lang="fr-FR" sz="2400">
                <a:solidFill>
                  <a:srgbClr val="FFFFFF"/>
                </a:solidFill>
              </a:rPr>
              <a:t> L</a:t>
            </a:r>
            <a:r>
              <a:rPr lang="fr-FR" sz="2400" baseline="30000">
                <a:solidFill>
                  <a:srgbClr val="FFFFFF"/>
                </a:solidFill>
              </a:rPr>
              <a:t>2</a:t>
            </a:r>
          </a:p>
          <a:p>
            <a:r>
              <a:rPr lang="fr-FR" sz="2400" baseline="30000">
                <a:solidFill>
                  <a:srgbClr val="FFFFFF"/>
                </a:solidFill>
              </a:rPr>
              <a:t>	</a:t>
            </a:r>
            <a:r>
              <a:rPr lang="fr-FR" sz="2400">
                <a:solidFill>
                  <a:srgbClr val="FFFFFF"/>
                </a:solidFill>
              </a:rPr>
              <a:t>= </a:t>
            </a:r>
            <a:r>
              <a:rPr lang="fr-FR" sz="2400">
                <a:solidFill>
                  <a:srgbClr val="D87700"/>
                </a:solidFill>
              </a:rPr>
              <a:t>[G]</a:t>
            </a:r>
            <a:r>
              <a:rPr lang="fr-FR" sz="2400">
                <a:solidFill>
                  <a:srgbClr val="FFFFFF"/>
                </a:solidFill>
              </a:rPr>
              <a:t> T</a:t>
            </a:r>
            <a:r>
              <a:rPr lang="fr-FR" sz="2400" baseline="30000">
                <a:solidFill>
                  <a:srgbClr val="FFFFFF"/>
                </a:solidFill>
              </a:rPr>
              <a:t>-1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380312" y="5301208"/>
            <a:ext cx="1545718" cy="43088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>
                <a:solidFill>
                  <a:srgbClr val="FFFFFF"/>
                </a:solidFill>
              </a:rPr>
              <a:t>Débit de 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60" grpId="0" build="p" autoUpdateAnimBg="0"/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609600" y="2204864"/>
            <a:ext cx="3192463" cy="1855788"/>
            <a:chOff x="609600" y="2286000"/>
            <a:chExt cx="3192463" cy="1855788"/>
          </a:xfrm>
        </p:grpSpPr>
        <p:grpSp>
          <p:nvGrpSpPr>
            <p:cNvPr id="18464" name="Group 59"/>
            <p:cNvGrpSpPr>
              <a:grpSpLocks/>
            </p:cNvGrpSpPr>
            <p:nvPr/>
          </p:nvGrpSpPr>
          <p:grpSpPr bwMode="auto">
            <a:xfrm>
              <a:off x="609600" y="2895600"/>
              <a:ext cx="3192463" cy="1246188"/>
              <a:chOff x="767" y="2160"/>
              <a:chExt cx="2011" cy="785"/>
            </a:xfrm>
          </p:grpSpPr>
          <p:sp>
            <p:nvSpPr>
              <p:cNvPr id="17426" name="Rectangle 18"/>
              <p:cNvSpPr>
                <a:spLocks noChangeArrowheads="1"/>
              </p:cNvSpPr>
              <p:nvPr/>
            </p:nvSpPr>
            <p:spPr bwMode="auto">
              <a:xfrm>
                <a:off x="767" y="2160"/>
                <a:ext cx="2011" cy="785"/>
              </a:xfrm>
              <a:prstGeom prst="rect">
                <a:avLst/>
              </a:prstGeom>
              <a:solidFill>
                <a:srgbClr val="98C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0184" tIns="40092" rIns="80184" bIns="40092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grpSp>
            <p:nvGrpSpPr>
              <p:cNvPr id="18467" name="Group 57"/>
              <p:cNvGrpSpPr>
                <a:grpSpLocks/>
              </p:cNvGrpSpPr>
              <p:nvPr/>
            </p:nvGrpSpPr>
            <p:grpSpPr bwMode="auto">
              <a:xfrm>
                <a:off x="1547" y="2160"/>
                <a:ext cx="309" cy="785"/>
                <a:chOff x="1547" y="2160"/>
                <a:chExt cx="309" cy="785"/>
              </a:xfrm>
            </p:grpSpPr>
            <p:sp>
              <p:nvSpPr>
                <p:cNvPr id="17427" name="Line 19"/>
                <p:cNvSpPr>
                  <a:spLocks noChangeShapeType="1"/>
                </p:cNvSpPr>
                <p:nvPr/>
              </p:nvSpPr>
              <p:spPr bwMode="auto">
                <a:xfrm>
                  <a:off x="1547" y="2160"/>
                  <a:ext cx="0" cy="78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80184" tIns="40092" rIns="80184" bIns="40092">
                  <a:spAutoFit/>
                </a:bodyPr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7428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1547" y="2547"/>
                  <a:ext cx="309" cy="6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80184" tIns="40092" rIns="80184" bIns="40092">
                  <a:spAutoFit/>
                </a:bodyPr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7429" name="Freeform 21"/>
                <p:cNvSpPr>
                  <a:spLocks/>
                </p:cNvSpPr>
                <p:nvPr/>
              </p:nvSpPr>
              <p:spPr bwMode="auto">
                <a:xfrm>
                  <a:off x="1547" y="2160"/>
                  <a:ext cx="305" cy="393"/>
                </a:xfrm>
                <a:custGeom>
                  <a:avLst/>
                  <a:gdLst>
                    <a:gd name="T0" fmla="*/ 0 w 357"/>
                    <a:gd name="T1" fmla="*/ 0 h 432"/>
                    <a:gd name="T2" fmla="*/ 192 w 357"/>
                    <a:gd name="T3" fmla="*/ 96 h 432"/>
                    <a:gd name="T4" fmla="*/ 288 w 357"/>
                    <a:gd name="T5" fmla="*/ 192 h 432"/>
                    <a:gd name="T6" fmla="*/ 336 w 357"/>
                    <a:gd name="T7" fmla="*/ 288 h 432"/>
                    <a:gd name="T8" fmla="*/ 357 w 357"/>
                    <a:gd name="T9" fmla="*/ 357 h 432"/>
                    <a:gd name="T10" fmla="*/ 357 w 357"/>
                    <a:gd name="T11" fmla="*/ 432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57" h="432">
                      <a:moveTo>
                        <a:pt x="0" y="0"/>
                      </a:moveTo>
                      <a:lnTo>
                        <a:pt x="192" y="96"/>
                      </a:lnTo>
                      <a:lnTo>
                        <a:pt x="288" y="192"/>
                      </a:lnTo>
                      <a:lnTo>
                        <a:pt x="336" y="288"/>
                      </a:lnTo>
                      <a:lnTo>
                        <a:pt x="357" y="357"/>
                      </a:lnTo>
                      <a:lnTo>
                        <a:pt x="357" y="432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80184" tIns="40092" rIns="80184" bIns="40092">
                  <a:spAutoFit/>
                </a:bodyPr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7430" name="Freeform 22"/>
                <p:cNvSpPr>
                  <a:spLocks/>
                </p:cNvSpPr>
                <p:nvPr/>
              </p:nvSpPr>
              <p:spPr bwMode="auto">
                <a:xfrm flipV="1">
                  <a:off x="1547" y="2553"/>
                  <a:ext cx="305" cy="392"/>
                </a:xfrm>
                <a:custGeom>
                  <a:avLst/>
                  <a:gdLst>
                    <a:gd name="T0" fmla="*/ 0 w 357"/>
                    <a:gd name="T1" fmla="*/ 0 h 432"/>
                    <a:gd name="T2" fmla="*/ 192 w 357"/>
                    <a:gd name="T3" fmla="*/ 96 h 432"/>
                    <a:gd name="T4" fmla="*/ 288 w 357"/>
                    <a:gd name="T5" fmla="*/ 192 h 432"/>
                    <a:gd name="T6" fmla="*/ 336 w 357"/>
                    <a:gd name="T7" fmla="*/ 288 h 432"/>
                    <a:gd name="T8" fmla="*/ 357 w 357"/>
                    <a:gd name="T9" fmla="*/ 357 h 432"/>
                    <a:gd name="T10" fmla="*/ 357 w 357"/>
                    <a:gd name="T11" fmla="*/ 432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57" h="432">
                      <a:moveTo>
                        <a:pt x="0" y="0"/>
                      </a:moveTo>
                      <a:lnTo>
                        <a:pt x="192" y="96"/>
                      </a:lnTo>
                      <a:lnTo>
                        <a:pt x="288" y="192"/>
                      </a:lnTo>
                      <a:lnTo>
                        <a:pt x="336" y="288"/>
                      </a:lnTo>
                      <a:lnTo>
                        <a:pt x="357" y="357"/>
                      </a:lnTo>
                      <a:lnTo>
                        <a:pt x="357" y="432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80184" tIns="40092" rIns="80184" bIns="40092">
                  <a:spAutoFit/>
                </a:bodyPr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7431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1547" y="2640"/>
                  <a:ext cx="309" cy="5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80184" tIns="40092" rIns="80184" bIns="40092">
                  <a:spAutoFit/>
                </a:bodyPr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7432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1547" y="2733"/>
                  <a:ext cx="259" cy="5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80184" tIns="40092" rIns="80184" bIns="40092">
                  <a:spAutoFit/>
                </a:bodyPr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7433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1547" y="2815"/>
                  <a:ext cx="195" cy="4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80184" tIns="40092" rIns="80184" bIns="40092">
                  <a:spAutoFit/>
                </a:bodyPr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7434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1547" y="2899"/>
                  <a:ext cx="85" cy="2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80184" tIns="40092" rIns="80184" bIns="40092">
                  <a:spAutoFit/>
                </a:bodyPr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grpSp>
              <p:nvGrpSpPr>
                <p:cNvPr id="18476" name="Group 27"/>
                <p:cNvGrpSpPr>
                  <a:grpSpLocks/>
                </p:cNvGrpSpPr>
                <p:nvPr/>
              </p:nvGrpSpPr>
              <p:grpSpPr bwMode="auto">
                <a:xfrm flipV="1">
                  <a:off x="1547" y="2204"/>
                  <a:ext cx="309" cy="261"/>
                  <a:chOff x="1536" y="2304"/>
                  <a:chExt cx="362" cy="287"/>
                </a:xfrm>
              </p:grpSpPr>
              <p:sp>
                <p:nvSpPr>
                  <p:cNvPr id="17436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1536" y="2304"/>
                    <a:ext cx="362" cy="5"/>
                  </a:xfrm>
                  <a:prstGeom prst="line">
                    <a:avLst/>
                  </a:pr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80184" tIns="40092" rIns="80184" bIns="40092">
                    <a:spAutoFit/>
                  </a:bodyPr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7437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536" y="2407"/>
                    <a:ext cx="303" cy="4"/>
                  </a:xfrm>
                  <a:prstGeom prst="line">
                    <a:avLst/>
                  </a:pr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80184" tIns="40092" rIns="80184" bIns="40092">
                    <a:spAutoFit/>
                  </a:bodyPr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7438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1536" y="2498"/>
                    <a:ext cx="228" cy="3"/>
                  </a:xfrm>
                  <a:prstGeom prst="line">
                    <a:avLst/>
                  </a:pr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80184" tIns="40092" rIns="80184" bIns="40092">
                    <a:spAutoFit/>
                  </a:bodyPr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7439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1536" y="2589"/>
                    <a:ext cx="100" cy="2"/>
                  </a:xfrm>
                  <a:prstGeom prst="line">
                    <a:avLst/>
                  </a:pr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80184" tIns="40092" rIns="80184" bIns="40092">
                    <a:spAutoFit/>
                  </a:bodyPr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17440" name="Text Box 32"/>
            <p:cNvSpPr txBox="1">
              <a:spLocks noChangeArrowheads="1"/>
            </p:cNvSpPr>
            <p:nvPr/>
          </p:nvSpPr>
          <p:spPr bwMode="auto">
            <a:xfrm>
              <a:off x="684213" y="2286000"/>
              <a:ext cx="3074988" cy="450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dirty="0">
                  <a:latin typeface="Chalkboard" charset="0"/>
                  <a:cs typeface="+mn-cs"/>
                </a:rPr>
                <a:t>Ecoulement laminaire</a:t>
              </a:r>
            </a:p>
          </p:txBody>
        </p:sp>
      </p:grpSp>
      <p:grpSp>
        <p:nvGrpSpPr>
          <p:cNvPr id="3" name="Grouper 2"/>
          <p:cNvGrpSpPr/>
          <p:nvPr/>
        </p:nvGrpSpPr>
        <p:grpSpPr>
          <a:xfrm>
            <a:off x="5105400" y="2208039"/>
            <a:ext cx="3194050" cy="1852613"/>
            <a:chOff x="5105400" y="2289175"/>
            <a:chExt cx="3194050" cy="1852613"/>
          </a:xfrm>
        </p:grpSpPr>
        <p:sp>
          <p:nvSpPr>
            <p:cNvPr id="17442" name="Rectangle 34"/>
            <p:cNvSpPr>
              <a:spLocks noChangeArrowheads="1"/>
            </p:cNvSpPr>
            <p:nvPr/>
          </p:nvSpPr>
          <p:spPr bwMode="auto">
            <a:xfrm>
              <a:off x="5105400" y="2895600"/>
              <a:ext cx="3194050" cy="1246188"/>
            </a:xfrm>
            <a:prstGeom prst="rect">
              <a:avLst/>
            </a:prstGeom>
            <a:solidFill>
              <a:srgbClr val="98C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18449" name="Group 58"/>
            <p:cNvGrpSpPr>
              <a:grpSpLocks/>
            </p:cNvGrpSpPr>
            <p:nvPr/>
          </p:nvGrpSpPr>
          <p:grpSpPr bwMode="auto">
            <a:xfrm>
              <a:off x="6350000" y="2895600"/>
              <a:ext cx="495300" cy="1246188"/>
              <a:chOff x="3804" y="2160"/>
              <a:chExt cx="312" cy="785"/>
            </a:xfrm>
          </p:grpSpPr>
          <p:sp>
            <p:nvSpPr>
              <p:cNvPr id="17443" name="Line 35"/>
              <p:cNvSpPr>
                <a:spLocks noChangeShapeType="1"/>
              </p:cNvSpPr>
              <p:nvPr/>
            </p:nvSpPr>
            <p:spPr bwMode="auto">
              <a:xfrm>
                <a:off x="3804" y="2160"/>
                <a:ext cx="0" cy="7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0184" tIns="40092" rIns="80184" bIns="40092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7444" name="Line 36"/>
              <p:cNvSpPr>
                <a:spLocks noChangeShapeType="1"/>
              </p:cNvSpPr>
              <p:nvPr/>
            </p:nvSpPr>
            <p:spPr bwMode="auto">
              <a:xfrm flipV="1">
                <a:off x="3804" y="2547"/>
                <a:ext cx="310" cy="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0184" tIns="40092" rIns="80184" bIns="40092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7445" name="Line 37"/>
              <p:cNvSpPr>
                <a:spLocks noChangeShapeType="1"/>
              </p:cNvSpPr>
              <p:nvPr/>
            </p:nvSpPr>
            <p:spPr bwMode="auto">
              <a:xfrm flipV="1">
                <a:off x="3804" y="2640"/>
                <a:ext cx="310" cy="5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0184" tIns="40092" rIns="80184" bIns="40092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7446" name="Line 38"/>
              <p:cNvSpPr>
                <a:spLocks noChangeShapeType="1"/>
              </p:cNvSpPr>
              <p:nvPr/>
            </p:nvSpPr>
            <p:spPr bwMode="auto">
              <a:xfrm flipV="1">
                <a:off x="3804" y="2733"/>
                <a:ext cx="307" cy="5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0184" tIns="40092" rIns="80184" bIns="40092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7447" name="Line 39"/>
              <p:cNvSpPr>
                <a:spLocks noChangeShapeType="1"/>
              </p:cNvSpPr>
              <p:nvPr/>
            </p:nvSpPr>
            <p:spPr bwMode="auto">
              <a:xfrm flipV="1">
                <a:off x="3804" y="2813"/>
                <a:ext cx="288" cy="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0184" tIns="40092" rIns="80184" bIns="40092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7448" name="Line 40"/>
              <p:cNvSpPr>
                <a:spLocks noChangeShapeType="1"/>
              </p:cNvSpPr>
              <p:nvPr/>
            </p:nvSpPr>
            <p:spPr bwMode="auto">
              <a:xfrm flipV="1">
                <a:off x="3804" y="2895"/>
                <a:ext cx="236" cy="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0184" tIns="40092" rIns="80184" bIns="40092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7449" name="Freeform 41"/>
              <p:cNvSpPr>
                <a:spLocks/>
              </p:cNvSpPr>
              <p:nvPr/>
            </p:nvSpPr>
            <p:spPr bwMode="auto">
              <a:xfrm>
                <a:off x="3804" y="2160"/>
                <a:ext cx="312" cy="385"/>
              </a:xfrm>
              <a:custGeom>
                <a:avLst/>
                <a:gdLst>
                  <a:gd name="T0" fmla="*/ 0 w 364"/>
                  <a:gd name="T1" fmla="*/ 0 h 424"/>
                  <a:gd name="T2" fmla="*/ 200 w 364"/>
                  <a:gd name="T3" fmla="*/ 32 h 424"/>
                  <a:gd name="T4" fmla="*/ 328 w 364"/>
                  <a:gd name="T5" fmla="*/ 100 h 424"/>
                  <a:gd name="T6" fmla="*/ 364 w 364"/>
                  <a:gd name="T7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4" h="424">
                    <a:moveTo>
                      <a:pt x="0" y="0"/>
                    </a:moveTo>
                    <a:cubicBezTo>
                      <a:pt x="72" y="7"/>
                      <a:pt x="145" y="15"/>
                      <a:pt x="200" y="32"/>
                    </a:cubicBezTo>
                    <a:cubicBezTo>
                      <a:pt x="255" y="49"/>
                      <a:pt x="301" y="35"/>
                      <a:pt x="328" y="100"/>
                    </a:cubicBezTo>
                    <a:cubicBezTo>
                      <a:pt x="355" y="165"/>
                      <a:pt x="359" y="294"/>
                      <a:pt x="364" y="42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0184" tIns="40092" rIns="80184" bIns="40092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7450" name="Freeform 42"/>
              <p:cNvSpPr>
                <a:spLocks/>
              </p:cNvSpPr>
              <p:nvPr/>
            </p:nvSpPr>
            <p:spPr bwMode="auto">
              <a:xfrm flipV="1">
                <a:off x="3804" y="2560"/>
                <a:ext cx="312" cy="385"/>
              </a:xfrm>
              <a:custGeom>
                <a:avLst/>
                <a:gdLst>
                  <a:gd name="T0" fmla="*/ 0 w 364"/>
                  <a:gd name="T1" fmla="*/ 0 h 424"/>
                  <a:gd name="T2" fmla="*/ 200 w 364"/>
                  <a:gd name="T3" fmla="*/ 32 h 424"/>
                  <a:gd name="T4" fmla="*/ 328 w 364"/>
                  <a:gd name="T5" fmla="*/ 100 h 424"/>
                  <a:gd name="T6" fmla="*/ 364 w 364"/>
                  <a:gd name="T7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4" h="424">
                    <a:moveTo>
                      <a:pt x="0" y="0"/>
                    </a:moveTo>
                    <a:cubicBezTo>
                      <a:pt x="72" y="7"/>
                      <a:pt x="145" y="15"/>
                      <a:pt x="200" y="32"/>
                    </a:cubicBezTo>
                    <a:cubicBezTo>
                      <a:pt x="255" y="49"/>
                      <a:pt x="301" y="35"/>
                      <a:pt x="328" y="100"/>
                    </a:cubicBezTo>
                    <a:cubicBezTo>
                      <a:pt x="355" y="165"/>
                      <a:pt x="359" y="294"/>
                      <a:pt x="364" y="42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0184" tIns="40092" rIns="80184" bIns="40092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grpSp>
            <p:nvGrpSpPr>
              <p:cNvPr id="18459" name="Group 43"/>
              <p:cNvGrpSpPr>
                <a:grpSpLocks/>
              </p:cNvGrpSpPr>
              <p:nvPr/>
            </p:nvGrpSpPr>
            <p:grpSpPr bwMode="auto">
              <a:xfrm flipV="1">
                <a:off x="3804" y="2204"/>
                <a:ext cx="310" cy="261"/>
                <a:chOff x="4320" y="2736"/>
                <a:chExt cx="362" cy="287"/>
              </a:xfrm>
            </p:grpSpPr>
            <p:sp>
              <p:nvSpPr>
                <p:cNvPr id="17452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4320" y="2736"/>
                  <a:ext cx="362" cy="5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80184" tIns="40092" rIns="80184" bIns="40092">
                  <a:spAutoFit/>
                </a:bodyPr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7453" name="Line 45"/>
                <p:cNvSpPr>
                  <a:spLocks noChangeShapeType="1"/>
                </p:cNvSpPr>
                <p:nvPr/>
              </p:nvSpPr>
              <p:spPr bwMode="auto">
                <a:xfrm flipV="1">
                  <a:off x="4320" y="2838"/>
                  <a:ext cx="358" cy="5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80184" tIns="40092" rIns="80184" bIns="40092">
                  <a:spAutoFit/>
                </a:bodyPr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7454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4320" y="2927"/>
                  <a:ext cx="336" cy="5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80184" tIns="40092" rIns="80184" bIns="40092">
                  <a:spAutoFit/>
                </a:bodyPr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7455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4320" y="3018"/>
                  <a:ext cx="276" cy="5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80184" tIns="40092" rIns="80184" bIns="40092">
                  <a:spAutoFit/>
                </a:bodyPr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</p:grpSp>
        <p:sp>
          <p:nvSpPr>
            <p:cNvPr id="17456" name="Text Box 48"/>
            <p:cNvSpPr txBox="1">
              <a:spLocks noChangeArrowheads="1"/>
            </p:cNvSpPr>
            <p:nvPr/>
          </p:nvSpPr>
          <p:spPr bwMode="auto">
            <a:xfrm>
              <a:off x="5148263" y="2289175"/>
              <a:ext cx="3149600" cy="450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dirty="0">
                  <a:latin typeface="Chalkboard" charset="0"/>
                  <a:cs typeface="+mn-cs"/>
                </a:rPr>
                <a:t>Ecoulement turbulent</a:t>
              </a:r>
            </a:p>
          </p:txBody>
        </p:sp>
      </p:grpSp>
      <p:grpSp>
        <p:nvGrpSpPr>
          <p:cNvPr id="18435" name="Group 66"/>
          <p:cNvGrpSpPr>
            <a:grpSpLocks/>
          </p:cNvGrpSpPr>
          <p:nvPr/>
        </p:nvGrpSpPr>
        <p:grpSpPr bwMode="auto">
          <a:xfrm>
            <a:off x="3705234" y="1557338"/>
            <a:ext cx="2090743" cy="1038225"/>
            <a:chOff x="2276" y="1056"/>
            <a:chExt cx="1317" cy="654"/>
          </a:xfrm>
        </p:grpSpPr>
        <p:sp>
          <p:nvSpPr>
            <p:cNvPr id="17458" name="Rectangle 50"/>
            <p:cNvSpPr>
              <a:spLocks noChangeArrowheads="1"/>
            </p:cNvSpPr>
            <p:nvPr/>
          </p:nvSpPr>
          <p:spPr bwMode="auto">
            <a:xfrm>
              <a:off x="3051" y="1146"/>
              <a:ext cx="542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067" tIns="27034" rIns="54067" bIns="27034">
              <a:spAutoFit/>
            </a:bodyPr>
            <a:lstStyle/>
            <a:p>
              <a:pPr defTabSz="801688">
                <a:defRPr/>
              </a:pPr>
              <a:r>
                <a:rPr lang="fr-FR" sz="2100">
                  <a:solidFill>
                    <a:srgbClr val="FF0000"/>
                  </a:solidFill>
                  <a:cs typeface="+mn-cs"/>
                </a:rPr>
                <a:t>= &lt;v&gt;</a:t>
              </a:r>
              <a:r>
                <a:rPr lang="fr-FR" sz="2100">
                  <a:cs typeface="+mn-cs"/>
                </a:rPr>
                <a:t>S</a:t>
              </a:r>
              <a:r>
                <a:rPr lang="fr-FR" sz="2100" baseline="-25000">
                  <a:solidFill>
                    <a:srgbClr val="15B003"/>
                  </a:solidFill>
                  <a:cs typeface="+mn-cs"/>
                </a:rPr>
                <a:t> </a:t>
              </a:r>
              <a:r>
                <a:rPr lang="fr-FR" sz="2100">
                  <a:cs typeface="+mn-cs"/>
                </a:rPr>
                <a:t> </a:t>
              </a:r>
              <a:endParaRPr lang="fr-FR" sz="2100">
                <a:solidFill>
                  <a:srgbClr val="FF8000"/>
                </a:solidFill>
                <a:cs typeface="+mn-cs"/>
              </a:endParaRPr>
            </a:p>
          </p:txBody>
        </p:sp>
        <p:grpSp>
          <p:nvGrpSpPr>
            <p:cNvPr id="18444" name="Group 51"/>
            <p:cNvGrpSpPr>
              <a:grpSpLocks/>
            </p:cNvGrpSpPr>
            <p:nvPr/>
          </p:nvGrpSpPr>
          <p:grpSpPr bwMode="auto">
            <a:xfrm>
              <a:off x="2276" y="1056"/>
              <a:ext cx="730" cy="654"/>
              <a:chOff x="2151" y="1728"/>
              <a:chExt cx="853" cy="720"/>
            </a:xfrm>
          </p:grpSpPr>
          <p:graphicFrame>
            <p:nvGraphicFramePr>
              <p:cNvPr id="18445" name="Object 5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5191193"/>
                  </p:ext>
                </p:extLst>
              </p:nvPr>
            </p:nvGraphicFramePr>
            <p:xfrm>
              <a:off x="2151" y="1728"/>
              <a:ext cx="381" cy="7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553" name="Équation" r:id="rId4" imgW="292100" imgH="368300" progId="Equation.3">
                      <p:embed/>
                    </p:oleObj>
                  </mc:Choice>
                  <mc:Fallback>
                    <p:oleObj name="Équation" r:id="rId4" imgW="292100" imgH="368300" progId="Equation.3">
                      <p:embed/>
                      <p:pic>
                        <p:nvPicPr>
                          <p:cNvPr id="0" name="Object 5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51" y="1728"/>
                            <a:ext cx="381" cy="7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461" name="Rectangle 53"/>
              <p:cNvSpPr>
                <a:spLocks noChangeArrowheads="1"/>
              </p:cNvSpPr>
              <p:nvPr/>
            </p:nvSpPr>
            <p:spPr bwMode="auto">
              <a:xfrm>
                <a:off x="2336" y="2077"/>
                <a:ext cx="188" cy="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4067" tIns="27034" rIns="54067" bIns="27034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latin typeface="Times New Roman" charset="0"/>
                    <a:cs typeface="+mn-cs"/>
                  </a:rPr>
                  <a:t>S</a:t>
                </a:r>
                <a:endParaRPr lang="fr-FR" sz="2100" baseline="-25000">
                  <a:latin typeface="Times New Roman" charset="0"/>
                  <a:cs typeface="+mn-cs"/>
                </a:endParaRPr>
              </a:p>
            </p:txBody>
          </p:sp>
          <p:sp>
            <p:nvSpPr>
              <p:cNvPr id="17462" name="Rectangle 54"/>
              <p:cNvSpPr>
                <a:spLocks noChangeArrowheads="1"/>
              </p:cNvSpPr>
              <p:nvPr/>
            </p:nvSpPr>
            <p:spPr bwMode="auto">
              <a:xfrm>
                <a:off x="2417" y="1827"/>
                <a:ext cx="587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4067" tIns="27034" rIns="54067" bIns="27034">
                <a:spAutoFit/>
              </a:bodyPr>
              <a:lstStyle/>
              <a:p>
                <a:pPr defTabSz="801688">
                  <a:defRPr/>
                </a:pPr>
                <a:r>
                  <a:rPr lang="fr-FR" sz="2100" b="1">
                    <a:latin typeface="Times New Roman" charset="0"/>
                    <a:cs typeface="+mn-cs"/>
                  </a:rPr>
                  <a:t>v.n </a:t>
                </a:r>
                <a:r>
                  <a:rPr lang="fr-FR" sz="2100">
                    <a:latin typeface="Times New Roman" charset="0"/>
                    <a:cs typeface="+mn-cs"/>
                  </a:rPr>
                  <a:t>dS </a:t>
                </a:r>
              </a:p>
            </p:txBody>
          </p:sp>
        </p:grpSp>
      </p:grpSp>
      <p:sp>
        <p:nvSpPr>
          <p:cNvPr id="17463" name="Text Box 55"/>
          <p:cNvSpPr txBox="1">
            <a:spLocks noChangeArrowheads="1"/>
          </p:cNvSpPr>
          <p:nvPr/>
        </p:nvSpPr>
        <p:spPr bwMode="auto">
          <a:xfrm>
            <a:off x="990600" y="1143000"/>
            <a:ext cx="8075994" cy="37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067" tIns="27034" rIns="54067" bIns="27034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>
                <a:latin typeface="Chalkboard" charset="0"/>
                <a:cs typeface="+mn-cs"/>
              </a:rPr>
              <a:t>Il influe sur le calcul de la vitesse moyenne &lt;v&gt; sur une section :</a:t>
            </a:r>
          </a:p>
        </p:txBody>
      </p:sp>
      <p:sp>
        <p:nvSpPr>
          <p:cNvPr id="17464" name="Rectangle 5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fr-FR">
                <a:cs typeface="+mj-cs"/>
              </a:rPr>
              <a:t>Profil de vitesses</a:t>
            </a:r>
          </a:p>
        </p:txBody>
      </p:sp>
      <p:grpSp>
        <p:nvGrpSpPr>
          <p:cNvPr id="4" name="Grouper 3"/>
          <p:cNvGrpSpPr/>
          <p:nvPr/>
        </p:nvGrpSpPr>
        <p:grpSpPr>
          <a:xfrm>
            <a:off x="1127125" y="4338464"/>
            <a:ext cx="6486525" cy="461963"/>
            <a:chOff x="1127125" y="4419600"/>
            <a:chExt cx="6486525" cy="461963"/>
          </a:xfrm>
        </p:grpSpPr>
        <p:sp>
          <p:nvSpPr>
            <p:cNvPr id="17471" name="Text Box 63"/>
            <p:cNvSpPr txBox="1">
              <a:spLocks noChangeArrowheads="1"/>
            </p:cNvSpPr>
            <p:nvPr/>
          </p:nvSpPr>
          <p:spPr bwMode="auto">
            <a:xfrm>
              <a:off x="3146425" y="4419600"/>
              <a:ext cx="3254375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2400">
                  <a:cs typeface="+mn-cs"/>
                </a:rPr>
                <a:t>Tuyau cylindrique</a:t>
              </a:r>
            </a:p>
          </p:txBody>
        </p:sp>
        <p:sp>
          <p:nvSpPr>
            <p:cNvPr id="17472" name="Text Box 64"/>
            <p:cNvSpPr txBox="1">
              <a:spLocks noChangeArrowheads="1"/>
            </p:cNvSpPr>
            <p:nvPr/>
          </p:nvSpPr>
          <p:spPr bwMode="auto">
            <a:xfrm>
              <a:off x="1127125" y="4419600"/>
              <a:ext cx="1797050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400" dirty="0">
                  <a:cs typeface="+mn-cs"/>
                </a:rPr>
                <a:t>&lt;v&gt; = </a:t>
              </a:r>
              <a:r>
                <a:rPr lang="fr-FR" sz="2400" dirty="0" err="1">
                  <a:cs typeface="+mn-cs"/>
                </a:rPr>
                <a:t>v</a:t>
              </a:r>
              <a:r>
                <a:rPr lang="fr-FR" sz="2400" baseline="-25000" dirty="0" err="1">
                  <a:cs typeface="+mn-cs"/>
                </a:rPr>
                <a:t>max</a:t>
              </a:r>
              <a:r>
                <a:rPr lang="fr-FR" sz="2400" dirty="0">
                  <a:cs typeface="+mn-cs"/>
                </a:rPr>
                <a:t>/2</a:t>
              </a:r>
            </a:p>
          </p:txBody>
        </p:sp>
        <p:sp>
          <p:nvSpPr>
            <p:cNvPr id="17473" name="Text Box 65"/>
            <p:cNvSpPr txBox="1">
              <a:spLocks noChangeArrowheads="1"/>
            </p:cNvSpPr>
            <p:nvPr/>
          </p:nvSpPr>
          <p:spPr bwMode="auto">
            <a:xfrm>
              <a:off x="6096000" y="4419600"/>
              <a:ext cx="1517650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400">
                  <a:cs typeface="+mn-cs"/>
                </a:rPr>
                <a:t>&lt;v&gt; </a:t>
              </a:r>
              <a:r>
                <a:rPr lang="fr-FR" sz="2400">
                  <a:cs typeface="+mn-cs"/>
                  <a:sym typeface="Symbol" charset="0"/>
                </a:rPr>
                <a:t></a:t>
              </a:r>
              <a:r>
                <a:rPr lang="fr-FR" sz="2400">
                  <a:cs typeface="+mn-cs"/>
                </a:rPr>
                <a:t> v</a:t>
              </a:r>
              <a:r>
                <a:rPr lang="fr-FR" sz="2400" baseline="-25000">
                  <a:cs typeface="+mn-cs"/>
                </a:rPr>
                <a:t>max</a:t>
              </a:r>
              <a:endParaRPr lang="fr-FR" sz="2400">
                <a:cs typeface="+mn-cs"/>
              </a:endParaRPr>
            </a:p>
          </p:txBody>
        </p:sp>
      </p:grpSp>
      <p:sp>
        <p:nvSpPr>
          <p:cNvPr id="17492" name="Text Box 84"/>
          <p:cNvSpPr txBox="1">
            <a:spLocks noChangeArrowheads="1"/>
          </p:cNvSpPr>
          <p:nvPr/>
        </p:nvSpPr>
        <p:spPr bwMode="auto">
          <a:xfrm>
            <a:off x="833438" y="5085184"/>
            <a:ext cx="7478712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>
                <a:cs typeface="+mn-cs"/>
              </a:rPr>
              <a:t>Influe aussi sur le calcul de &lt;g&gt; si g dépend de la vitesse</a:t>
            </a:r>
          </a:p>
          <a:p>
            <a:pPr algn="ctr">
              <a:defRPr/>
            </a:pPr>
            <a:r>
              <a:rPr lang="fr-FR">
                <a:cs typeface="+mn-cs"/>
              </a:rPr>
              <a:t>(par exemple si g = QDM ou énergie cinétique)</a:t>
            </a:r>
          </a:p>
        </p:txBody>
      </p:sp>
      <p:grpSp>
        <p:nvGrpSpPr>
          <p:cNvPr id="7" name="Grouper 6"/>
          <p:cNvGrpSpPr/>
          <p:nvPr/>
        </p:nvGrpSpPr>
        <p:grpSpPr>
          <a:xfrm>
            <a:off x="3203848" y="5814963"/>
            <a:ext cx="4036091" cy="1038225"/>
            <a:chOff x="5508104" y="1561654"/>
            <a:chExt cx="4036091" cy="1038225"/>
          </a:xfrm>
        </p:grpSpPr>
        <p:grpSp>
          <p:nvGrpSpPr>
            <p:cNvPr id="6" name="Grouper 5"/>
            <p:cNvGrpSpPr/>
            <p:nvPr/>
          </p:nvGrpSpPr>
          <p:grpSpPr>
            <a:xfrm>
              <a:off x="5508104" y="1561654"/>
              <a:ext cx="517428" cy="1038225"/>
              <a:chOff x="2185099" y="5810907"/>
              <a:chExt cx="517428" cy="1038225"/>
            </a:xfrm>
          </p:grpSpPr>
          <p:graphicFrame>
            <p:nvGraphicFramePr>
              <p:cNvPr id="73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04073454"/>
                  </p:ext>
                </p:extLst>
              </p:nvPr>
            </p:nvGraphicFramePr>
            <p:xfrm>
              <a:off x="2185099" y="5810907"/>
              <a:ext cx="517428" cy="10382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554" name="Équation" r:id="rId6" imgW="292100" imgH="368300" progId="Equation.3">
                      <p:embed/>
                    </p:oleObj>
                  </mc:Choice>
                  <mc:Fallback>
                    <p:oleObj name="Équation" r:id="rId6" imgW="292100" imgH="368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85099" y="5810907"/>
                            <a:ext cx="517428" cy="10382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4" name="Rectangle 8"/>
              <p:cNvSpPr>
                <a:spLocks noChangeArrowheads="1"/>
              </p:cNvSpPr>
              <p:nvPr/>
            </p:nvSpPr>
            <p:spPr bwMode="auto">
              <a:xfrm>
                <a:off x="2185099" y="6449280"/>
                <a:ext cx="245522" cy="3710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7411" tIns="23706" rIns="47411" bIns="23706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S</a:t>
                </a:r>
                <a:endParaRPr lang="fr-FR" sz="2100" baseline="-25000">
                  <a:solidFill>
                    <a:srgbClr val="000000"/>
                  </a:solidFill>
                  <a:latin typeface="Times New Roman" charset="0"/>
                  <a:cs typeface="+mn-cs"/>
                </a:endParaRPr>
              </a:p>
            </p:txBody>
          </p:sp>
        </p:grpSp>
        <p:sp>
          <p:nvSpPr>
            <p:cNvPr id="75" name="Rectangle 9"/>
            <p:cNvSpPr>
              <a:spLocks noChangeArrowheads="1"/>
            </p:cNvSpPr>
            <p:nvPr/>
          </p:nvSpPr>
          <p:spPr bwMode="auto">
            <a:xfrm>
              <a:off x="5796136" y="1707785"/>
              <a:ext cx="3748059" cy="371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7411" tIns="23706" rIns="47411" bIns="23706">
              <a:spAutoFit/>
            </a:bodyPr>
            <a:lstStyle/>
            <a:p>
              <a:pPr defTabSz="801688">
                <a:defRPr/>
              </a:pPr>
              <a:r>
                <a:rPr lang="fr-FR" sz="2100">
                  <a:latin typeface="Times New Roman" charset="0"/>
                  <a:cs typeface="+mn-cs"/>
                </a:rPr>
                <a:t>g </a:t>
              </a:r>
              <a:r>
                <a:rPr lang="fr-FR" sz="2100" b="1">
                  <a:latin typeface="Times New Roman" charset="0"/>
                  <a:cs typeface="+mn-cs"/>
                </a:rPr>
                <a:t>v.n </a:t>
              </a:r>
              <a:r>
                <a:rPr lang="fr-FR" sz="2100">
                  <a:latin typeface="Times New Roman" charset="0"/>
                  <a:cs typeface="+mn-cs"/>
                </a:rPr>
                <a:t>dS = </a:t>
              </a:r>
              <a:r>
                <a:rPr lang="fr-FR" sz="2100">
                  <a:solidFill>
                    <a:srgbClr val="000000"/>
                  </a:solidFill>
                  <a:latin typeface="Times New Roman" charset="0"/>
                </a:rPr>
                <a:t>&lt;g </a:t>
              </a:r>
              <a:r>
                <a:rPr lang="fr-FR" sz="2100">
                  <a:latin typeface="Times New Roman" charset="0"/>
                </a:rPr>
                <a:t>v&gt;</a:t>
              </a:r>
              <a:r>
                <a:rPr lang="fr-FR" sz="2100">
                  <a:solidFill>
                    <a:srgbClr val="FF0000"/>
                  </a:solidFill>
                  <a:latin typeface="Times New Roman" charset="0"/>
                </a:rPr>
                <a:t> </a:t>
              </a:r>
              <a:r>
                <a:rPr lang="fr-FR" sz="2100">
                  <a:latin typeface="Times New Roman" charset="0"/>
                </a:rPr>
                <a:t>S</a:t>
              </a:r>
              <a:r>
                <a:rPr lang="fr-FR" sz="2100">
                  <a:solidFill>
                    <a:srgbClr val="FF0000"/>
                  </a:solidFill>
                  <a:latin typeface="Times New Roman" charset="0"/>
                </a:rPr>
                <a:t> </a:t>
              </a:r>
              <a:r>
                <a:rPr lang="fr-FR" sz="2100">
                  <a:latin typeface="Times New Roman" charset="0"/>
                </a:rPr>
                <a:t>= </a:t>
              </a:r>
              <a:r>
                <a:rPr lang="fr-FR" sz="2100">
                  <a:solidFill>
                    <a:srgbClr val="FF0000"/>
                  </a:solidFill>
                  <a:latin typeface="Symbol" charset="2"/>
                  <a:cs typeface="Symbol" charset="2"/>
                </a:rPr>
                <a:t>a </a:t>
              </a:r>
              <a:r>
                <a:rPr lang="fr-FR" sz="2100">
                  <a:solidFill>
                    <a:srgbClr val="FF0000"/>
                  </a:solidFill>
                  <a:latin typeface="Times New Roman" charset="0"/>
                </a:rPr>
                <a:t>&lt;g&gt;</a:t>
              </a:r>
              <a:r>
                <a:rPr lang="fr-FR" sz="2100">
                  <a:solidFill>
                    <a:srgbClr val="000000"/>
                  </a:solidFill>
                  <a:latin typeface="Times New Roman" charset="0"/>
                </a:rPr>
                <a:t>&lt;</a:t>
              </a:r>
              <a:r>
                <a:rPr lang="fr-FR" sz="2100">
                  <a:latin typeface="Times New Roman" charset="0"/>
                </a:rPr>
                <a:t>v&gt;</a:t>
              </a:r>
              <a:r>
                <a:rPr lang="fr-FR" sz="2100">
                  <a:solidFill>
                    <a:srgbClr val="FF0000"/>
                  </a:solidFill>
                  <a:latin typeface="Times New Roman" charset="0"/>
                </a:rPr>
                <a:t> </a:t>
              </a:r>
              <a:r>
                <a:rPr lang="fr-FR" sz="2100">
                  <a:latin typeface="Times New Roman" charset="0"/>
                </a:rPr>
                <a:t>S</a:t>
              </a:r>
              <a:r>
                <a:rPr lang="fr-FR" sz="2100">
                  <a:solidFill>
                    <a:srgbClr val="FF0000"/>
                  </a:solidFill>
                  <a:latin typeface="Times New Roman" charset="0"/>
                </a:rPr>
                <a:t> </a:t>
              </a:r>
              <a:r>
                <a:rPr lang="fr-FR" sz="2100">
                  <a:latin typeface="Times New Roman" charset="0"/>
                </a:rPr>
                <a:t> </a:t>
              </a:r>
              <a:r>
                <a:rPr lang="fr-FR" sz="2100">
                  <a:latin typeface="Times New Roman" charset="0"/>
                  <a:cs typeface="+mn-cs"/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9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30175" y="1636713"/>
            <a:ext cx="3070225" cy="4635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>
                <a:solidFill>
                  <a:schemeClr val="bg1"/>
                </a:solidFill>
                <a:latin typeface="Chalkboard" charset="0"/>
                <a:cs typeface="+mn-cs"/>
              </a:rPr>
              <a:t>Dans un volume V :</a:t>
            </a:r>
          </a:p>
        </p:txBody>
      </p:sp>
      <p:grpSp>
        <p:nvGrpSpPr>
          <p:cNvPr id="19458" name="Group 4"/>
          <p:cNvGrpSpPr>
            <a:grpSpLocks/>
          </p:cNvGrpSpPr>
          <p:nvPr/>
        </p:nvGrpSpPr>
        <p:grpSpPr bwMode="auto">
          <a:xfrm>
            <a:off x="5749925" y="1590675"/>
            <a:ext cx="3311525" cy="1739900"/>
            <a:chOff x="4235" y="1440"/>
            <a:chExt cx="2439" cy="1207"/>
          </a:xfrm>
        </p:grpSpPr>
        <p:sp>
          <p:nvSpPr>
            <p:cNvPr id="19518" name="Freeform 5"/>
            <p:cNvSpPr>
              <a:spLocks noChangeArrowheads="1"/>
            </p:cNvSpPr>
            <p:nvPr/>
          </p:nvSpPr>
          <p:spPr bwMode="auto">
            <a:xfrm>
              <a:off x="4716" y="1680"/>
              <a:ext cx="1278" cy="798"/>
            </a:xfrm>
            <a:custGeom>
              <a:avLst/>
              <a:gdLst>
                <a:gd name="T0" fmla="*/ 500 w 5250"/>
                <a:gd name="T1" fmla="*/ 7 h 3040"/>
                <a:gd name="T2" fmla="*/ 320 w 5250"/>
                <a:gd name="T3" fmla="*/ 51 h 3040"/>
                <a:gd name="T4" fmla="*/ 141 w 5250"/>
                <a:gd name="T5" fmla="*/ 181 h 3040"/>
                <a:gd name="T6" fmla="*/ 27 w 5250"/>
                <a:gd name="T7" fmla="*/ 367 h 3040"/>
                <a:gd name="T8" fmla="*/ 3 w 5250"/>
                <a:gd name="T9" fmla="*/ 554 h 3040"/>
                <a:gd name="T10" fmla="*/ 93 w 5250"/>
                <a:gd name="T11" fmla="*/ 715 h 3040"/>
                <a:gd name="T12" fmla="*/ 272 w 5250"/>
                <a:gd name="T13" fmla="*/ 777 h 3040"/>
                <a:gd name="T14" fmla="*/ 452 w 5250"/>
                <a:gd name="T15" fmla="*/ 795 h 3040"/>
                <a:gd name="T16" fmla="*/ 632 w 5250"/>
                <a:gd name="T17" fmla="*/ 795 h 3040"/>
                <a:gd name="T18" fmla="*/ 818 w 5250"/>
                <a:gd name="T19" fmla="*/ 783 h 3040"/>
                <a:gd name="T20" fmla="*/ 998 w 5250"/>
                <a:gd name="T21" fmla="*/ 752 h 3040"/>
                <a:gd name="T22" fmla="*/ 1178 w 5250"/>
                <a:gd name="T23" fmla="*/ 696 h 3040"/>
                <a:gd name="T24" fmla="*/ 1268 w 5250"/>
                <a:gd name="T25" fmla="*/ 510 h 3040"/>
                <a:gd name="T26" fmla="*/ 1244 w 5250"/>
                <a:gd name="T27" fmla="*/ 324 h 3040"/>
                <a:gd name="T28" fmla="*/ 1088 w 5250"/>
                <a:gd name="T29" fmla="*/ 163 h 3040"/>
                <a:gd name="T30" fmla="*/ 908 w 5250"/>
                <a:gd name="T31" fmla="*/ 32 h 3040"/>
                <a:gd name="T32" fmla="*/ 728 w 5250"/>
                <a:gd name="T33" fmla="*/ 14 h 3040"/>
                <a:gd name="T34" fmla="*/ 548 w 5250"/>
                <a:gd name="T35" fmla="*/ 7 h 3040"/>
                <a:gd name="T36" fmla="*/ 518 w 5250"/>
                <a:gd name="T37" fmla="*/ 7 h 3040"/>
                <a:gd name="T38" fmla="*/ 500 w 5250"/>
                <a:gd name="T39" fmla="*/ 7 h 304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5250" h="3040">
                  <a:moveTo>
                    <a:pt x="2055" y="28"/>
                  </a:moveTo>
                  <a:cubicBezTo>
                    <a:pt x="1809" y="83"/>
                    <a:pt x="1552" y="104"/>
                    <a:pt x="1316" y="194"/>
                  </a:cubicBezTo>
                  <a:cubicBezTo>
                    <a:pt x="1034" y="301"/>
                    <a:pt x="803" y="499"/>
                    <a:pt x="578" y="690"/>
                  </a:cubicBezTo>
                  <a:cubicBezTo>
                    <a:pt x="356" y="878"/>
                    <a:pt x="152" y="1114"/>
                    <a:pt x="109" y="1399"/>
                  </a:cubicBezTo>
                  <a:cubicBezTo>
                    <a:pt x="73" y="1634"/>
                    <a:pt x="22" y="1862"/>
                    <a:pt x="11" y="2109"/>
                  </a:cubicBezTo>
                  <a:cubicBezTo>
                    <a:pt x="0" y="2367"/>
                    <a:pt x="114" y="2619"/>
                    <a:pt x="380" y="2723"/>
                  </a:cubicBezTo>
                  <a:cubicBezTo>
                    <a:pt x="624" y="2819"/>
                    <a:pt x="866" y="2907"/>
                    <a:pt x="1119" y="2959"/>
                  </a:cubicBezTo>
                  <a:cubicBezTo>
                    <a:pt x="1362" y="3009"/>
                    <a:pt x="1609" y="3036"/>
                    <a:pt x="1858" y="3030"/>
                  </a:cubicBezTo>
                  <a:cubicBezTo>
                    <a:pt x="2107" y="3024"/>
                    <a:pt x="2351" y="3022"/>
                    <a:pt x="2597" y="3030"/>
                  </a:cubicBezTo>
                  <a:cubicBezTo>
                    <a:pt x="2853" y="3039"/>
                    <a:pt x="3106" y="2994"/>
                    <a:pt x="3361" y="2983"/>
                  </a:cubicBezTo>
                  <a:cubicBezTo>
                    <a:pt x="3611" y="2971"/>
                    <a:pt x="3856" y="2917"/>
                    <a:pt x="4099" y="2865"/>
                  </a:cubicBezTo>
                  <a:cubicBezTo>
                    <a:pt x="4349" y="2811"/>
                    <a:pt x="4625" y="2816"/>
                    <a:pt x="4838" y="2651"/>
                  </a:cubicBezTo>
                  <a:cubicBezTo>
                    <a:pt x="5066" y="2475"/>
                    <a:pt x="5162" y="2203"/>
                    <a:pt x="5207" y="1943"/>
                  </a:cubicBezTo>
                  <a:cubicBezTo>
                    <a:pt x="5249" y="1708"/>
                    <a:pt x="5193" y="1463"/>
                    <a:pt x="5109" y="1234"/>
                  </a:cubicBezTo>
                  <a:cubicBezTo>
                    <a:pt x="4998" y="934"/>
                    <a:pt x="4706" y="796"/>
                    <a:pt x="4468" y="620"/>
                  </a:cubicBezTo>
                  <a:cubicBezTo>
                    <a:pt x="4230" y="444"/>
                    <a:pt x="4002" y="255"/>
                    <a:pt x="3730" y="123"/>
                  </a:cubicBezTo>
                  <a:cubicBezTo>
                    <a:pt x="3492" y="8"/>
                    <a:pt x="3238" y="49"/>
                    <a:pt x="2991" y="52"/>
                  </a:cubicBezTo>
                  <a:cubicBezTo>
                    <a:pt x="2744" y="55"/>
                    <a:pt x="2500" y="0"/>
                    <a:pt x="2252" y="28"/>
                  </a:cubicBezTo>
                  <a:lnTo>
                    <a:pt x="2129" y="28"/>
                  </a:lnTo>
                  <a:lnTo>
                    <a:pt x="2055" y="28"/>
                  </a:lnTo>
                </a:path>
              </a:pathLst>
            </a:custGeom>
            <a:solidFill>
              <a:srgbClr val="98C8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36457" tIns="18229" rIns="36457" bIns="18229">
              <a:spAutoFit/>
            </a:bodyPr>
            <a:lstStyle/>
            <a:p>
              <a:endParaRPr lang="fr-FR"/>
            </a:p>
          </p:txBody>
        </p:sp>
        <p:sp>
          <p:nvSpPr>
            <p:cNvPr id="18438" name="Text Box 6"/>
            <p:cNvSpPr txBox="1">
              <a:spLocks noChangeArrowheads="1"/>
            </p:cNvSpPr>
            <p:nvPr/>
          </p:nvSpPr>
          <p:spPr bwMode="auto">
            <a:xfrm>
              <a:off x="4923" y="2105"/>
              <a:ext cx="195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36457" tIns="18229" rIns="36457" bIns="18229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>
                  <a:latin typeface="Times New Roman" charset="0"/>
                  <a:cs typeface="+mn-cs"/>
                </a:rPr>
                <a:t>V</a:t>
              </a:r>
            </a:p>
          </p:txBody>
        </p:sp>
        <p:sp>
          <p:nvSpPr>
            <p:cNvPr id="18439" name="Text Box 7"/>
            <p:cNvSpPr txBox="1">
              <a:spLocks noChangeArrowheads="1"/>
            </p:cNvSpPr>
            <p:nvPr/>
          </p:nvSpPr>
          <p:spPr bwMode="auto">
            <a:xfrm>
              <a:off x="5236" y="1440"/>
              <a:ext cx="163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36457" tIns="18229" rIns="36457" bIns="18229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>
                  <a:latin typeface="Times New Roman" charset="0"/>
                  <a:cs typeface="+mn-cs"/>
                </a:rPr>
                <a:t>S</a:t>
              </a:r>
            </a:p>
          </p:txBody>
        </p:sp>
        <p:sp>
          <p:nvSpPr>
            <p:cNvPr id="18440" name="Text Box 8"/>
            <p:cNvSpPr txBox="1">
              <a:spLocks noChangeArrowheads="1"/>
            </p:cNvSpPr>
            <p:nvPr/>
          </p:nvSpPr>
          <p:spPr bwMode="auto">
            <a:xfrm>
              <a:off x="5972" y="1920"/>
              <a:ext cx="261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36457" tIns="18229" rIns="36457" bIns="18229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>
                  <a:solidFill>
                    <a:srgbClr val="FF00FF"/>
                  </a:solidFill>
                  <a:latin typeface="Times New Roman" charset="0"/>
                  <a:cs typeface="+mn-cs"/>
                </a:rPr>
                <a:t>dS</a:t>
              </a:r>
            </a:p>
          </p:txBody>
        </p:sp>
        <p:sp>
          <p:nvSpPr>
            <p:cNvPr id="18441" name="Line 9"/>
            <p:cNvSpPr>
              <a:spLocks noChangeShapeType="1"/>
            </p:cNvSpPr>
            <p:nvPr/>
          </p:nvSpPr>
          <p:spPr bwMode="auto">
            <a:xfrm>
              <a:off x="5994" y="2171"/>
              <a:ext cx="309" cy="59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36457" tIns="18229" rIns="36457" bIns="18229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8442" name="Text Box 10"/>
            <p:cNvSpPr txBox="1">
              <a:spLocks noChangeArrowheads="1"/>
            </p:cNvSpPr>
            <p:nvPr/>
          </p:nvSpPr>
          <p:spPr bwMode="auto">
            <a:xfrm>
              <a:off x="6281" y="2125"/>
              <a:ext cx="163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36457" tIns="18229" rIns="36457" bIns="18229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 b="1">
                  <a:solidFill>
                    <a:srgbClr val="FF00FF"/>
                  </a:solidFill>
                  <a:latin typeface="Times New Roman" charset="0"/>
                  <a:cs typeface="+mn-cs"/>
                </a:rPr>
                <a:t>n</a:t>
              </a:r>
              <a:endParaRPr lang="fr-FR" sz="2100">
                <a:solidFill>
                  <a:srgbClr val="FF00FF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8443" name="Line 11"/>
            <p:cNvSpPr>
              <a:spLocks noChangeShapeType="1"/>
            </p:cNvSpPr>
            <p:nvPr/>
          </p:nvSpPr>
          <p:spPr bwMode="auto">
            <a:xfrm flipH="1">
              <a:off x="5972" y="2095"/>
              <a:ext cx="21" cy="15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36457" tIns="18229" rIns="36457" bIns="18229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19525" name="Group 12"/>
            <p:cNvGrpSpPr>
              <a:grpSpLocks/>
            </p:cNvGrpSpPr>
            <p:nvPr/>
          </p:nvGrpSpPr>
          <p:grpSpPr bwMode="auto">
            <a:xfrm>
              <a:off x="5998" y="2176"/>
              <a:ext cx="676" cy="471"/>
              <a:chOff x="2961" y="2368"/>
              <a:chExt cx="1057" cy="745"/>
            </a:xfrm>
          </p:grpSpPr>
          <p:sp>
            <p:nvSpPr>
              <p:cNvPr id="18445" name="Line 13"/>
              <p:cNvSpPr>
                <a:spLocks noChangeShapeType="1"/>
              </p:cNvSpPr>
              <p:nvPr/>
            </p:nvSpPr>
            <p:spPr bwMode="auto">
              <a:xfrm>
                <a:off x="2961" y="2367"/>
                <a:ext cx="863" cy="48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36457" tIns="18229" rIns="36457" bIns="18229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8446" name="Text Box 14"/>
              <p:cNvSpPr txBox="1">
                <a:spLocks noChangeArrowheads="1"/>
              </p:cNvSpPr>
              <p:nvPr/>
            </p:nvSpPr>
            <p:spPr bwMode="auto">
              <a:xfrm>
                <a:off x="3780" y="2723"/>
                <a:ext cx="238" cy="3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36457" tIns="18229" rIns="36457" bIns="18229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 b="1">
                    <a:solidFill>
                      <a:schemeClr val="accent2"/>
                    </a:solidFill>
                    <a:latin typeface="Times New Roman" charset="0"/>
                    <a:cs typeface="+mn-cs"/>
                  </a:rPr>
                  <a:t>v</a:t>
                </a:r>
                <a:endParaRPr lang="fr-FR" sz="2100">
                  <a:solidFill>
                    <a:schemeClr val="accent2"/>
                  </a:solidFill>
                  <a:latin typeface="Times New Roman" charset="0"/>
                  <a:cs typeface="+mn-cs"/>
                </a:endParaRPr>
              </a:p>
            </p:txBody>
          </p:sp>
        </p:grpSp>
        <p:sp>
          <p:nvSpPr>
            <p:cNvPr id="18447" name="Freeform 15"/>
            <p:cNvSpPr>
              <a:spLocks/>
            </p:cNvSpPr>
            <p:nvPr/>
          </p:nvSpPr>
          <p:spPr bwMode="auto">
            <a:xfrm>
              <a:off x="4525" y="2004"/>
              <a:ext cx="1963" cy="638"/>
            </a:xfrm>
            <a:custGeom>
              <a:avLst/>
              <a:gdLst>
                <a:gd name="T0" fmla="*/ 0 w 3120"/>
                <a:gd name="T1" fmla="*/ 248 h 680"/>
                <a:gd name="T2" fmla="*/ 384 w 3120"/>
                <a:gd name="T3" fmla="*/ 104 h 680"/>
                <a:gd name="T4" fmla="*/ 960 w 3120"/>
                <a:gd name="T5" fmla="*/ 8 h 680"/>
                <a:gd name="T6" fmla="*/ 1680 w 3120"/>
                <a:gd name="T7" fmla="*/ 56 h 680"/>
                <a:gd name="T8" fmla="*/ 2256 w 3120"/>
                <a:gd name="T9" fmla="*/ 152 h 680"/>
                <a:gd name="T10" fmla="*/ 2688 w 3120"/>
                <a:gd name="T11" fmla="*/ 344 h 680"/>
                <a:gd name="T12" fmla="*/ 2976 w 3120"/>
                <a:gd name="T13" fmla="*/ 536 h 680"/>
                <a:gd name="T14" fmla="*/ 3120 w 312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20" h="680">
                  <a:moveTo>
                    <a:pt x="0" y="248"/>
                  </a:moveTo>
                  <a:cubicBezTo>
                    <a:pt x="112" y="196"/>
                    <a:pt x="224" y="144"/>
                    <a:pt x="384" y="104"/>
                  </a:cubicBezTo>
                  <a:cubicBezTo>
                    <a:pt x="544" y="64"/>
                    <a:pt x="744" y="16"/>
                    <a:pt x="960" y="8"/>
                  </a:cubicBezTo>
                  <a:cubicBezTo>
                    <a:pt x="1176" y="0"/>
                    <a:pt x="1464" y="32"/>
                    <a:pt x="1680" y="56"/>
                  </a:cubicBezTo>
                  <a:cubicBezTo>
                    <a:pt x="1896" y="80"/>
                    <a:pt x="2088" y="104"/>
                    <a:pt x="2256" y="152"/>
                  </a:cubicBezTo>
                  <a:cubicBezTo>
                    <a:pt x="2424" y="200"/>
                    <a:pt x="2568" y="280"/>
                    <a:pt x="2688" y="344"/>
                  </a:cubicBezTo>
                  <a:cubicBezTo>
                    <a:pt x="2808" y="408"/>
                    <a:pt x="2904" y="480"/>
                    <a:pt x="2976" y="536"/>
                  </a:cubicBezTo>
                  <a:cubicBezTo>
                    <a:pt x="3048" y="592"/>
                    <a:pt x="3084" y="636"/>
                    <a:pt x="3120" y="68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36457" tIns="18229" rIns="36457" bIns="18229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19527" name="Group 16"/>
            <p:cNvGrpSpPr>
              <a:grpSpLocks/>
            </p:cNvGrpSpPr>
            <p:nvPr/>
          </p:nvGrpSpPr>
          <p:grpSpPr bwMode="auto">
            <a:xfrm>
              <a:off x="4733" y="1741"/>
              <a:ext cx="627" cy="367"/>
              <a:chOff x="3579" y="1489"/>
              <a:chExt cx="979" cy="580"/>
            </a:xfrm>
          </p:grpSpPr>
          <p:sp>
            <p:nvSpPr>
              <p:cNvPr id="18449" name="Line 17"/>
              <p:cNvSpPr>
                <a:spLocks noChangeShapeType="1"/>
              </p:cNvSpPr>
              <p:nvPr/>
            </p:nvSpPr>
            <p:spPr bwMode="auto">
              <a:xfrm flipV="1">
                <a:off x="3579" y="1664"/>
                <a:ext cx="747" cy="406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36457" tIns="18229" rIns="36457" bIns="18229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8450" name="Text Box 18"/>
              <p:cNvSpPr txBox="1">
                <a:spLocks noChangeArrowheads="1"/>
              </p:cNvSpPr>
              <p:nvPr/>
            </p:nvSpPr>
            <p:spPr bwMode="auto">
              <a:xfrm>
                <a:off x="4320" y="1488"/>
                <a:ext cx="237" cy="3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36457" tIns="18229" rIns="36457" bIns="18229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 b="1">
                    <a:solidFill>
                      <a:schemeClr val="accent2"/>
                    </a:solidFill>
                    <a:latin typeface="Times New Roman" charset="0"/>
                    <a:cs typeface="+mn-cs"/>
                  </a:rPr>
                  <a:t>v</a:t>
                </a:r>
                <a:endParaRPr lang="fr-FR" sz="2100">
                  <a:solidFill>
                    <a:schemeClr val="accent2"/>
                  </a:solidFill>
                  <a:latin typeface="Times New Roman" charset="0"/>
                  <a:cs typeface="+mn-cs"/>
                </a:endParaRPr>
              </a:p>
            </p:txBody>
          </p:sp>
        </p:grpSp>
        <p:sp>
          <p:nvSpPr>
            <p:cNvPr id="18451" name="Line 19"/>
            <p:cNvSpPr>
              <a:spLocks noChangeShapeType="1"/>
            </p:cNvSpPr>
            <p:nvPr/>
          </p:nvSpPr>
          <p:spPr bwMode="auto">
            <a:xfrm flipH="1" flipV="1">
              <a:off x="4402" y="2040"/>
              <a:ext cx="320" cy="55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36457" tIns="18229" rIns="36457" bIns="18229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8452" name="Text Box 20"/>
            <p:cNvSpPr txBox="1">
              <a:spLocks noChangeArrowheads="1"/>
            </p:cNvSpPr>
            <p:nvPr/>
          </p:nvSpPr>
          <p:spPr bwMode="auto">
            <a:xfrm>
              <a:off x="4235" y="1923"/>
              <a:ext cx="163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36457" tIns="18229" rIns="36457" bIns="18229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 b="1">
                  <a:solidFill>
                    <a:srgbClr val="FF00FF"/>
                  </a:solidFill>
                  <a:latin typeface="Times New Roman" charset="0"/>
                  <a:cs typeface="+mn-cs"/>
                </a:rPr>
                <a:t>n</a:t>
              </a:r>
              <a:endParaRPr lang="fr-FR" sz="2100">
                <a:solidFill>
                  <a:srgbClr val="FF00FF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18469" name="Text Box 37"/>
          <p:cNvSpPr txBox="1">
            <a:spLocks noChangeArrowheads="1"/>
          </p:cNvSpPr>
          <p:nvPr/>
        </p:nvSpPr>
        <p:spPr bwMode="auto">
          <a:xfrm>
            <a:off x="130175" y="3530600"/>
            <a:ext cx="3609975" cy="4032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8903" tIns="9452" rIns="18903" bIns="945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>
                <a:solidFill>
                  <a:schemeClr val="bg1"/>
                </a:solidFill>
                <a:latin typeface="Chalkboard" charset="0"/>
                <a:cs typeface="+mn-cs"/>
              </a:rPr>
              <a:t>Sur un tube de courant  :</a:t>
            </a:r>
          </a:p>
        </p:txBody>
      </p:sp>
      <p:sp>
        <p:nvSpPr>
          <p:cNvPr id="19460" name="Freeform 39"/>
          <p:cNvSpPr>
            <a:spLocks/>
          </p:cNvSpPr>
          <p:nvPr/>
        </p:nvSpPr>
        <p:spPr bwMode="auto">
          <a:xfrm>
            <a:off x="4954588" y="3871913"/>
            <a:ext cx="3313112" cy="1409700"/>
          </a:xfrm>
          <a:custGeom>
            <a:avLst/>
            <a:gdLst>
              <a:gd name="T0" fmla="*/ 0 w 3360"/>
              <a:gd name="T1" fmla="*/ 417783 h 1296"/>
              <a:gd name="T2" fmla="*/ 331361 w 3360"/>
              <a:gd name="T3" fmla="*/ 261114 h 1296"/>
              <a:gd name="T4" fmla="*/ 710060 w 3360"/>
              <a:gd name="T5" fmla="*/ 156668 h 1296"/>
              <a:gd name="T6" fmla="*/ 1136096 w 3360"/>
              <a:gd name="T7" fmla="*/ 52223 h 1296"/>
              <a:gd name="T8" fmla="*/ 1514795 w 3360"/>
              <a:gd name="T9" fmla="*/ 0 h 1296"/>
              <a:gd name="T10" fmla="*/ 1846156 w 3360"/>
              <a:gd name="T11" fmla="*/ 0 h 1296"/>
              <a:gd name="T12" fmla="*/ 2414204 w 3360"/>
              <a:gd name="T13" fmla="*/ 52223 h 1296"/>
              <a:gd name="T14" fmla="*/ 2792903 w 3360"/>
              <a:gd name="T15" fmla="*/ 104446 h 1296"/>
              <a:gd name="T16" fmla="*/ 3313614 w 3360"/>
              <a:gd name="T17" fmla="*/ 261114 h 1296"/>
              <a:gd name="T18" fmla="*/ 2982253 w 3360"/>
              <a:gd name="T19" fmla="*/ 1410016 h 1296"/>
              <a:gd name="T20" fmla="*/ 2698229 w 3360"/>
              <a:gd name="T21" fmla="*/ 1253348 h 1296"/>
              <a:gd name="T22" fmla="*/ 2366867 w 3360"/>
              <a:gd name="T23" fmla="*/ 1096679 h 1296"/>
              <a:gd name="T24" fmla="*/ 1988168 w 3360"/>
              <a:gd name="T25" fmla="*/ 887788 h 1296"/>
              <a:gd name="T26" fmla="*/ 1656807 w 3360"/>
              <a:gd name="T27" fmla="*/ 783342 h 1296"/>
              <a:gd name="T28" fmla="*/ 1278108 w 3360"/>
              <a:gd name="T29" fmla="*/ 731119 h 1296"/>
              <a:gd name="T30" fmla="*/ 899410 w 3360"/>
              <a:gd name="T31" fmla="*/ 731119 h 1296"/>
              <a:gd name="T32" fmla="*/ 473373 w 3360"/>
              <a:gd name="T33" fmla="*/ 835565 h 1296"/>
              <a:gd name="T34" fmla="*/ 189349 w 3360"/>
              <a:gd name="T35" fmla="*/ 940011 h 1296"/>
              <a:gd name="T36" fmla="*/ 0 w 3360"/>
              <a:gd name="T37" fmla="*/ 417783 h 129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360" h="1296">
                <a:moveTo>
                  <a:pt x="0" y="384"/>
                </a:moveTo>
                <a:lnTo>
                  <a:pt x="336" y="240"/>
                </a:lnTo>
                <a:lnTo>
                  <a:pt x="720" y="144"/>
                </a:lnTo>
                <a:lnTo>
                  <a:pt x="1152" y="48"/>
                </a:lnTo>
                <a:lnTo>
                  <a:pt x="1536" y="0"/>
                </a:lnTo>
                <a:lnTo>
                  <a:pt x="1872" y="0"/>
                </a:lnTo>
                <a:lnTo>
                  <a:pt x="2448" y="48"/>
                </a:lnTo>
                <a:lnTo>
                  <a:pt x="2832" y="96"/>
                </a:lnTo>
                <a:lnTo>
                  <a:pt x="3360" y="240"/>
                </a:lnTo>
                <a:lnTo>
                  <a:pt x="3024" y="1296"/>
                </a:lnTo>
                <a:lnTo>
                  <a:pt x="2736" y="1152"/>
                </a:lnTo>
                <a:lnTo>
                  <a:pt x="2400" y="1008"/>
                </a:lnTo>
                <a:lnTo>
                  <a:pt x="2016" y="816"/>
                </a:lnTo>
                <a:lnTo>
                  <a:pt x="1680" y="720"/>
                </a:lnTo>
                <a:lnTo>
                  <a:pt x="1296" y="672"/>
                </a:lnTo>
                <a:lnTo>
                  <a:pt x="912" y="672"/>
                </a:lnTo>
                <a:lnTo>
                  <a:pt x="480" y="768"/>
                </a:lnTo>
                <a:lnTo>
                  <a:pt x="192" y="864"/>
                </a:lnTo>
                <a:lnTo>
                  <a:pt x="0" y="384"/>
                </a:lnTo>
                <a:close/>
              </a:path>
            </a:pathLst>
          </a:custGeom>
          <a:solidFill>
            <a:srgbClr val="98C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8903" tIns="9452" rIns="18903" bIns="9452">
            <a:spAutoFit/>
          </a:bodyPr>
          <a:lstStyle/>
          <a:p>
            <a:endParaRPr lang="fr-FR"/>
          </a:p>
        </p:txBody>
      </p:sp>
      <p:sp>
        <p:nvSpPr>
          <p:cNvPr id="18472" name="Text Box 40"/>
          <p:cNvSpPr txBox="1">
            <a:spLocks noChangeArrowheads="1"/>
          </p:cNvSpPr>
          <p:nvPr/>
        </p:nvSpPr>
        <p:spPr bwMode="auto">
          <a:xfrm>
            <a:off x="6657975" y="4130675"/>
            <a:ext cx="230188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8903" tIns="9452" rIns="18903" bIns="945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>
                <a:latin typeface="Times New Roman" charset="0"/>
                <a:cs typeface="+mn-cs"/>
              </a:rPr>
              <a:t>V</a:t>
            </a:r>
          </a:p>
        </p:txBody>
      </p:sp>
      <p:sp>
        <p:nvSpPr>
          <p:cNvPr id="18473" name="Line 41"/>
          <p:cNvSpPr>
            <a:spLocks noChangeShapeType="1"/>
          </p:cNvSpPr>
          <p:nvPr/>
        </p:nvSpPr>
        <p:spPr bwMode="auto">
          <a:xfrm>
            <a:off x="8129588" y="4551363"/>
            <a:ext cx="422275" cy="153987"/>
          </a:xfrm>
          <a:prstGeom prst="line">
            <a:avLst/>
          </a:prstGeom>
          <a:noFill/>
          <a:ln w="28575">
            <a:solidFill>
              <a:srgbClr val="15B003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8903" tIns="9452" rIns="18903" bIns="9452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8474" name="Text Box 42"/>
          <p:cNvSpPr txBox="1">
            <a:spLocks noChangeArrowheads="1"/>
          </p:cNvSpPr>
          <p:nvPr/>
        </p:nvSpPr>
        <p:spPr bwMode="auto">
          <a:xfrm>
            <a:off x="8504238" y="4445000"/>
            <a:ext cx="185737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15B00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8903" tIns="9452" rIns="18903" bIns="945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 b="1">
                <a:solidFill>
                  <a:srgbClr val="15B003"/>
                </a:solidFill>
                <a:latin typeface="Times New Roman" charset="0"/>
                <a:cs typeface="+mn-cs"/>
              </a:rPr>
              <a:t>n</a:t>
            </a:r>
            <a:endParaRPr lang="fr-FR" sz="2100">
              <a:solidFill>
                <a:srgbClr val="15B003"/>
              </a:solidFill>
              <a:latin typeface="Times New Roman" charset="0"/>
              <a:cs typeface="+mn-cs"/>
            </a:endParaRPr>
          </a:p>
        </p:txBody>
      </p:sp>
      <p:sp>
        <p:nvSpPr>
          <p:cNvPr id="18475" name="Line 43"/>
          <p:cNvSpPr>
            <a:spLocks noChangeShapeType="1"/>
          </p:cNvSpPr>
          <p:nvPr/>
        </p:nvSpPr>
        <p:spPr bwMode="auto">
          <a:xfrm>
            <a:off x="8140700" y="4692650"/>
            <a:ext cx="763588" cy="30638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8903" tIns="9452" rIns="18903" bIns="9452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8476" name="Text Box 44"/>
          <p:cNvSpPr txBox="1">
            <a:spLocks noChangeArrowheads="1"/>
          </p:cNvSpPr>
          <p:nvPr/>
        </p:nvSpPr>
        <p:spPr bwMode="auto">
          <a:xfrm>
            <a:off x="8855075" y="4789488"/>
            <a:ext cx="1714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8903" tIns="9452" rIns="18903" bIns="945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 b="1">
                <a:solidFill>
                  <a:schemeClr val="accent2"/>
                </a:solidFill>
                <a:latin typeface="Times New Roman" charset="0"/>
                <a:cs typeface="+mn-cs"/>
              </a:rPr>
              <a:t>v</a:t>
            </a:r>
            <a:endParaRPr lang="fr-FR" sz="2100">
              <a:solidFill>
                <a:schemeClr val="accent2"/>
              </a:solidFill>
              <a:latin typeface="Times New Roman" charset="0"/>
              <a:cs typeface="+mn-cs"/>
            </a:endParaRPr>
          </a:p>
        </p:txBody>
      </p:sp>
      <p:sp>
        <p:nvSpPr>
          <p:cNvPr id="18477" name="Line 45"/>
          <p:cNvSpPr>
            <a:spLocks noChangeShapeType="1"/>
          </p:cNvSpPr>
          <p:nvPr/>
        </p:nvSpPr>
        <p:spPr bwMode="auto">
          <a:xfrm>
            <a:off x="8062913" y="4926013"/>
            <a:ext cx="492125" cy="27781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8903" tIns="9452" rIns="18903" bIns="9452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8478" name="Text Box 46"/>
          <p:cNvSpPr txBox="1">
            <a:spLocks noChangeArrowheads="1"/>
          </p:cNvSpPr>
          <p:nvPr/>
        </p:nvSpPr>
        <p:spPr bwMode="auto">
          <a:xfrm>
            <a:off x="8570913" y="5040313"/>
            <a:ext cx="1714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8903" tIns="9452" rIns="18903" bIns="945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 b="1">
                <a:solidFill>
                  <a:schemeClr val="accent2"/>
                </a:solidFill>
                <a:latin typeface="Times New Roman" charset="0"/>
                <a:cs typeface="+mn-cs"/>
              </a:rPr>
              <a:t>v</a:t>
            </a:r>
            <a:endParaRPr lang="fr-FR" sz="2100">
              <a:solidFill>
                <a:schemeClr val="accent2"/>
              </a:solidFill>
              <a:latin typeface="Times New Roman" charset="0"/>
              <a:cs typeface="+mn-cs"/>
            </a:endParaRPr>
          </a:p>
        </p:txBody>
      </p:sp>
      <p:sp>
        <p:nvSpPr>
          <p:cNvPr id="18479" name="Line 47"/>
          <p:cNvSpPr>
            <a:spLocks noChangeShapeType="1"/>
          </p:cNvSpPr>
          <p:nvPr/>
        </p:nvSpPr>
        <p:spPr bwMode="auto">
          <a:xfrm flipH="1">
            <a:off x="4656138" y="4540250"/>
            <a:ext cx="396875" cy="1555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8903" tIns="9452" rIns="18903" bIns="9452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8480" name="Text Box 48"/>
          <p:cNvSpPr txBox="1">
            <a:spLocks noChangeArrowheads="1"/>
          </p:cNvSpPr>
          <p:nvPr/>
        </p:nvSpPr>
        <p:spPr bwMode="auto">
          <a:xfrm>
            <a:off x="4454525" y="4303713"/>
            <a:ext cx="185738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8903" tIns="9452" rIns="18903" bIns="945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 b="1">
                <a:solidFill>
                  <a:srgbClr val="FF0000"/>
                </a:solidFill>
                <a:latin typeface="Times New Roman" charset="0"/>
                <a:cs typeface="+mn-cs"/>
              </a:rPr>
              <a:t>n</a:t>
            </a:r>
            <a:endParaRPr lang="fr-FR" sz="2100">
              <a:solidFill>
                <a:srgbClr val="FF0000"/>
              </a:solidFill>
              <a:latin typeface="Times New Roman" charset="0"/>
              <a:cs typeface="+mn-cs"/>
            </a:endParaRPr>
          </a:p>
        </p:txBody>
      </p:sp>
      <p:sp>
        <p:nvSpPr>
          <p:cNvPr id="18481" name="Line 49"/>
          <p:cNvSpPr>
            <a:spLocks noChangeShapeType="1"/>
          </p:cNvSpPr>
          <p:nvPr/>
        </p:nvSpPr>
        <p:spPr bwMode="auto">
          <a:xfrm flipV="1">
            <a:off x="5040313" y="4287838"/>
            <a:ext cx="752475" cy="2476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8903" tIns="9452" rIns="18903" bIns="9452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8482" name="Text Box 50"/>
          <p:cNvSpPr txBox="1">
            <a:spLocks noChangeArrowheads="1"/>
          </p:cNvSpPr>
          <p:nvPr/>
        </p:nvSpPr>
        <p:spPr bwMode="auto">
          <a:xfrm>
            <a:off x="5762625" y="4138613"/>
            <a:ext cx="1714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8903" tIns="9452" rIns="18903" bIns="945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 b="1">
                <a:solidFill>
                  <a:schemeClr val="accent2"/>
                </a:solidFill>
                <a:latin typeface="Times New Roman" charset="0"/>
                <a:cs typeface="+mn-cs"/>
              </a:rPr>
              <a:t>v</a:t>
            </a:r>
            <a:endParaRPr lang="fr-FR" sz="2100">
              <a:solidFill>
                <a:schemeClr val="accent2"/>
              </a:solidFill>
              <a:latin typeface="Times New Roman" charset="0"/>
              <a:cs typeface="+mn-cs"/>
            </a:endParaRPr>
          </a:p>
        </p:txBody>
      </p:sp>
      <p:sp>
        <p:nvSpPr>
          <p:cNvPr id="18483" name="Line 51"/>
          <p:cNvSpPr>
            <a:spLocks noChangeShapeType="1"/>
          </p:cNvSpPr>
          <p:nvPr/>
        </p:nvSpPr>
        <p:spPr bwMode="auto">
          <a:xfrm flipV="1">
            <a:off x="5084763" y="4491038"/>
            <a:ext cx="566737" cy="1111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8903" tIns="9452" rIns="18903" bIns="9452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8484" name="Line 52"/>
          <p:cNvSpPr>
            <a:spLocks noChangeShapeType="1"/>
          </p:cNvSpPr>
          <p:nvPr/>
        </p:nvSpPr>
        <p:spPr bwMode="auto">
          <a:xfrm flipV="1">
            <a:off x="4989513" y="4189413"/>
            <a:ext cx="471487" cy="2333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8903" tIns="9452" rIns="18903" bIns="9452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8485" name="Line 53"/>
          <p:cNvSpPr>
            <a:spLocks noChangeShapeType="1"/>
          </p:cNvSpPr>
          <p:nvPr/>
        </p:nvSpPr>
        <p:spPr bwMode="auto">
          <a:xfrm>
            <a:off x="8212138" y="4356100"/>
            <a:ext cx="763587" cy="3079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8903" tIns="9452" rIns="18903" bIns="9452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8486" name="Text Box 54"/>
          <p:cNvSpPr txBox="1">
            <a:spLocks noChangeArrowheads="1"/>
          </p:cNvSpPr>
          <p:nvPr/>
        </p:nvSpPr>
        <p:spPr bwMode="auto">
          <a:xfrm>
            <a:off x="8199438" y="4010025"/>
            <a:ext cx="255587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8903" tIns="9452" rIns="18903" bIns="945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>
                <a:solidFill>
                  <a:srgbClr val="15C300"/>
                </a:solidFill>
                <a:latin typeface="Times New Roman" charset="0"/>
                <a:cs typeface="+mn-cs"/>
              </a:rPr>
              <a:t>S</a:t>
            </a:r>
            <a:r>
              <a:rPr lang="fr-FR" sz="2100" baseline="-25000">
                <a:solidFill>
                  <a:srgbClr val="15C300"/>
                </a:solidFill>
                <a:latin typeface="Times New Roman" charset="0"/>
                <a:cs typeface="+mn-cs"/>
              </a:rPr>
              <a:t>s</a:t>
            </a:r>
            <a:endParaRPr lang="fr-FR" sz="2100">
              <a:solidFill>
                <a:srgbClr val="15C300"/>
              </a:solidFill>
              <a:latin typeface="Times New Roman" charset="0"/>
              <a:cs typeface="+mn-cs"/>
            </a:endParaRPr>
          </a:p>
        </p:txBody>
      </p:sp>
      <p:sp>
        <p:nvSpPr>
          <p:cNvPr id="18487" name="Text Box 55"/>
          <p:cNvSpPr txBox="1">
            <a:spLocks noChangeArrowheads="1"/>
          </p:cNvSpPr>
          <p:nvPr/>
        </p:nvSpPr>
        <p:spPr bwMode="auto">
          <a:xfrm>
            <a:off x="4562475" y="4010025"/>
            <a:ext cx="26511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8903" tIns="9452" rIns="18903" bIns="945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>
                <a:solidFill>
                  <a:srgbClr val="FF0000"/>
                </a:solidFill>
                <a:latin typeface="Times New Roman" charset="0"/>
                <a:cs typeface="+mn-cs"/>
              </a:rPr>
              <a:t>S</a:t>
            </a:r>
            <a:r>
              <a:rPr lang="fr-FR" sz="2100" baseline="-25000">
                <a:solidFill>
                  <a:srgbClr val="FF0000"/>
                </a:solidFill>
                <a:latin typeface="Times New Roman" charset="0"/>
                <a:cs typeface="+mn-cs"/>
              </a:rPr>
              <a:t>e</a:t>
            </a:r>
            <a:endParaRPr lang="fr-FR" sz="2100">
              <a:solidFill>
                <a:srgbClr val="FF0000"/>
              </a:solidFill>
              <a:latin typeface="Times New Roman" charset="0"/>
              <a:cs typeface="+mn-cs"/>
            </a:endParaRPr>
          </a:p>
        </p:txBody>
      </p:sp>
      <p:sp>
        <p:nvSpPr>
          <p:cNvPr id="18488" name="Line 56"/>
          <p:cNvSpPr>
            <a:spLocks noChangeShapeType="1"/>
          </p:cNvSpPr>
          <p:nvPr/>
        </p:nvSpPr>
        <p:spPr bwMode="auto">
          <a:xfrm flipH="1">
            <a:off x="7945438" y="4095750"/>
            <a:ext cx="331787" cy="1149350"/>
          </a:xfrm>
          <a:prstGeom prst="line">
            <a:avLst/>
          </a:prstGeom>
          <a:noFill/>
          <a:ln w="38100">
            <a:solidFill>
              <a:srgbClr val="15C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8903" tIns="9452" rIns="18903" bIns="9452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8489" name="Line 57"/>
          <p:cNvSpPr>
            <a:spLocks noChangeShapeType="1"/>
          </p:cNvSpPr>
          <p:nvPr/>
        </p:nvSpPr>
        <p:spPr bwMode="auto">
          <a:xfrm>
            <a:off x="4956175" y="4265613"/>
            <a:ext cx="187325" cy="5461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8903" tIns="9452" rIns="18903" bIns="9452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8490" name="Line 58"/>
          <p:cNvSpPr>
            <a:spLocks noChangeShapeType="1"/>
          </p:cNvSpPr>
          <p:nvPr/>
        </p:nvSpPr>
        <p:spPr bwMode="auto">
          <a:xfrm flipV="1">
            <a:off x="5986463" y="3827463"/>
            <a:ext cx="776287" cy="1460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8903" tIns="9452" rIns="18903" bIns="9452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8491" name="Line 59"/>
          <p:cNvSpPr>
            <a:spLocks noChangeShapeType="1"/>
          </p:cNvSpPr>
          <p:nvPr/>
        </p:nvSpPr>
        <p:spPr bwMode="auto">
          <a:xfrm>
            <a:off x="6229350" y="4598988"/>
            <a:ext cx="777875" cy="8731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8903" tIns="9452" rIns="18903" bIns="9452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8492" name="Line 60"/>
          <p:cNvSpPr>
            <a:spLocks noChangeShapeType="1"/>
          </p:cNvSpPr>
          <p:nvPr/>
        </p:nvSpPr>
        <p:spPr bwMode="auto">
          <a:xfrm>
            <a:off x="7085013" y="3911600"/>
            <a:ext cx="936625" cy="10953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8903" tIns="9452" rIns="18903" bIns="9452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8493" name="Line 61"/>
          <p:cNvSpPr>
            <a:spLocks noChangeShapeType="1"/>
          </p:cNvSpPr>
          <p:nvPr/>
        </p:nvSpPr>
        <p:spPr bwMode="auto">
          <a:xfrm>
            <a:off x="7292975" y="4949825"/>
            <a:ext cx="839788" cy="4445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8903" tIns="9452" rIns="18903" bIns="9452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8494" name="Text Box 62"/>
          <p:cNvSpPr txBox="1">
            <a:spLocks noChangeArrowheads="1"/>
          </p:cNvSpPr>
          <p:nvPr/>
        </p:nvSpPr>
        <p:spPr bwMode="auto">
          <a:xfrm>
            <a:off x="6973888" y="4495800"/>
            <a:ext cx="1714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8903" tIns="9452" rIns="18903" bIns="945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 b="1">
                <a:solidFill>
                  <a:schemeClr val="accent2"/>
                </a:solidFill>
                <a:latin typeface="Times New Roman" charset="0"/>
                <a:cs typeface="+mn-cs"/>
              </a:rPr>
              <a:t>v</a:t>
            </a:r>
            <a:endParaRPr lang="fr-FR" sz="2100">
              <a:solidFill>
                <a:schemeClr val="accent2"/>
              </a:solidFill>
              <a:latin typeface="Times New Roman" charset="0"/>
              <a:cs typeface="+mn-cs"/>
            </a:endParaRPr>
          </a:p>
        </p:txBody>
      </p:sp>
      <p:sp>
        <p:nvSpPr>
          <p:cNvPr id="18495" name="Text Box 63"/>
          <p:cNvSpPr txBox="1">
            <a:spLocks noChangeArrowheads="1"/>
          </p:cNvSpPr>
          <p:nvPr/>
        </p:nvSpPr>
        <p:spPr bwMode="auto">
          <a:xfrm>
            <a:off x="7951788" y="3659188"/>
            <a:ext cx="1714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8903" tIns="9452" rIns="18903" bIns="945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 b="1">
                <a:solidFill>
                  <a:schemeClr val="accent2"/>
                </a:solidFill>
                <a:latin typeface="Times New Roman" charset="0"/>
                <a:cs typeface="+mn-cs"/>
              </a:rPr>
              <a:t>v</a:t>
            </a:r>
            <a:endParaRPr lang="fr-FR" sz="2100">
              <a:solidFill>
                <a:schemeClr val="accent2"/>
              </a:solidFill>
              <a:latin typeface="Times New Roman" charset="0"/>
              <a:cs typeface="+mn-cs"/>
            </a:endParaRPr>
          </a:p>
        </p:txBody>
      </p:sp>
      <p:sp>
        <p:nvSpPr>
          <p:cNvPr id="18496" name="Text Box 64"/>
          <p:cNvSpPr txBox="1">
            <a:spLocks noChangeArrowheads="1"/>
          </p:cNvSpPr>
          <p:nvPr/>
        </p:nvSpPr>
        <p:spPr bwMode="auto">
          <a:xfrm>
            <a:off x="6778625" y="3525838"/>
            <a:ext cx="1714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8903" tIns="9452" rIns="18903" bIns="945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 b="1">
                <a:solidFill>
                  <a:schemeClr val="accent2"/>
                </a:solidFill>
                <a:latin typeface="Times New Roman" charset="0"/>
                <a:cs typeface="+mn-cs"/>
              </a:rPr>
              <a:t>v</a:t>
            </a:r>
            <a:endParaRPr lang="fr-FR" sz="2100">
              <a:solidFill>
                <a:schemeClr val="accent2"/>
              </a:solidFill>
              <a:latin typeface="Times New Roman" charset="0"/>
              <a:cs typeface="+mn-cs"/>
            </a:endParaRPr>
          </a:p>
        </p:txBody>
      </p:sp>
      <p:sp>
        <p:nvSpPr>
          <p:cNvPr id="18497" name="AutoShape 65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8472488" y="6086475"/>
            <a:ext cx="650875" cy="690563"/>
          </a:xfrm>
          <a:prstGeom prst="actionButtonReturn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8504" name="Text Box 72"/>
          <p:cNvSpPr txBox="1">
            <a:spLocks noChangeArrowheads="1"/>
          </p:cNvSpPr>
          <p:nvPr/>
        </p:nvSpPr>
        <p:spPr bwMode="auto">
          <a:xfrm>
            <a:off x="98425" y="6089650"/>
            <a:ext cx="7831138" cy="6572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sz="1800">
                <a:solidFill>
                  <a:srgbClr val="FFFF66"/>
                </a:solidFill>
                <a:latin typeface="Chalkboard" charset="0"/>
                <a:cs typeface="+mn-cs"/>
              </a:rPr>
              <a:t>Pour trouver les termes de production/destruction, il suffit de considérer</a:t>
            </a:r>
          </a:p>
          <a:p>
            <a:pPr algn="ctr">
              <a:defRPr/>
            </a:pPr>
            <a:r>
              <a:rPr lang="fr-FR" sz="1800">
                <a:solidFill>
                  <a:srgbClr val="FFFF66"/>
                </a:solidFill>
                <a:latin typeface="Chalkboard" charset="0"/>
                <a:cs typeface="+mn-cs"/>
              </a:rPr>
              <a:t>les lois physiques donnant les variations de G dans un système fermé !</a:t>
            </a:r>
          </a:p>
        </p:txBody>
      </p:sp>
      <p:sp>
        <p:nvSpPr>
          <p:cNvPr id="18512" name="Rectangle 8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fr-FR">
                <a:cs typeface="+mj-cs"/>
              </a:rPr>
              <a:t>Récapitulatif : bilan de G </a:t>
            </a:r>
          </a:p>
        </p:txBody>
      </p:sp>
      <p:grpSp>
        <p:nvGrpSpPr>
          <p:cNvPr id="2" name="Grouper 1"/>
          <p:cNvGrpSpPr/>
          <p:nvPr/>
        </p:nvGrpSpPr>
        <p:grpSpPr>
          <a:xfrm>
            <a:off x="292100" y="2195513"/>
            <a:ext cx="5491164" cy="1106487"/>
            <a:chOff x="292100" y="2195513"/>
            <a:chExt cx="5491164" cy="1106487"/>
          </a:xfrm>
        </p:grpSpPr>
        <p:grpSp>
          <p:nvGrpSpPr>
            <p:cNvPr id="19505" name="Group 22"/>
            <p:cNvGrpSpPr>
              <a:grpSpLocks/>
            </p:cNvGrpSpPr>
            <p:nvPr/>
          </p:nvGrpSpPr>
          <p:grpSpPr bwMode="auto">
            <a:xfrm>
              <a:off x="292100" y="2195513"/>
              <a:ext cx="2371726" cy="1106487"/>
              <a:chOff x="467" y="1680"/>
              <a:chExt cx="1748" cy="768"/>
            </a:xfrm>
          </p:grpSpPr>
          <p:grpSp>
            <p:nvGrpSpPr>
              <p:cNvPr id="19511" name="Group 23"/>
              <p:cNvGrpSpPr>
                <a:grpSpLocks/>
              </p:cNvGrpSpPr>
              <p:nvPr/>
            </p:nvGrpSpPr>
            <p:grpSpPr bwMode="auto">
              <a:xfrm>
                <a:off x="467" y="1680"/>
                <a:ext cx="829" cy="576"/>
                <a:chOff x="734" y="1680"/>
                <a:chExt cx="829" cy="576"/>
              </a:xfrm>
            </p:grpSpPr>
            <p:graphicFrame>
              <p:nvGraphicFramePr>
                <p:cNvPr id="19516" name="Object 24"/>
                <p:cNvGraphicFramePr>
                  <a:graphicFrameLocks noChangeAspect="1"/>
                </p:cNvGraphicFramePr>
                <p:nvPr/>
              </p:nvGraphicFramePr>
              <p:xfrm>
                <a:off x="734" y="1680"/>
                <a:ext cx="829" cy="57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786" name="Équation" r:id="rId3" imgW="520700" imgH="368300" progId="Equation.3">
                        <p:embed/>
                      </p:oleObj>
                    </mc:Choice>
                    <mc:Fallback>
                      <p:oleObj name="Équation" r:id="rId3" imgW="520700" imgH="368300" progId="Equation.3">
                        <p:embed/>
                        <p:pic>
                          <p:nvPicPr>
                            <p:cNvPr id="0" name="Object 2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34" y="1680"/>
                              <a:ext cx="829" cy="57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rgbClr val="00B8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 xmlns="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8457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890" y="1689"/>
                  <a:ext cx="202" cy="2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41575" tIns="20788" rIns="41575" bIns="20788">
                  <a:spAutoFit/>
                </a:bodyPr>
                <a:lstStyle>
                  <a:lvl1pPr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1pPr>
                  <a:lvl2pPr marL="401638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801688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203325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1603375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0605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5177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29749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4321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fr-FR" sz="2100">
                      <a:solidFill>
                        <a:srgbClr val="996633"/>
                      </a:solidFill>
                      <a:latin typeface="Times New Roman" charset="0"/>
                      <a:cs typeface="+mn-cs"/>
                    </a:rPr>
                    <a:t>G</a:t>
                  </a:r>
                </a:p>
              </p:txBody>
            </p:sp>
          </p:grpSp>
          <p:grpSp>
            <p:nvGrpSpPr>
              <p:cNvPr id="19512" name="Group 26"/>
              <p:cNvGrpSpPr>
                <a:grpSpLocks/>
              </p:cNvGrpSpPr>
              <p:nvPr/>
            </p:nvGrpSpPr>
            <p:grpSpPr bwMode="auto">
              <a:xfrm>
                <a:off x="1258" y="1728"/>
                <a:ext cx="957" cy="720"/>
                <a:chOff x="1258" y="1728"/>
                <a:chExt cx="957" cy="720"/>
              </a:xfrm>
            </p:grpSpPr>
            <p:graphicFrame>
              <p:nvGraphicFramePr>
                <p:cNvPr id="19513" name="Object 27"/>
                <p:cNvGraphicFramePr>
                  <a:graphicFrameLocks noChangeAspect="1"/>
                </p:cNvGraphicFramePr>
                <p:nvPr/>
              </p:nvGraphicFramePr>
              <p:xfrm>
                <a:off x="1258" y="1728"/>
                <a:ext cx="566" cy="72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787" name="Équation" r:id="rId5" imgW="355600" imgH="368300" progId="Equation.3">
                        <p:embed/>
                      </p:oleObj>
                    </mc:Choice>
                    <mc:Fallback>
                      <p:oleObj name="Équation" r:id="rId5" imgW="355600" imgH="368300" progId="Equation.3">
                        <p:embed/>
                        <p:pic>
                          <p:nvPicPr>
                            <p:cNvPr id="0" name="Object 2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258" y="1728"/>
                              <a:ext cx="566" cy="72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rgbClr val="00B8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 xmlns="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8460" name="Rectangle 28"/>
                <p:cNvSpPr>
                  <a:spLocks noChangeArrowheads="1"/>
                </p:cNvSpPr>
                <p:nvPr/>
              </p:nvSpPr>
              <p:spPr bwMode="auto">
                <a:xfrm>
                  <a:off x="1604" y="1834"/>
                  <a:ext cx="611" cy="2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41575" tIns="20788" rIns="41575" bIns="20788">
                  <a:spAutoFit/>
                </a:bodyPr>
                <a:lstStyle/>
                <a:p>
                  <a:pPr defTabSz="801688">
                    <a:defRPr/>
                  </a:pPr>
                  <a:r>
                    <a:rPr lang="fr-FR" sz="2100">
                      <a:solidFill>
                        <a:srgbClr val="996633"/>
                      </a:solidFill>
                      <a:latin typeface="Times New Roman" charset="0"/>
                      <a:cs typeface="+mn-cs"/>
                    </a:rPr>
                    <a:t>g </a:t>
                  </a:r>
                  <a:r>
                    <a:rPr lang="fr-FR" sz="2100">
                      <a:latin typeface="Times New Roman" charset="0"/>
                      <a:cs typeface="+mn-cs"/>
                    </a:rPr>
                    <a:t>dV = </a:t>
                  </a:r>
                </a:p>
              </p:txBody>
            </p:sp>
            <p:sp>
              <p:nvSpPr>
                <p:cNvPr id="18461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1344" y="2160"/>
                  <a:ext cx="201" cy="2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41575" tIns="20788" rIns="41575" bIns="20788">
                  <a:spAutoFit/>
                </a:bodyPr>
                <a:lstStyle>
                  <a:lvl1pPr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1pPr>
                  <a:lvl2pPr marL="401638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801688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203325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1603375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0605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5177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29749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4321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fr-FR" sz="2100">
                      <a:latin typeface="Times New Roman" charset="0"/>
                      <a:cs typeface="+mn-cs"/>
                    </a:rPr>
                    <a:t>V</a:t>
                  </a:r>
                </a:p>
              </p:txBody>
            </p:sp>
          </p:grpSp>
        </p:grpSp>
        <p:grpSp>
          <p:nvGrpSpPr>
            <p:cNvPr id="19506" name="Group 30"/>
            <p:cNvGrpSpPr>
              <a:grpSpLocks/>
            </p:cNvGrpSpPr>
            <p:nvPr/>
          </p:nvGrpSpPr>
          <p:grpSpPr bwMode="auto">
            <a:xfrm>
              <a:off x="2641601" y="2265363"/>
              <a:ext cx="3141663" cy="1036637"/>
              <a:chOff x="5085" y="3722"/>
              <a:chExt cx="2313" cy="720"/>
            </a:xfrm>
          </p:grpSpPr>
          <p:graphicFrame>
            <p:nvGraphicFramePr>
              <p:cNvPr id="19507" name="Object 31"/>
              <p:cNvGraphicFramePr>
                <a:graphicFrameLocks noChangeAspect="1"/>
              </p:cNvGraphicFramePr>
              <p:nvPr/>
            </p:nvGraphicFramePr>
            <p:xfrm>
              <a:off x="5184" y="3722"/>
              <a:ext cx="381" cy="7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788" name="Équation" r:id="rId7" imgW="292100" imgH="368300" progId="Equation.3">
                      <p:embed/>
                    </p:oleObj>
                  </mc:Choice>
                  <mc:Fallback>
                    <p:oleObj name="Équation" r:id="rId7" imgW="292100" imgH="368300" progId="Equation.3">
                      <p:embed/>
                      <p:pic>
                        <p:nvPicPr>
                          <p:cNvPr id="0" name="Object 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84" y="3722"/>
                            <a:ext cx="381" cy="7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8464" name="Rectangle 32"/>
              <p:cNvSpPr>
                <a:spLocks noChangeArrowheads="1"/>
              </p:cNvSpPr>
              <p:nvPr/>
            </p:nvSpPr>
            <p:spPr bwMode="auto">
              <a:xfrm>
                <a:off x="5220" y="4128"/>
                <a:ext cx="170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1575" tIns="20788" rIns="41575" bIns="20788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latin typeface="Times New Roman" charset="0"/>
                    <a:cs typeface="+mn-cs"/>
                  </a:rPr>
                  <a:t>S</a:t>
                </a:r>
                <a:endParaRPr lang="fr-FR" sz="2100" baseline="-25000">
                  <a:solidFill>
                    <a:srgbClr val="15C300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18465" name="Rectangle 33"/>
              <p:cNvSpPr>
                <a:spLocks noChangeArrowheads="1"/>
              </p:cNvSpPr>
              <p:nvPr/>
            </p:nvSpPr>
            <p:spPr bwMode="auto">
              <a:xfrm>
                <a:off x="5376" y="3771"/>
                <a:ext cx="2022" cy="5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1575" tIns="20788" rIns="41575" bIns="20788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 g </a:t>
                </a:r>
                <a:r>
                  <a:rPr lang="fr-FR" sz="2100" b="1">
                    <a:solidFill>
                      <a:schemeClr val="accent2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100" b="1">
                    <a:latin typeface="Times New Roman" charset="0"/>
                    <a:cs typeface="+mn-cs"/>
                  </a:rPr>
                  <a:t>.</a:t>
                </a:r>
                <a:r>
                  <a:rPr lang="fr-FR" sz="2100" b="1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n </a:t>
                </a:r>
                <a:r>
                  <a:rPr lang="fr-FR" sz="2100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dS </a:t>
                </a:r>
                <a:r>
                  <a:rPr lang="fr-FR" sz="2100">
                    <a:latin typeface="Times New Roman" charset="0"/>
                    <a:cs typeface="+mn-cs"/>
                  </a:rPr>
                  <a:t>+ </a:t>
                </a:r>
                <a:r>
                  <a:rPr lang="fr-FR" sz="2100">
                    <a:solidFill>
                      <a:schemeClr val="accent2"/>
                    </a:solidFill>
                    <a:latin typeface="Times" charset="0"/>
                    <a:cs typeface="+mn-cs"/>
                  </a:rPr>
                  <a:t>R</a:t>
                </a:r>
                <a:r>
                  <a:rPr lang="fr-FR" sz="2800" baseline="30000">
                    <a:solidFill>
                      <a:schemeClr val="accent2"/>
                    </a:solidFill>
                    <a:latin typeface="Times" charset="0"/>
                    <a:cs typeface="+mn-cs"/>
                  </a:rPr>
                  <a:t>+</a:t>
                </a:r>
                <a:r>
                  <a:rPr lang="fr-FR" sz="2800">
                    <a:solidFill>
                      <a:schemeClr val="accent2"/>
                    </a:solidFill>
                    <a:latin typeface="Times" charset="0"/>
                    <a:cs typeface="+mn-cs"/>
                  </a:rPr>
                  <a:t> </a:t>
                </a:r>
                <a:r>
                  <a:rPr lang="fr-FR" sz="2800">
                    <a:latin typeface="Times" charset="0"/>
                    <a:cs typeface="+mn-cs"/>
                  </a:rPr>
                  <a:t>- </a:t>
                </a:r>
                <a:r>
                  <a:rPr lang="fr-FR" sz="2100">
                    <a:solidFill>
                      <a:srgbClr val="FF8000"/>
                    </a:solidFill>
                    <a:latin typeface="Times" charset="0"/>
                    <a:cs typeface="+mn-cs"/>
                  </a:rPr>
                  <a:t>R</a:t>
                </a:r>
                <a:r>
                  <a:rPr lang="fr-FR" sz="2800" baseline="30000">
                    <a:solidFill>
                      <a:srgbClr val="FF8000"/>
                    </a:solidFill>
                    <a:latin typeface="Times" charset="0"/>
                    <a:cs typeface="+mn-cs"/>
                  </a:rPr>
                  <a:t>- </a:t>
                </a:r>
                <a:r>
                  <a:rPr lang="fr-FR" sz="2400">
                    <a:cs typeface="+mn-cs"/>
                  </a:rPr>
                  <a:t>+</a:t>
                </a:r>
                <a:r>
                  <a:rPr lang="fr-FR" sz="2400">
                    <a:latin typeface="Times" charset="0"/>
                    <a:cs typeface="+mn-cs"/>
                  </a:rPr>
                  <a:t> </a:t>
                </a:r>
                <a:r>
                  <a:rPr lang="fr-FR" sz="2400">
                    <a:latin typeface="Symbol" charset="0"/>
                    <a:cs typeface="+mn-cs"/>
                  </a:rPr>
                  <a:t>f</a:t>
                </a:r>
                <a:r>
                  <a:rPr lang="fr-FR" sz="2400" baseline="-25000">
                    <a:latin typeface="Times" charset="0"/>
                    <a:cs typeface="+mn-cs"/>
                  </a:rPr>
                  <a:t>d </a:t>
                </a:r>
              </a:p>
              <a:p>
                <a:pPr defTabSz="801688">
                  <a:defRPr/>
                </a:pPr>
                <a:r>
                  <a:rPr lang="fr-FR" sz="2100">
                    <a:latin typeface="Times New Roman" charset="0"/>
                    <a:cs typeface="+mn-cs"/>
                  </a:rPr>
                  <a:t> </a:t>
                </a:r>
              </a:p>
            </p:txBody>
          </p:sp>
          <p:sp>
            <p:nvSpPr>
              <p:cNvPr id="18466" name="Rectangle 34"/>
              <p:cNvSpPr>
                <a:spLocks noChangeArrowheads="1"/>
              </p:cNvSpPr>
              <p:nvPr/>
            </p:nvSpPr>
            <p:spPr bwMode="auto">
              <a:xfrm>
                <a:off x="5085" y="3793"/>
                <a:ext cx="204" cy="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1575" tIns="20788" rIns="41575" bIns="20788">
                <a:spAutoFit/>
              </a:bodyPr>
              <a:lstStyle/>
              <a:p>
                <a:pPr defTabSz="801688">
                  <a:defRPr/>
                </a:pPr>
                <a:r>
                  <a:rPr lang="fr-FR" sz="2800" b="1">
                    <a:latin typeface="Symbol" charset="2"/>
                    <a:cs typeface="Symbol" charset="2"/>
                  </a:rPr>
                  <a:t>-</a:t>
                </a:r>
                <a:endParaRPr lang="fr-FR" sz="2100">
                  <a:solidFill>
                    <a:srgbClr val="FF8000"/>
                  </a:solidFill>
                  <a:latin typeface="Symbol" charset="2"/>
                  <a:cs typeface="Symbol" charset="2"/>
                </a:endParaRPr>
              </a:p>
            </p:txBody>
          </p:sp>
        </p:grpSp>
      </p:grpSp>
      <p:grpSp>
        <p:nvGrpSpPr>
          <p:cNvPr id="3" name="Grouper 2"/>
          <p:cNvGrpSpPr/>
          <p:nvPr/>
        </p:nvGrpSpPr>
        <p:grpSpPr>
          <a:xfrm>
            <a:off x="195263" y="4011613"/>
            <a:ext cx="4111625" cy="1042987"/>
            <a:chOff x="195263" y="4011613"/>
            <a:chExt cx="4111625" cy="1042987"/>
          </a:xfrm>
        </p:grpSpPr>
        <p:grpSp>
          <p:nvGrpSpPr>
            <p:cNvPr id="19500" name="Group 74"/>
            <p:cNvGrpSpPr>
              <a:grpSpLocks/>
            </p:cNvGrpSpPr>
            <p:nvPr/>
          </p:nvGrpSpPr>
          <p:grpSpPr bwMode="auto">
            <a:xfrm>
              <a:off x="195263" y="4011613"/>
              <a:ext cx="509588" cy="828675"/>
              <a:chOff x="1682" y="4032"/>
              <a:chExt cx="375" cy="576"/>
            </a:xfrm>
          </p:grpSpPr>
          <p:graphicFrame>
            <p:nvGraphicFramePr>
              <p:cNvPr id="19503" name="Object 75"/>
              <p:cNvGraphicFramePr>
                <a:graphicFrameLocks noChangeAspect="1"/>
              </p:cNvGraphicFramePr>
              <p:nvPr/>
            </p:nvGraphicFramePr>
            <p:xfrm>
              <a:off x="1682" y="4032"/>
              <a:ext cx="344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789" name="Équation" r:id="rId9" imgW="215900" imgH="368300" progId="Equation.3">
                      <p:embed/>
                    </p:oleObj>
                  </mc:Choice>
                  <mc:Fallback>
                    <p:oleObj name="Équation" r:id="rId9" imgW="215900" imgH="368300" progId="Equation.3">
                      <p:embed/>
                      <p:pic>
                        <p:nvPicPr>
                          <p:cNvPr id="0" name="Object 7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2" y="4032"/>
                            <a:ext cx="344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8508" name="Text Box 76"/>
              <p:cNvSpPr txBox="1">
                <a:spLocks noChangeArrowheads="1"/>
              </p:cNvSpPr>
              <p:nvPr/>
            </p:nvSpPr>
            <p:spPr bwMode="auto">
              <a:xfrm>
                <a:off x="1825" y="4032"/>
                <a:ext cx="232" cy="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61657" tIns="30829" rIns="61657" bIns="30829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G</a:t>
                </a:r>
              </a:p>
            </p:txBody>
          </p:sp>
        </p:grpSp>
        <p:sp>
          <p:nvSpPr>
            <p:cNvPr id="18509" name="Text Box 77"/>
            <p:cNvSpPr txBox="1">
              <a:spLocks noChangeArrowheads="1"/>
            </p:cNvSpPr>
            <p:nvPr/>
          </p:nvSpPr>
          <p:spPr bwMode="auto">
            <a:xfrm>
              <a:off x="604838" y="4217988"/>
              <a:ext cx="274638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>
                  <a:latin typeface="Times New Roman" charset="0"/>
                  <a:cs typeface="+mn-cs"/>
                </a:rPr>
                <a:t>=</a:t>
              </a:r>
            </a:p>
          </p:txBody>
        </p:sp>
        <p:sp>
          <p:nvSpPr>
            <p:cNvPr id="18510" name="Rectangle 78"/>
            <p:cNvSpPr>
              <a:spLocks noChangeArrowheads="1"/>
            </p:cNvSpPr>
            <p:nvPr/>
          </p:nvSpPr>
          <p:spPr bwMode="auto">
            <a:xfrm>
              <a:off x="909638" y="4141788"/>
              <a:ext cx="3397250" cy="912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/>
            <a:p>
              <a:pPr defTabSz="801688">
                <a:defRPr/>
              </a:pPr>
              <a:r>
                <a:rPr lang="fr-FR" sz="2100">
                  <a:solidFill>
                    <a:srgbClr val="996633"/>
                  </a:solidFill>
                  <a:latin typeface="Times New Roman" charset="0"/>
                  <a:cs typeface="+mn-cs"/>
                </a:rPr>
                <a:t>g</a:t>
              </a:r>
              <a:r>
                <a:rPr lang="fr-FR" sz="2100" baseline="-25000">
                  <a:solidFill>
                    <a:srgbClr val="996633"/>
                  </a:solidFill>
                  <a:latin typeface="Times New Roman" charset="0"/>
                  <a:cs typeface="+mn-cs"/>
                </a:rPr>
                <a:t>e</a:t>
              </a:r>
              <a:r>
                <a:rPr lang="fr-FR" sz="2100">
                  <a:solidFill>
                    <a:srgbClr val="FF0000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2100" baseline="-25000">
                  <a:solidFill>
                    <a:srgbClr val="FF0000"/>
                  </a:solidFill>
                  <a:latin typeface="Times New Roman" charset="0"/>
                  <a:cs typeface="+mn-cs"/>
                </a:rPr>
                <a:t>e</a:t>
              </a:r>
              <a:r>
                <a:rPr lang="fr-FR" sz="2100">
                  <a:solidFill>
                    <a:srgbClr val="FF0000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100" baseline="-25000">
                  <a:solidFill>
                    <a:srgbClr val="FF0000"/>
                  </a:solidFill>
                  <a:latin typeface="Times New Roman" charset="0"/>
                  <a:cs typeface="+mn-cs"/>
                </a:rPr>
                <a:t>e</a:t>
              </a:r>
              <a:r>
                <a:rPr lang="fr-FR" sz="2100">
                  <a:solidFill>
                    <a:srgbClr val="FF0000"/>
                  </a:solidFill>
                  <a:latin typeface="Times New Roman" charset="0"/>
                  <a:cs typeface="+mn-cs"/>
                </a:rPr>
                <a:t> </a:t>
              </a:r>
              <a:r>
                <a:rPr lang="fr-FR" sz="2800">
                  <a:latin typeface="Times New Roman" charset="0"/>
                  <a:cs typeface="+mn-cs"/>
                </a:rPr>
                <a:t>-</a:t>
              </a:r>
              <a:r>
                <a:rPr lang="fr-FR" sz="2100">
                  <a:latin typeface="Times New Roman" charset="0"/>
                  <a:cs typeface="+mn-cs"/>
                </a:rPr>
                <a:t> </a:t>
              </a:r>
              <a:r>
                <a:rPr lang="fr-FR" sz="2100">
                  <a:solidFill>
                    <a:srgbClr val="996633"/>
                  </a:solidFill>
                  <a:latin typeface="Times New Roman" charset="0"/>
                  <a:cs typeface="+mn-cs"/>
                </a:rPr>
                <a:t>g</a:t>
              </a:r>
              <a:r>
                <a:rPr lang="fr-FR" sz="2100" baseline="-25000">
                  <a:solidFill>
                    <a:srgbClr val="99663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100">
                  <a:solidFill>
                    <a:srgbClr val="15B003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2100" baseline="-25000">
                  <a:solidFill>
                    <a:srgbClr val="15B00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100">
                  <a:solidFill>
                    <a:srgbClr val="15B00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100" baseline="-25000">
                  <a:solidFill>
                    <a:srgbClr val="15B00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100" baseline="-25000">
                  <a:latin typeface="Times New Roman" charset="0"/>
                  <a:cs typeface="+mn-cs"/>
                </a:rPr>
                <a:t> </a:t>
              </a:r>
              <a:r>
                <a:rPr lang="fr-FR" sz="2100">
                  <a:latin typeface="Times New Roman" charset="0"/>
                  <a:cs typeface="+mn-cs"/>
                </a:rPr>
                <a:t>+ </a:t>
              </a:r>
              <a:r>
                <a:rPr lang="fr-FR" sz="2100">
                  <a:solidFill>
                    <a:schemeClr val="accent2"/>
                  </a:solidFill>
                  <a:latin typeface="Times" charset="0"/>
                  <a:cs typeface="+mn-cs"/>
                </a:rPr>
                <a:t>R</a:t>
              </a:r>
              <a:r>
                <a:rPr lang="fr-FR" sz="2800" baseline="30000">
                  <a:solidFill>
                    <a:schemeClr val="accent2"/>
                  </a:solidFill>
                  <a:latin typeface="Times" charset="0"/>
                  <a:cs typeface="+mn-cs"/>
                </a:rPr>
                <a:t>+</a:t>
              </a:r>
              <a:r>
                <a:rPr lang="fr-FR" sz="2800">
                  <a:solidFill>
                    <a:schemeClr val="accent2"/>
                  </a:solidFill>
                  <a:latin typeface="Times" charset="0"/>
                  <a:cs typeface="+mn-cs"/>
                </a:rPr>
                <a:t> </a:t>
              </a:r>
              <a:r>
                <a:rPr lang="fr-FR" sz="2800">
                  <a:latin typeface="Times" charset="0"/>
                  <a:cs typeface="+mn-cs"/>
                </a:rPr>
                <a:t>- </a:t>
              </a:r>
              <a:r>
                <a:rPr lang="fr-FR" sz="2100">
                  <a:solidFill>
                    <a:srgbClr val="FF8000"/>
                  </a:solidFill>
                  <a:latin typeface="Times" charset="0"/>
                  <a:cs typeface="+mn-cs"/>
                </a:rPr>
                <a:t>R</a:t>
              </a:r>
              <a:r>
                <a:rPr lang="fr-FR" sz="2800" baseline="30000">
                  <a:solidFill>
                    <a:srgbClr val="FF8000"/>
                  </a:solidFill>
                  <a:latin typeface="Times" charset="0"/>
                  <a:cs typeface="+mn-cs"/>
                </a:rPr>
                <a:t>- </a:t>
              </a:r>
              <a:r>
                <a:rPr lang="fr-FR" sz="2400">
                  <a:cs typeface="+mn-cs"/>
                </a:rPr>
                <a:t>+</a:t>
              </a:r>
              <a:r>
                <a:rPr lang="fr-FR" sz="2400">
                  <a:latin typeface="Times" charset="0"/>
                  <a:cs typeface="+mn-cs"/>
                </a:rPr>
                <a:t> </a:t>
              </a:r>
              <a:r>
                <a:rPr lang="fr-FR" sz="2400">
                  <a:latin typeface="Symbol" charset="0"/>
                  <a:cs typeface="+mn-cs"/>
                </a:rPr>
                <a:t>f</a:t>
              </a:r>
              <a:r>
                <a:rPr lang="fr-FR" sz="2400" baseline="-25000">
                  <a:latin typeface="Times" charset="0"/>
                  <a:cs typeface="+mn-cs"/>
                </a:rPr>
                <a:t>d </a:t>
              </a:r>
            </a:p>
            <a:p>
              <a:pPr defTabSz="801688">
                <a:defRPr/>
              </a:pPr>
              <a:endParaRPr lang="fr-FR" sz="2100" baseline="-25000">
                <a:solidFill>
                  <a:srgbClr val="15B003"/>
                </a:solidFill>
                <a:latin typeface="Times New Roman" charset="0"/>
                <a:cs typeface="+mn-cs"/>
              </a:endParaRPr>
            </a:p>
            <a:p>
              <a:pPr defTabSz="801688">
                <a:defRPr/>
              </a:pPr>
              <a:endParaRPr lang="fr-FR" sz="2100" baseline="-25000">
                <a:solidFill>
                  <a:srgbClr val="FF0000"/>
                </a:solidFill>
                <a:latin typeface="Times New Roman" charset="0"/>
                <a:cs typeface="+mn-cs"/>
              </a:endParaRPr>
            </a:p>
          </p:txBody>
        </p:sp>
      </p:grpSp>
      <p:grpSp>
        <p:nvGrpSpPr>
          <p:cNvPr id="5" name="Grouper 4"/>
          <p:cNvGrpSpPr/>
          <p:nvPr/>
        </p:nvGrpSpPr>
        <p:grpSpPr>
          <a:xfrm>
            <a:off x="704850" y="5211763"/>
            <a:ext cx="4006851" cy="828675"/>
            <a:chOff x="704850" y="5211763"/>
            <a:chExt cx="4006851" cy="828675"/>
          </a:xfrm>
        </p:grpSpPr>
        <p:sp>
          <p:nvSpPr>
            <p:cNvPr id="18503" name="Text Box 71"/>
            <p:cNvSpPr txBox="1">
              <a:spLocks noChangeArrowheads="1"/>
            </p:cNvSpPr>
            <p:nvPr/>
          </p:nvSpPr>
          <p:spPr bwMode="auto">
            <a:xfrm>
              <a:off x="704850" y="5384801"/>
              <a:ext cx="1633538" cy="349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fr-FR" sz="1800">
                  <a:latin typeface="Chalkboard" charset="0"/>
                  <a:cs typeface="+mn-cs"/>
                </a:rPr>
                <a:t>et dans ce cas</a:t>
              </a:r>
              <a:endParaRPr lang="fr-FR" sz="2100">
                <a:latin typeface="Times New Roman" charset="0"/>
                <a:cs typeface="+mn-cs"/>
              </a:endParaRPr>
            </a:p>
          </p:txBody>
        </p:sp>
        <p:grpSp>
          <p:nvGrpSpPr>
            <p:cNvPr id="19496" name="Group 88"/>
            <p:cNvGrpSpPr>
              <a:grpSpLocks/>
            </p:cNvGrpSpPr>
            <p:nvPr/>
          </p:nvGrpSpPr>
          <p:grpSpPr bwMode="auto">
            <a:xfrm>
              <a:off x="2411413" y="5211763"/>
              <a:ext cx="509588" cy="828675"/>
              <a:chOff x="1682" y="4055"/>
              <a:chExt cx="375" cy="576"/>
            </a:xfrm>
          </p:grpSpPr>
          <p:graphicFrame>
            <p:nvGraphicFramePr>
              <p:cNvPr id="19498" name="Object 8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50859866"/>
                  </p:ext>
                </p:extLst>
              </p:nvPr>
            </p:nvGraphicFramePr>
            <p:xfrm>
              <a:off x="1682" y="4055"/>
              <a:ext cx="344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790" name="Équation" r:id="rId11" imgW="215900" imgH="368300" progId="Equation.3">
                      <p:embed/>
                    </p:oleObj>
                  </mc:Choice>
                  <mc:Fallback>
                    <p:oleObj name="Équation" r:id="rId11" imgW="215900" imgH="368300" progId="Equation.3">
                      <p:embed/>
                      <p:pic>
                        <p:nvPicPr>
                          <p:cNvPr id="0" name="Object 8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2" y="4055"/>
                            <a:ext cx="344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8522" name="Text Box 90"/>
              <p:cNvSpPr txBox="1">
                <a:spLocks noChangeArrowheads="1"/>
              </p:cNvSpPr>
              <p:nvPr/>
            </p:nvSpPr>
            <p:spPr bwMode="auto">
              <a:xfrm>
                <a:off x="1825" y="4059"/>
                <a:ext cx="232" cy="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61657" tIns="30829" rIns="61657" bIns="30829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G</a:t>
                </a:r>
              </a:p>
            </p:txBody>
          </p:sp>
        </p:grpSp>
        <p:sp>
          <p:nvSpPr>
            <p:cNvPr id="18523" name="Text Box 91"/>
            <p:cNvSpPr txBox="1">
              <a:spLocks noChangeArrowheads="1"/>
            </p:cNvSpPr>
            <p:nvPr/>
          </p:nvSpPr>
          <p:spPr bwMode="auto">
            <a:xfrm>
              <a:off x="2820988" y="5335588"/>
              <a:ext cx="1890713" cy="487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>
                  <a:latin typeface="Times New Roman" charset="0"/>
                  <a:cs typeface="+mn-cs"/>
                </a:rPr>
                <a:t> = </a:t>
              </a:r>
              <a:r>
                <a:rPr lang="fr-FR" sz="2100">
                  <a:solidFill>
                    <a:schemeClr val="accent2"/>
                  </a:solidFill>
                  <a:cs typeface="+mn-cs"/>
                </a:rPr>
                <a:t>R</a:t>
              </a:r>
              <a:r>
                <a:rPr lang="fr-FR" sz="2800" baseline="30000">
                  <a:solidFill>
                    <a:schemeClr val="accent2"/>
                  </a:solidFill>
                  <a:cs typeface="+mn-cs"/>
                </a:rPr>
                <a:t>+</a:t>
              </a:r>
              <a:r>
                <a:rPr lang="fr-FR" sz="2800">
                  <a:solidFill>
                    <a:schemeClr val="accent2"/>
                  </a:solidFill>
                  <a:cs typeface="+mn-cs"/>
                </a:rPr>
                <a:t> </a:t>
              </a:r>
              <a:r>
                <a:rPr lang="fr-FR" sz="2800">
                  <a:cs typeface="+mn-cs"/>
                </a:rPr>
                <a:t>- </a:t>
              </a:r>
              <a:r>
                <a:rPr lang="fr-FR" sz="2100">
                  <a:solidFill>
                    <a:srgbClr val="FF8000"/>
                  </a:solidFill>
                  <a:cs typeface="+mn-cs"/>
                </a:rPr>
                <a:t>R</a:t>
              </a:r>
              <a:r>
                <a:rPr lang="fr-FR" sz="2800" baseline="30000">
                  <a:solidFill>
                    <a:srgbClr val="FF8000"/>
                  </a:solidFill>
                  <a:cs typeface="+mn-cs"/>
                </a:rPr>
                <a:t>- </a:t>
              </a:r>
              <a:r>
                <a:rPr lang="fr-FR">
                  <a:latin typeface="Chalkboard" charset="0"/>
                  <a:cs typeface="+mn-cs"/>
                </a:rPr>
                <a:t>+</a:t>
              </a:r>
              <a:r>
                <a:rPr lang="fr-FR">
                  <a:cs typeface="+mn-cs"/>
                </a:rPr>
                <a:t> </a:t>
              </a:r>
              <a:r>
                <a:rPr lang="fr-FR">
                  <a:latin typeface="Symbol" charset="0"/>
                  <a:cs typeface="+mn-cs"/>
                </a:rPr>
                <a:t>f</a:t>
              </a:r>
              <a:r>
                <a:rPr lang="fr-FR" baseline="-25000">
                  <a:cs typeface="+mn-cs"/>
                </a:rPr>
                <a:t>d </a:t>
              </a:r>
            </a:p>
          </p:txBody>
        </p:sp>
      </p:grpSp>
      <p:grpSp>
        <p:nvGrpSpPr>
          <p:cNvPr id="4" name="Grouper 3"/>
          <p:cNvGrpSpPr/>
          <p:nvPr/>
        </p:nvGrpSpPr>
        <p:grpSpPr>
          <a:xfrm>
            <a:off x="0" y="4876806"/>
            <a:ext cx="6967538" cy="385763"/>
            <a:chOff x="0" y="4876806"/>
            <a:chExt cx="6967538" cy="385763"/>
          </a:xfrm>
        </p:grpSpPr>
        <p:sp>
          <p:nvSpPr>
            <p:cNvPr id="18499" name="Text Box 67"/>
            <p:cNvSpPr txBox="1">
              <a:spLocks noChangeArrowheads="1"/>
            </p:cNvSpPr>
            <p:nvPr/>
          </p:nvSpPr>
          <p:spPr bwMode="auto">
            <a:xfrm>
              <a:off x="2514600" y="4876806"/>
              <a:ext cx="4452938" cy="385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800">
                  <a:latin typeface="Chalkboard" charset="0"/>
                  <a:cs typeface="+mn-cs"/>
                </a:rPr>
                <a:t> si</a:t>
              </a:r>
              <a:r>
                <a:rPr lang="fr-FR" sz="2100">
                  <a:latin typeface="Times New Roman" charset="0"/>
                  <a:cs typeface="+mn-cs"/>
                </a:rPr>
                <a:t> </a:t>
              </a:r>
              <a:r>
                <a:rPr lang="fr-FR" sz="2100" b="1">
                  <a:solidFill>
                    <a:schemeClr val="accent2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2100" b="1">
                  <a:latin typeface="Times New Roman" charset="0"/>
                  <a:cs typeface="+mn-cs"/>
                </a:rPr>
                <a:t>.</a:t>
              </a:r>
              <a:r>
                <a:rPr lang="fr-FR" sz="2100" b="1">
                  <a:solidFill>
                    <a:srgbClr val="FF00FF"/>
                  </a:solidFill>
                  <a:latin typeface="Times New Roman" charset="0"/>
                  <a:cs typeface="+mn-cs"/>
                </a:rPr>
                <a:t>n</a:t>
              </a:r>
              <a:r>
                <a:rPr lang="fr-FR" sz="2100" b="1">
                  <a:solidFill>
                    <a:schemeClr val="accent2"/>
                  </a:solidFill>
                  <a:latin typeface="Times New Roman" charset="0"/>
                  <a:cs typeface="+mn-cs"/>
                </a:rPr>
                <a:t> </a:t>
              </a:r>
              <a:r>
                <a:rPr lang="fr-FR" sz="2100">
                  <a:latin typeface="Times New Roman" charset="0"/>
                  <a:cs typeface="+mn-cs"/>
                </a:rPr>
                <a:t>= 0 </a:t>
              </a:r>
              <a:r>
                <a:rPr lang="fr-FR" sz="1800">
                  <a:latin typeface="Chalkboard" charset="0"/>
                  <a:cs typeface="+mn-cs"/>
                </a:rPr>
                <a:t>sur S</a:t>
              </a:r>
              <a:r>
                <a:rPr lang="fr-FR" sz="1800" b="1">
                  <a:latin typeface="Chalkboard" charset="0"/>
                  <a:cs typeface="+mn-cs"/>
                </a:rPr>
                <a:t>, </a:t>
              </a:r>
              <a:r>
                <a:rPr lang="fr-FR" sz="1800">
                  <a:latin typeface="Chalkboard" charset="0"/>
                  <a:cs typeface="+mn-cs"/>
                </a:rPr>
                <a:t>on a un système fermé.</a:t>
              </a:r>
            </a:p>
          </p:txBody>
        </p:sp>
        <p:sp>
          <p:nvSpPr>
            <p:cNvPr id="18534" name="Rectangle 102"/>
            <p:cNvSpPr>
              <a:spLocks noChangeArrowheads="1"/>
            </p:cNvSpPr>
            <p:nvPr/>
          </p:nvSpPr>
          <p:spPr bwMode="auto">
            <a:xfrm>
              <a:off x="0" y="4876806"/>
              <a:ext cx="2563813" cy="381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800">
                  <a:solidFill>
                    <a:srgbClr val="FFFF66"/>
                  </a:solidFill>
                  <a:cs typeface="+mn-cs"/>
                </a:rPr>
                <a:t>Remarque importante 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0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fr-FR">
                <a:cs typeface="+mj-cs"/>
              </a:rPr>
              <a:t>Les trois bilans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990600" y="1879600"/>
            <a:ext cx="5992813" cy="178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cs typeface="+mn-cs"/>
              </a:rPr>
              <a:t>On va </a:t>
            </a:r>
            <a:r>
              <a:rPr lang="fr-FR" b="1" dirty="0">
                <a:cs typeface="+mn-cs"/>
              </a:rPr>
              <a:t>appliquer les résultats précédents </a:t>
            </a:r>
            <a:r>
              <a:rPr lang="fr-FR" dirty="0">
                <a:cs typeface="+mn-cs"/>
              </a:rPr>
              <a:t>à :</a:t>
            </a:r>
          </a:p>
          <a:p>
            <a:pPr>
              <a:defRPr/>
            </a:pPr>
            <a:endParaRPr lang="fr-FR" dirty="0">
              <a:cs typeface="+mn-cs"/>
            </a:endParaRPr>
          </a:p>
          <a:p>
            <a:pPr>
              <a:buFontTx/>
              <a:buChar char="•"/>
              <a:defRPr/>
            </a:pPr>
            <a:r>
              <a:rPr lang="fr-FR" dirty="0">
                <a:cs typeface="+mn-cs"/>
              </a:rPr>
              <a:t> </a:t>
            </a:r>
            <a:r>
              <a:rPr lang="fr-FR" i="1" dirty="0">
                <a:latin typeface="Times New Roman" charset="0"/>
                <a:cs typeface="+mn-cs"/>
              </a:rPr>
              <a:t>G</a:t>
            </a:r>
            <a:r>
              <a:rPr lang="fr-FR" dirty="0">
                <a:cs typeface="+mn-cs"/>
              </a:rPr>
              <a:t> = </a:t>
            </a:r>
            <a:r>
              <a:rPr lang="fr-FR" dirty="0">
                <a:solidFill>
                  <a:srgbClr val="3366FF"/>
                </a:solidFill>
                <a:cs typeface="+mn-cs"/>
              </a:rPr>
              <a:t>la masse</a:t>
            </a:r>
          </a:p>
          <a:p>
            <a:pPr>
              <a:buFontTx/>
              <a:buChar char="•"/>
              <a:defRPr/>
            </a:pPr>
            <a:r>
              <a:rPr lang="fr-FR" dirty="0">
                <a:cs typeface="+mn-cs"/>
              </a:rPr>
              <a:t> </a:t>
            </a:r>
            <a:r>
              <a:rPr lang="fr-FR" b="1" dirty="0">
                <a:latin typeface="Times New Roman" charset="0"/>
                <a:cs typeface="+mn-cs"/>
              </a:rPr>
              <a:t>G</a:t>
            </a:r>
            <a:r>
              <a:rPr lang="fr-FR" dirty="0">
                <a:cs typeface="+mn-cs"/>
              </a:rPr>
              <a:t> = </a:t>
            </a:r>
            <a:r>
              <a:rPr lang="fr-FR" dirty="0">
                <a:solidFill>
                  <a:srgbClr val="3366FF"/>
                </a:solidFill>
                <a:cs typeface="+mn-cs"/>
              </a:rPr>
              <a:t>la quantité de mouvement</a:t>
            </a:r>
          </a:p>
          <a:p>
            <a:pPr>
              <a:buFontTx/>
              <a:buChar char="•"/>
              <a:defRPr/>
            </a:pPr>
            <a:r>
              <a:rPr lang="fr-FR" dirty="0">
                <a:cs typeface="+mn-cs"/>
              </a:rPr>
              <a:t> </a:t>
            </a:r>
            <a:r>
              <a:rPr lang="fr-FR" i="1" dirty="0">
                <a:latin typeface="Times New Roman" charset="0"/>
                <a:cs typeface="+mn-cs"/>
              </a:rPr>
              <a:t>G</a:t>
            </a:r>
            <a:r>
              <a:rPr lang="fr-FR" dirty="0">
                <a:cs typeface="+mn-cs"/>
              </a:rPr>
              <a:t> = </a:t>
            </a:r>
            <a:r>
              <a:rPr lang="fr-FR" dirty="0">
                <a:solidFill>
                  <a:srgbClr val="3366FF"/>
                </a:solidFill>
                <a:cs typeface="+mn-cs"/>
              </a:rPr>
              <a:t>l</a:t>
            </a:r>
            <a:r>
              <a:rPr lang="ja-JP" altLang="fr-FR" dirty="0">
                <a:solidFill>
                  <a:srgbClr val="3366FF"/>
                </a:solidFill>
                <a:latin typeface="Arial"/>
                <a:cs typeface="+mn-cs"/>
              </a:rPr>
              <a:t>’</a:t>
            </a:r>
            <a:r>
              <a:rPr lang="fr-FR" dirty="0">
                <a:solidFill>
                  <a:srgbClr val="3366FF"/>
                </a:solidFill>
                <a:cs typeface="+mn-cs"/>
              </a:rPr>
              <a:t>énergie interne + cinétique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452438" y="3962400"/>
            <a:ext cx="8086725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dirty="0">
                <a:cs typeface="+mn-cs"/>
              </a:rPr>
              <a:t>On se raccroche aux </a:t>
            </a:r>
            <a:r>
              <a:rPr lang="fr-FR" b="1" dirty="0">
                <a:cs typeface="+mn-cs"/>
              </a:rPr>
              <a:t>lois que vous connaissez </a:t>
            </a:r>
            <a:r>
              <a:rPr lang="fr-FR" dirty="0">
                <a:cs typeface="+mn-cs"/>
              </a:rPr>
              <a:t>en considérant </a:t>
            </a:r>
            <a:br>
              <a:rPr lang="fr-FR" dirty="0">
                <a:cs typeface="+mn-cs"/>
              </a:rPr>
            </a:br>
            <a:r>
              <a:rPr lang="fr-FR" dirty="0">
                <a:cs typeface="+mn-cs"/>
              </a:rPr>
              <a:t>d</a:t>
            </a:r>
            <a:r>
              <a:rPr lang="ja-JP" altLang="fr-FR" dirty="0">
                <a:latin typeface="Arial"/>
                <a:cs typeface="+mn-cs"/>
              </a:rPr>
              <a:t>’</a:t>
            </a:r>
            <a:r>
              <a:rPr lang="fr-FR" dirty="0">
                <a:cs typeface="+mn-cs"/>
              </a:rPr>
              <a:t>abord un système fermé dans les trois cas :</a:t>
            </a:r>
            <a:br>
              <a:rPr lang="fr-FR" dirty="0">
                <a:cs typeface="+mn-cs"/>
              </a:rPr>
            </a:br>
            <a:endParaRPr lang="fr-FR" dirty="0">
              <a:cs typeface="+mn-cs"/>
            </a:endParaRPr>
          </a:p>
          <a:p>
            <a:pPr algn="ctr">
              <a:defRPr/>
            </a:pPr>
            <a:r>
              <a:rPr lang="fr-FR" dirty="0">
                <a:cs typeface="+mn-cs"/>
              </a:rPr>
              <a:t>==&gt; détermination de </a:t>
            </a:r>
            <a:r>
              <a:rPr lang="fr-FR" sz="2100" dirty="0">
                <a:solidFill>
                  <a:schemeClr val="accent2"/>
                </a:solidFill>
                <a:latin typeface="Times" charset="0"/>
                <a:cs typeface="+mn-cs"/>
              </a:rPr>
              <a:t>R</a:t>
            </a:r>
            <a:r>
              <a:rPr lang="fr-FR" sz="2800" baseline="30000" dirty="0">
                <a:solidFill>
                  <a:schemeClr val="accent2"/>
                </a:solidFill>
                <a:latin typeface="Times" charset="0"/>
                <a:cs typeface="+mn-cs"/>
              </a:rPr>
              <a:t>+</a:t>
            </a:r>
            <a:r>
              <a:rPr lang="fr-FR" sz="2800" dirty="0">
                <a:solidFill>
                  <a:schemeClr val="accent2"/>
                </a:solidFill>
                <a:latin typeface="Times" charset="0"/>
                <a:cs typeface="+mn-cs"/>
              </a:rPr>
              <a:t> </a:t>
            </a:r>
            <a:r>
              <a:rPr lang="fr-FR" sz="2800" dirty="0">
                <a:latin typeface="Times" charset="0"/>
                <a:cs typeface="+mn-cs"/>
              </a:rPr>
              <a:t>- </a:t>
            </a:r>
            <a:r>
              <a:rPr lang="fr-FR" sz="2100" dirty="0">
                <a:solidFill>
                  <a:srgbClr val="FF8000"/>
                </a:solidFill>
                <a:latin typeface="Times" charset="0"/>
                <a:cs typeface="+mn-cs"/>
              </a:rPr>
              <a:t>R</a:t>
            </a:r>
            <a:r>
              <a:rPr lang="fr-FR" sz="2800" baseline="30000" dirty="0">
                <a:solidFill>
                  <a:srgbClr val="FF8000"/>
                </a:solidFill>
                <a:latin typeface="Times" charset="0"/>
                <a:cs typeface="+mn-cs"/>
              </a:rPr>
              <a:t>- </a:t>
            </a:r>
            <a:r>
              <a:rPr lang="fr-FR" sz="2400" dirty="0">
                <a:cs typeface="+mn-cs"/>
              </a:rPr>
              <a:t>+</a:t>
            </a:r>
            <a:r>
              <a:rPr lang="fr-FR" sz="2400" dirty="0">
                <a:latin typeface="Times" charset="0"/>
                <a:cs typeface="+mn-cs"/>
              </a:rPr>
              <a:t> </a:t>
            </a:r>
            <a:r>
              <a:rPr lang="fr-FR" sz="2400" dirty="0" err="1">
                <a:latin typeface="Symbol" charset="0"/>
                <a:cs typeface="+mn-cs"/>
              </a:rPr>
              <a:t>f</a:t>
            </a:r>
            <a:r>
              <a:rPr lang="fr-FR" sz="2400" baseline="-25000" dirty="0" err="1">
                <a:latin typeface="Times" charset="0"/>
                <a:cs typeface="+mn-cs"/>
              </a:rPr>
              <a:t>d</a:t>
            </a:r>
            <a:r>
              <a:rPr lang="fr-FR" sz="2400" baseline="-25000" dirty="0">
                <a:latin typeface="Times" charset="0"/>
                <a:cs typeface="+mn-cs"/>
              </a:rPr>
              <a:t> </a:t>
            </a:r>
            <a:r>
              <a:rPr lang="fr-FR" dirty="0">
                <a:cs typeface="+mn-cs"/>
              </a:rPr>
              <a:t> </a:t>
            </a:r>
          </a:p>
          <a:p>
            <a:pPr algn="ctr">
              <a:defRPr/>
            </a:pPr>
            <a:endParaRPr lang="fr-FR" dirty="0">
              <a:cs typeface="+mn-cs"/>
            </a:endParaRPr>
          </a:p>
          <a:p>
            <a:pPr algn="ctr">
              <a:defRPr/>
            </a:pPr>
            <a:r>
              <a:rPr lang="fr-FR" dirty="0">
                <a:cs typeface="+mn-cs"/>
              </a:rPr>
              <a:t>puis on rajoutera le flux convectif</a:t>
            </a:r>
            <a:br>
              <a:rPr lang="fr-FR" dirty="0">
                <a:cs typeface="+mn-cs"/>
              </a:rPr>
            </a:br>
            <a:r>
              <a:rPr lang="fr-FR" dirty="0">
                <a:cs typeface="+mn-cs"/>
              </a:rPr>
              <a:t>(</a:t>
            </a:r>
            <a:r>
              <a:rPr lang="fr-FR" dirty="0" err="1">
                <a:cs typeface="+mn-cs"/>
              </a:rPr>
              <a:t>qu</a:t>
            </a:r>
            <a:r>
              <a:rPr lang="ja-JP" altLang="fr-FR" dirty="0">
                <a:latin typeface="Arial"/>
                <a:cs typeface="+mn-cs"/>
              </a:rPr>
              <a:t>’</a:t>
            </a:r>
            <a:r>
              <a:rPr lang="fr-FR" dirty="0">
                <a:cs typeface="+mn-cs"/>
              </a:rPr>
              <a:t>on sait maintenant écrire)</a:t>
            </a:r>
          </a:p>
        </p:txBody>
      </p:sp>
      <p:sp>
        <p:nvSpPr>
          <p:cNvPr id="35845" name="AutoShape 5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164288" y="5805264"/>
            <a:ext cx="1524000" cy="838200"/>
          </a:xfrm>
          <a:prstGeom prst="actionButtonBlank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graphicFrame>
        <p:nvGraphicFramePr>
          <p:cNvPr id="20485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9205230"/>
              </p:ext>
            </p:extLst>
          </p:nvPr>
        </p:nvGraphicFramePr>
        <p:xfrm>
          <a:off x="5978525" y="2646363"/>
          <a:ext cx="823913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8" name="Equation" r:id="rId3" imgW="393700" imgH="165100" progId="Equation.3">
                  <p:embed/>
                </p:oleObj>
              </mc:Choice>
              <mc:Fallback>
                <p:oleObj name="Equation" r:id="rId3" imgW="393700" imgH="165100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8525" y="2646363"/>
                        <a:ext cx="823913" cy="34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935948"/>
              </p:ext>
            </p:extLst>
          </p:nvPr>
        </p:nvGraphicFramePr>
        <p:xfrm>
          <a:off x="5978525" y="3054350"/>
          <a:ext cx="90805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9" name="Équation" r:id="rId5" imgW="431800" imgH="139700" progId="Equation.3">
                  <p:embed/>
                </p:oleObj>
              </mc:Choice>
              <mc:Fallback>
                <p:oleObj name="Équation" r:id="rId5" imgW="431800" imgH="13970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8525" y="3054350"/>
                        <a:ext cx="90805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7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6172462"/>
              </p:ext>
            </p:extLst>
          </p:nvPr>
        </p:nvGraphicFramePr>
        <p:xfrm>
          <a:off x="5978525" y="3282950"/>
          <a:ext cx="1843088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0" name="Équation" r:id="rId7" imgW="876300" imgH="203200" progId="Equation.3">
                  <p:embed/>
                </p:oleObj>
              </mc:Choice>
              <mc:Fallback>
                <p:oleObj name="Équation" r:id="rId7" imgW="876300" imgH="203200" progId="Equation.3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8525" y="3282950"/>
                        <a:ext cx="1843088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8" name="Object 33"/>
          <p:cNvGraphicFramePr>
            <a:graphicFrameLocks noChangeAspect="1"/>
          </p:cNvGraphicFramePr>
          <p:nvPr/>
        </p:nvGraphicFramePr>
        <p:xfrm>
          <a:off x="3657600" y="1219200"/>
          <a:ext cx="2168525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1" name="Équation" r:id="rId9" imgW="1003300" imgH="342900" progId="Equation.3">
                  <p:embed/>
                </p:oleObj>
              </mc:Choice>
              <mc:Fallback>
                <p:oleObj name="Équation" r:id="rId9" imgW="1003300" imgH="342900" progId="Equation.3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1219200"/>
                        <a:ext cx="2168525" cy="73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143000" y="1844104"/>
            <a:ext cx="7840663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fr-FR" sz="2100" dirty="0">
                <a:latin typeface="Times New Roman" charset="0"/>
                <a:cs typeface="+mn-cs"/>
              </a:rPr>
              <a:t> </a:t>
            </a:r>
            <a:r>
              <a:rPr lang="fr-FR" sz="2100" dirty="0">
                <a:solidFill>
                  <a:srgbClr val="996633"/>
                </a:solidFill>
                <a:latin typeface="Times New Roman" charset="0"/>
                <a:cs typeface="+mn-cs"/>
              </a:rPr>
              <a:t>G</a:t>
            </a:r>
            <a:r>
              <a:rPr lang="fr-FR" sz="2100" dirty="0">
                <a:latin typeface="Times New Roman" charset="0"/>
                <a:cs typeface="+mn-cs"/>
              </a:rPr>
              <a:t> = </a:t>
            </a:r>
            <a:r>
              <a:rPr lang="fr-FR" sz="2100" dirty="0">
                <a:solidFill>
                  <a:srgbClr val="996633"/>
                </a:solidFill>
                <a:latin typeface="Times New Roman" charset="0"/>
                <a:cs typeface="+mn-cs"/>
              </a:rPr>
              <a:t>M</a:t>
            </a:r>
            <a:r>
              <a:rPr lang="fr-FR" sz="2100" dirty="0">
                <a:latin typeface="Times New Roman" charset="0"/>
                <a:cs typeface="+mn-cs"/>
              </a:rPr>
              <a:t> 		</a:t>
            </a:r>
            <a:r>
              <a:rPr lang="fr-FR" sz="2000" dirty="0">
                <a:latin typeface="Chalkboard" charset="0"/>
                <a:cs typeface="+mn-cs"/>
              </a:rPr>
              <a:t>masse</a:t>
            </a:r>
          </a:p>
          <a:p>
            <a:pPr>
              <a:buFontTx/>
              <a:buChar char="•"/>
              <a:defRPr/>
            </a:pPr>
            <a:r>
              <a:rPr lang="fr-FR" sz="2100" dirty="0">
                <a:latin typeface="Times New Roman" charset="0"/>
                <a:cs typeface="+mn-cs"/>
              </a:rPr>
              <a:t> </a:t>
            </a:r>
            <a:r>
              <a:rPr lang="fr-FR" sz="2100" dirty="0">
                <a:solidFill>
                  <a:srgbClr val="996633"/>
                </a:solidFill>
                <a:latin typeface="Times New Roman" charset="0"/>
                <a:cs typeface="+mn-cs"/>
              </a:rPr>
              <a:t>g</a:t>
            </a:r>
            <a:r>
              <a:rPr lang="fr-FR" sz="2100" dirty="0">
                <a:latin typeface="Times New Roman" charset="0"/>
                <a:cs typeface="+mn-cs"/>
              </a:rPr>
              <a:t> = </a:t>
            </a:r>
            <a:r>
              <a:rPr lang="fr-FR" sz="2100" dirty="0">
                <a:solidFill>
                  <a:srgbClr val="996633"/>
                </a:solidFill>
                <a:latin typeface="Symbol" charset="0"/>
                <a:cs typeface="+mn-cs"/>
              </a:rPr>
              <a:t>r	</a:t>
            </a:r>
            <a:r>
              <a:rPr lang="fr-FR" sz="2100" dirty="0">
                <a:latin typeface="Symbol" charset="0"/>
                <a:cs typeface="+mn-cs"/>
              </a:rPr>
              <a:t>		</a:t>
            </a:r>
            <a:r>
              <a:rPr lang="fr-FR" sz="2000" dirty="0">
                <a:latin typeface="Chalkboard" charset="0"/>
                <a:cs typeface="+mn-cs"/>
              </a:rPr>
              <a:t>masse volumique</a:t>
            </a:r>
          </a:p>
          <a:p>
            <a:pPr>
              <a:buFontTx/>
              <a:buChar char="•"/>
              <a:defRPr/>
            </a:pPr>
            <a:r>
              <a:rPr lang="fr-FR" sz="2100" dirty="0">
                <a:latin typeface="Times New Roman" charset="0"/>
                <a:cs typeface="+mn-cs"/>
              </a:rPr>
              <a:t> </a:t>
            </a:r>
            <a:r>
              <a:rPr lang="fr-FR" sz="2100" dirty="0">
                <a:solidFill>
                  <a:schemeClr val="accent2"/>
                </a:solidFill>
                <a:cs typeface="+mn-cs"/>
              </a:rPr>
              <a:t>R</a:t>
            </a:r>
            <a:r>
              <a:rPr lang="fr-FR" sz="2800" baseline="30000" dirty="0">
                <a:solidFill>
                  <a:schemeClr val="accent2"/>
                </a:solidFill>
                <a:cs typeface="+mn-cs"/>
              </a:rPr>
              <a:t>+</a:t>
            </a:r>
            <a:r>
              <a:rPr lang="fr-FR" sz="2800" dirty="0">
                <a:solidFill>
                  <a:schemeClr val="accent2"/>
                </a:solidFill>
                <a:cs typeface="+mn-cs"/>
              </a:rPr>
              <a:t> </a:t>
            </a:r>
            <a:r>
              <a:rPr lang="fr-FR" sz="2800" dirty="0">
                <a:cs typeface="+mn-cs"/>
              </a:rPr>
              <a:t>- </a:t>
            </a:r>
            <a:r>
              <a:rPr lang="fr-FR" sz="2100" dirty="0">
                <a:solidFill>
                  <a:srgbClr val="FF8000"/>
                </a:solidFill>
                <a:cs typeface="+mn-cs"/>
              </a:rPr>
              <a:t>R</a:t>
            </a:r>
            <a:r>
              <a:rPr lang="fr-FR" sz="2800" baseline="30000" dirty="0">
                <a:solidFill>
                  <a:srgbClr val="FF8000"/>
                </a:solidFill>
                <a:cs typeface="+mn-cs"/>
              </a:rPr>
              <a:t>- </a:t>
            </a:r>
            <a:r>
              <a:rPr lang="fr-FR" sz="2100" dirty="0">
                <a:cs typeface="+mn-cs"/>
              </a:rPr>
              <a:t>= 0</a:t>
            </a:r>
            <a:r>
              <a:rPr lang="fr-FR" sz="2100" dirty="0">
                <a:latin typeface="Times New Roman" charset="0"/>
                <a:cs typeface="+mn-cs"/>
              </a:rPr>
              <a:t>		</a:t>
            </a:r>
            <a:r>
              <a:rPr lang="fr-FR" sz="2000" dirty="0">
                <a:latin typeface="Chalkboard" charset="0"/>
                <a:cs typeface="+mn-cs"/>
              </a:rPr>
              <a:t>ni production, ni destruction (sauf si réaction)</a:t>
            </a:r>
          </a:p>
          <a:p>
            <a:pPr>
              <a:buFontTx/>
              <a:buChar char="•"/>
              <a:defRPr/>
            </a:pPr>
            <a:r>
              <a:rPr lang="fr-FR" sz="1800" dirty="0">
                <a:cs typeface="+mn-cs"/>
              </a:rPr>
              <a:t> </a:t>
            </a:r>
            <a:r>
              <a:rPr lang="fr-FR" dirty="0" err="1">
                <a:latin typeface="Symbol" charset="0"/>
                <a:cs typeface="+mn-cs"/>
              </a:rPr>
              <a:t>f</a:t>
            </a:r>
            <a:r>
              <a:rPr lang="fr-FR" baseline="-25000" dirty="0" err="1">
                <a:cs typeface="+mn-cs"/>
              </a:rPr>
              <a:t>d</a:t>
            </a:r>
            <a:r>
              <a:rPr lang="fr-FR" baseline="-25000" dirty="0">
                <a:cs typeface="+mn-cs"/>
              </a:rPr>
              <a:t> </a:t>
            </a:r>
            <a:r>
              <a:rPr lang="fr-FR" dirty="0">
                <a:cs typeface="+mn-cs"/>
              </a:rPr>
              <a:t>= 0</a:t>
            </a:r>
            <a:r>
              <a:rPr lang="fr-FR" sz="2100" dirty="0">
                <a:latin typeface="Times New Roman" charset="0"/>
                <a:cs typeface="+mn-cs"/>
              </a:rPr>
              <a:t>		</a:t>
            </a:r>
            <a:r>
              <a:rPr lang="fr-FR" sz="2000" dirty="0">
                <a:latin typeface="Chalkboard" charset="0"/>
                <a:cs typeface="+mn-cs"/>
              </a:rPr>
              <a:t>pas de flux diffusif		(sauf si mélange)</a:t>
            </a:r>
          </a:p>
        </p:txBody>
      </p:sp>
      <p:grpSp>
        <p:nvGrpSpPr>
          <p:cNvPr id="7" name="Grouper 6"/>
          <p:cNvGrpSpPr/>
          <p:nvPr/>
        </p:nvGrpSpPr>
        <p:grpSpPr>
          <a:xfrm>
            <a:off x="764901" y="3628306"/>
            <a:ext cx="5892801" cy="1312862"/>
            <a:chOff x="764901" y="3628306"/>
            <a:chExt cx="5892801" cy="1312862"/>
          </a:xfrm>
        </p:grpSpPr>
        <p:grpSp>
          <p:nvGrpSpPr>
            <p:cNvPr id="6" name="Grouper 5"/>
            <p:cNvGrpSpPr/>
            <p:nvPr/>
          </p:nvGrpSpPr>
          <p:grpSpPr>
            <a:xfrm>
              <a:off x="2603226" y="3628306"/>
              <a:ext cx="4054476" cy="1312862"/>
              <a:chOff x="2603226" y="3628306"/>
              <a:chExt cx="4054476" cy="1312862"/>
            </a:xfrm>
          </p:grpSpPr>
          <p:sp>
            <p:nvSpPr>
              <p:cNvPr id="19464" name="Rectangle 8"/>
              <p:cNvSpPr>
                <a:spLocks noChangeArrowheads="1"/>
              </p:cNvSpPr>
              <p:nvPr/>
            </p:nvSpPr>
            <p:spPr bwMode="auto">
              <a:xfrm>
                <a:off x="2603226" y="3628306"/>
                <a:ext cx="4040188" cy="1312862"/>
              </a:xfrm>
              <a:prstGeom prst="rect">
                <a:avLst/>
              </a:prstGeom>
              <a:solidFill>
                <a:srgbClr val="FFFBA4">
                  <a:alpha val="52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36457" tIns="18229" rIns="36457" bIns="18229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graphicFrame>
            <p:nvGraphicFramePr>
              <p:cNvPr id="21528" name="Object 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07612011"/>
                  </p:ext>
                </p:extLst>
              </p:nvPr>
            </p:nvGraphicFramePr>
            <p:xfrm>
              <a:off x="4417739" y="3637831"/>
              <a:ext cx="171450" cy="571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866" name="Équation" r:id="rId3" imgW="190500" imgH="63500" progId="Equation.3">
                      <p:embed/>
                    </p:oleObj>
                  </mc:Choice>
                  <mc:Fallback>
                    <p:oleObj name="Équation" r:id="rId3" imgW="190500" imgH="63500" progId="Equation.3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17739" y="3637831"/>
                            <a:ext cx="171450" cy="571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9462" name="Text Box 6"/>
              <p:cNvSpPr txBox="1">
                <a:spLocks noChangeArrowheads="1"/>
              </p:cNvSpPr>
              <p:nvPr/>
            </p:nvSpPr>
            <p:spPr bwMode="auto">
              <a:xfrm>
                <a:off x="3038301" y="3792074"/>
                <a:ext cx="309563" cy="355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36457" tIns="18229" rIns="36457" bIns="18229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M</a:t>
                </a:r>
              </a:p>
            </p:txBody>
          </p:sp>
          <p:grpSp>
            <p:nvGrpSpPr>
              <p:cNvPr id="21531" name="Group 9"/>
              <p:cNvGrpSpPr>
                <a:grpSpLocks/>
              </p:cNvGrpSpPr>
              <p:nvPr/>
            </p:nvGrpSpPr>
            <p:grpSpPr bwMode="auto">
              <a:xfrm>
                <a:off x="5147989" y="3836268"/>
                <a:ext cx="1509713" cy="1035050"/>
                <a:chOff x="5086" y="3722"/>
                <a:chExt cx="1112" cy="720"/>
              </a:xfrm>
            </p:grpSpPr>
            <p:graphicFrame>
              <p:nvGraphicFramePr>
                <p:cNvPr id="21537" name="Object 10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439045033"/>
                    </p:ext>
                  </p:extLst>
                </p:nvPr>
              </p:nvGraphicFramePr>
              <p:xfrm>
                <a:off x="5238" y="3722"/>
                <a:ext cx="381" cy="72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867" name="Équation" r:id="rId5" imgW="292100" imgH="368300" progId="Equation.3">
                        <p:embed/>
                      </p:oleObj>
                    </mc:Choice>
                    <mc:Fallback>
                      <p:oleObj name="Équation" r:id="rId5" imgW="292100" imgH="368300" progId="Equation.3">
                        <p:embed/>
                        <p:pic>
                          <p:nvPicPr>
                            <p:cNvPr id="0" name="Object 1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38" y="3722"/>
                              <a:ext cx="381" cy="72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rgbClr val="00B8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 xmlns="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9467" name="Rectangle 11"/>
                <p:cNvSpPr>
                  <a:spLocks noChangeArrowheads="1"/>
                </p:cNvSpPr>
                <p:nvPr/>
              </p:nvSpPr>
              <p:spPr bwMode="auto">
                <a:xfrm>
                  <a:off x="5221" y="4128"/>
                  <a:ext cx="162" cy="2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36457" tIns="18229" rIns="36457" bIns="18229">
                  <a:spAutoFit/>
                </a:bodyPr>
                <a:lstStyle/>
                <a:p>
                  <a:pPr defTabSz="801688">
                    <a:defRPr/>
                  </a:pPr>
                  <a:r>
                    <a:rPr lang="fr-FR" sz="2100">
                      <a:latin typeface="Times New Roman" charset="0"/>
                      <a:cs typeface="+mn-cs"/>
                    </a:rPr>
                    <a:t>S</a:t>
                  </a:r>
                  <a:endParaRPr lang="fr-FR" sz="2100" baseline="-25000">
                    <a:solidFill>
                      <a:srgbClr val="15C300"/>
                    </a:solidFill>
                    <a:latin typeface="Times New Roman" charset="0"/>
                    <a:cs typeface="+mn-cs"/>
                  </a:endParaRPr>
                </a:p>
              </p:txBody>
            </p:sp>
            <p:sp>
              <p:nvSpPr>
                <p:cNvPr id="19468" name="Rectangle 12"/>
                <p:cNvSpPr>
                  <a:spLocks noChangeArrowheads="1"/>
                </p:cNvSpPr>
                <p:nvPr/>
              </p:nvSpPr>
              <p:spPr bwMode="auto">
                <a:xfrm>
                  <a:off x="5429" y="3834"/>
                  <a:ext cx="769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36457" tIns="18229" rIns="36457" bIns="18229">
                  <a:spAutoFit/>
                </a:bodyPr>
                <a:lstStyle/>
                <a:p>
                  <a:pPr defTabSz="801688">
                    <a:defRPr/>
                  </a:pPr>
                  <a:r>
                    <a:rPr lang="fr-FR" sz="2100">
                      <a:solidFill>
                        <a:srgbClr val="996633"/>
                      </a:solidFill>
                      <a:latin typeface="Symbol" charset="0"/>
                      <a:cs typeface="+mn-cs"/>
                    </a:rPr>
                    <a:t> r</a:t>
                  </a:r>
                  <a:r>
                    <a:rPr lang="fr-FR" sz="2100">
                      <a:solidFill>
                        <a:srgbClr val="996633"/>
                      </a:solidFill>
                      <a:latin typeface="Times New Roman" charset="0"/>
                      <a:cs typeface="+mn-cs"/>
                    </a:rPr>
                    <a:t> </a:t>
                  </a:r>
                  <a:r>
                    <a:rPr lang="fr-FR" sz="2100" b="1">
                      <a:solidFill>
                        <a:schemeClr val="accent2"/>
                      </a:solidFill>
                      <a:latin typeface="Times New Roman" charset="0"/>
                      <a:cs typeface="+mn-cs"/>
                    </a:rPr>
                    <a:t>v</a:t>
                  </a:r>
                  <a:r>
                    <a:rPr lang="fr-FR" sz="2100" b="1">
                      <a:latin typeface="Times New Roman" charset="0"/>
                      <a:cs typeface="+mn-cs"/>
                    </a:rPr>
                    <a:t>.</a:t>
                  </a:r>
                  <a:r>
                    <a:rPr lang="fr-FR" sz="2100" b="1">
                      <a:solidFill>
                        <a:srgbClr val="FF00FF"/>
                      </a:solidFill>
                      <a:latin typeface="Times New Roman" charset="0"/>
                      <a:cs typeface="+mn-cs"/>
                    </a:rPr>
                    <a:t>n </a:t>
                  </a:r>
                  <a:r>
                    <a:rPr lang="fr-FR" sz="2100">
                      <a:solidFill>
                        <a:srgbClr val="FF00FF"/>
                      </a:solidFill>
                      <a:latin typeface="Times New Roman" charset="0"/>
                      <a:cs typeface="+mn-cs"/>
                    </a:rPr>
                    <a:t>dS</a:t>
                  </a:r>
                  <a:r>
                    <a:rPr lang="fr-FR" sz="2100">
                      <a:latin typeface="Times New Roman" charset="0"/>
                      <a:cs typeface="+mn-cs"/>
                    </a:rPr>
                    <a:t> </a:t>
                  </a:r>
                </a:p>
              </p:txBody>
            </p:sp>
            <p:sp>
              <p:nvSpPr>
                <p:cNvPr id="19469" name="Rectangle 13"/>
                <p:cNvSpPr>
                  <a:spLocks noChangeArrowheads="1"/>
                </p:cNvSpPr>
                <p:nvPr/>
              </p:nvSpPr>
              <p:spPr bwMode="auto">
                <a:xfrm>
                  <a:off x="5086" y="3813"/>
                  <a:ext cx="19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36457" tIns="18229" rIns="36457" bIns="18229">
                  <a:spAutoFit/>
                </a:bodyPr>
                <a:lstStyle/>
                <a:p>
                  <a:pPr defTabSz="801688">
                    <a:defRPr/>
                  </a:pPr>
                  <a:r>
                    <a:rPr lang="fr-FR" sz="2800" b="1">
                      <a:latin typeface="Symbol" charset="2"/>
                      <a:cs typeface="Symbol" charset="2"/>
                    </a:rPr>
                    <a:t>-</a:t>
                  </a:r>
                  <a:endParaRPr lang="fr-FR" sz="2100">
                    <a:solidFill>
                      <a:srgbClr val="FF8000"/>
                    </a:solidFill>
                    <a:latin typeface="Symbol" charset="2"/>
                    <a:cs typeface="Symbol" charset="2"/>
                  </a:endParaRPr>
                </a:p>
              </p:txBody>
            </p:sp>
          </p:grpSp>
          <p:graphicFrame>
            <p:nvGraphicFramePr>
              <p:cNvPr id="21532" name="Object 1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96530731"/>
                  </p:ext>
                </p:extLst>
              </p:nvPr>
            </p:nvGraphicFramePr>
            <p:xfrm>
              <a:off x="2804839" y="3766418"/>
              <a:ext cx="1123950" cy="8286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868" name="Équation" r:id="rId7" imgW="520700" imgH="368300" progId="Equation.3">
                      <p:embed/>
                    </p:oleObj>
                  </mc:Choice>
                  <mc:Fallback>
                    <p:oleObj name="Équation" r:id="rId7" imgW="520700" imgH="368300" progId="Equation.3">
                      <p:embed/>
                      <p:pic>
                        <p:nvPicPr>
                          <p:cNvPr id="0" name="Object 1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04839" y="3766418"/>
                            <a:ext cx="1123950" cy="8286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21533" name="Group 15"/>
              <p:cNvGrpSpPr>
                <a:grpSpLocks/>
              </p:cNvGrpSpPr>
              <p:nvPr/>
            </p:nvGrpSpPr>
            <p:grpSpPr bwMode="auto">
              <a:xfrm>
                <a:off x="3879576" y="3836268"/>
                <a:ext cx="1285875" cy="1035050"/>
                <a:chOff x="1258" y="1728"/>
                <a:chExt cx="947" cy="720"/>
              </a:xfrm>
            </p:grpSpPr>
            <p:graphicFrame>
              <p:nvGraphicFramePr>
                <p:cNvPr id="21534" name="Object 16"/>
                <p:cNvGraphicFramePr>
                  <a:graphicFrameLocks noChangeAspect="1"/>
                </p:cNvGraphicFramePr>
                <p:nvPr/>
              </p:nvGraphicFramePr>
              <p:xfrm>
                <a:off x="1258" y="1728"/>
                <a:ext cx="566" cy="72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869" name="Équation" r:id="rId9" imgW="355600" imgH="368300" progId="Equation.3">
                        <p:embed/>
                      </p:oleObj>
                    </mc:Choice>
                    <mc:Fallback>
                      <p:oleObj name="Équation" r:id="rId9" imgW="355600" imgH="368300" progId="Equation.3">
                        <p:embed/>
                        <p:pic>
                          <p:nvPicPr>
                            <p:cNvPr id="0" name="Object 1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258" y="1728"/>
                              <a:ext cx="566" cy="72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rgbClr val="00B8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 xmlns="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9473" name="Rectangle 17"/>
                <p:cNvSpPr>
                  <a:spLocks noChangeArrowheads="1"/>
                </p:cNvSpPr>
                <p:nvPr/>
              </p:nvSpPr>
              <p:spPr bwMode="auto">
                <a:xfrm>
                  <a:off x="1584" y="1840"/>
                  <a:ext cx="621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36457" tIns="18229" rIns="36457" bIns="18229">
                  <a:spAutoFit/>
                </a:bodyPr>
                <a:lstStyle/>
                <a:p>
                  <a:pPr defTabSz="801688">
                    <a:defRPr/>
                  </a:pPr>
                  <a:r>
                    <a:rPr lang="fr-FR" sz="2100">
                      <a:solidFill>
                        <a:srgbClr val="996633"/>
                      </a:solidFill>
                      <a:latin typeface="Symbol" charset="0"/>
                      <a:cs typeface="+mn-cs"/>
                    </a:rPr>
                    <a:t> r </a:t>
                  </a:r>
                  <a:r>
                    <a:rPr lang="fr-FR" sz="2100">
                      <a:latin typeface="Times New Roman" charset="0"/>
                      <a:cs typeface="+mn-cs"/>
                    </a:rPr>
                    <a:t>dV= </a:t>
                  </a:r>
                </a:p>
              </p:txBody>
            </p:sp>
            <p:sp>
              <p:nvSpPr>
                <p:cNvPr id="19474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345" y="2160"/>
                  <a:ext cx="195" cy="2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36457" tIns="18229" rIns="36457" bIns="18229">
                  <a:spAutoFit/>
                </a:bodyPr>
                <a:lstStyle>
                  <a:lvl1pPr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1pPr>
                  <a:lvl2pPr marL="401638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801688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203325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1603375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0605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5177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29749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4321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fr-FR" sz="2100">
                      <a:latin typeface="Times New Roman" charset="0"/>
                      <a:cs typeface="+mn-cs"/>
                    </a:rPr>
                    <a:t>V</a:t>
                  </a:r>
                </a:p>
              </p:txBody>
            </p:sp>
          </p:grpSp>
        </p:grpSp>
        <p:sp>
          <p:nvSpPr>
            <p:cNvPr id="19475" name="Text Box 19"/>
            <p:cNvSpPr txBox="1">
              <a:spLocks noChangeArrowheads="1"/>
            </p:cNvSpPr>
            <p:nvPr/>
          </p:nvSpPr>
          <p:spPr bwMode="auto">
            <a:xfrm>
              <a:off x="764901" y="3939456"/>
              <a:ext cx="1149350" cy="373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36457" tIns="18229" rIns="36457" bIns="18229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>
                  <a:latin typeface="Chalkboard" charset="0"/>
                  <a:cs typeface="+mn-cs"/>
                </a:rPr>
                <a:t>Globale :</a:t>
              </a:r>
            </a:p>
          </p:txBody>
        </p:sp>
      </p:grpSp>
      <p:sp>
        <p:nvSpPr>
          <p:cNvPr id="19494" name="AutoShape 38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585788" y="4423643"/>
            <a:ext cx="587375" cy="484188"/>
          </a:xfrm>
          <a:prstGeom prst="actionButtonReturn">
            <a:avLst/>
          </a:prstGeom>
          <a:solidFill>
            <a:srgbClr val="FFFF00">
              <a:alpha val="28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9495" name="Rectangle 3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fr-FR">
                <a:cs typeface="+mj-cs"/>
              </a:rPr>
              <a:t>Bilan de masse</a:t>
            </a:r>
          </a:p>
        </p:txBody>
      </p:sp>
      <p:grpSp>
        <p:nvGrpSpPr>
          <p:cNvPr id="3" name="Grouper 2"/>
          <p:cNvGrpSpPr/>
          <p:nvPr/>
        </p:nvGrpSpPr>
        <p:grpSpPr>
          <a:xfrm>
            <a:off x="764901" y="5136728"/>
            <a:ext cx="5175251" cy="1244600"/>
            <a:chOff x="833438" y="4924425"/>
            <a:chExt cx="5175251" cy="1244600"/>
          </a:xfrm>
        </p:grpSpPr>
        <p:grpSp>
          <p:nvGrpSpPr>
            <p:cNvPr id="21512" name="Group 56"/>
            <p:cNvGrpSpPr>
              <a:grpSpLocks/>
            </p:cNvGrpSpPr>
            <p:nvPr/>
          </p:nvGrpSpPr>
          <p:grpSpPr bwMode="auto">
            <a:xfrm>
              <a:off x="3409951" y="4924425"/>
              <a:ext cx="2598738" cy="1244600"/>
              <a:chOff x="2148" y="3102"/>
              <a:chExt cx="1637" cy="784"/>
            </a:xfrm>
          </p:grpSpPr>
          <p:sp>
            <p:nvSpPr>
              <p:cNvPr id="19497" name="Rectangle 41"/>
              <p:cNvSpPr>
                <a:spLocks noChangeArrowheads="1"/>
              </p:cNvSpPr>
              <p:nvPr/>
            </p:nvSpPr>
            <p:spPr bwMode="auto">
              <a:xfrm>
                <a:off x="2148" y="3102"/>
                <a:ext cx="1519" cy="784"/>
              </a:xfrm>
              <a:prstGeom prst="rect">
                <a:avLst/>
              </a:prstGeom>
              <a:solidFill>
                <a:srgbClr val="FFFBA4">
                  <a:alpha val="52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7411" tIns="23706" rIns="47411" bIns="23706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graphicFrame>
            <p:nvGraphicFramePr>
              <p:cNvPr id="21515" name="Object 42"/>
              <p:cNvGraphicFramePr>
                <a:graphicFrameLocks noChangeAspect="1"/>
              </p:cNvGraphicFramePr>
              <p:nvPr/>
            </p:nvGraphicFramePr>
            <p:xfrm>
              <a:off x="2164" y="3146"/>
              <a:ext cx="346" cy="52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870" name="Équation" r:id="rId11" imgW="254000" imgH="368300" progId="Equation.3">
                      <p:embed/>
                    </p:oleObj>
                  </mc:Choice>
                  <mc:Fallback>
                    <p:oleObj name="Équation" r:id="rId11" imgW="254000" imgH="368300" progId="Equation.3">
                      <p:embed/>
                      <p:pic>
                        <p:nvPicPr>
                          <p:cNvPr id="0" name="Object 4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64" y="3146"/>
                            <a:ext cx="346" cy="52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9499" name="Text Box 43"/>
              <p:cNvSpPr txBox="1">
                <a:spLocks noChangeArrowheads="1"/>
              </p:cNvSpPr>
              <p:nvPr/>
            </p:nvSpPr>
            <p:spPr bwMode="auto">
              <a:xfrm>
                <a:off x="2306" y="3146"/>
                <a:ext cx="209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7411" tIns="23706" rIns="47411" bIns="23706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M</a:t>
                </a:r>
              </a:p>
            </p:txBody>
          </p:sp>
          <p:sp>
            <p:nvSpPr>
              <p:cNvPr id="19500" name="Rectangle 44"/>
              <p:cNvSpPr>
                <a:spLocks noChangeArrowheads="1"/>
              </p:cNvSpPr>
              <p:nvPr/>
            </p:nvSpPr>
            <p:spPr bwMode="auto">
              <a:xfrm>
                <a:off x="2525" y="3203"/>
                <a:ext cx="1260" cy="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7411" tIns="23706" rIns="47411" bIns="23706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latin typeface="Symbol" charset="0"/>
                    <a:cs typeface="+mn-cs"/>
                  </a:rPr>
                  <a:t>= </a:t>
                </a:r>
                <a:r>
                  <a:rPr lang="fr-FR" sz="2100">
                    <a:solidFill>
                      <a:srgbClr val="996633"/>
                    </a:solidFill>
                    <a:latin typeface="Symbol" charset="0"/>
                    <a:cs typeface="+mn-cs"/>
                  </a:rPr>
                  <a:t>r</a:t>
                </a:r>
                <a:r>
                  <a:rPr lang="fr-FR" sz="2100" baseline="-250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e</a:t>
                </a:r>
                <a:r>
                  <a:rPr lang="fr-FR" sz="2100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100" baseline="-25000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e</a:t>
                </a:r>
                <a:r>
                  <a:rPr lang="fr-FR" sz="2100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S</a:t>
                </a:r>
                <a:r>
                  <a:rPr lang="fr-FR" sz="2100" baseline="-25000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e</a:t>
                </a:r>
                <a:r>
                  <a:rPr lang="fr-FR" sz="2100">
                    <a:solidFill>
                      <a:srgbClr val="FF0000"/>
                    </a:solidFill>
                    <a:latin typeface="+mj-lt"/>
                    <a:cs typeface="+mn-cs"/>
                  </a:rPr>
                  <a:t> </a:t>
                </a:r>
                <a:r>
                  <a:rPr lang="fr-FR" sz="2800">
                    <a:latin typeface="+mj-lt"/>
                    <a:cs typeface="Symbol" charset="2"/>
                  </a:rPr>
                  <a:t>-</a:t>
                </a:r>
                <a:r>
                  <a:rPr lang="fr-FR" sz="2100">
                    <a:latin typeface="+mj-lt"/>
                    <a:cs typeface="+mn-cs"/>
                  </a:rPr>
                  <a:t> </a:t>
                </a:r>
                <a:r>
                  <a:rPr lang="fr-FR" sz="2100">
                    <a:solidFill>
                      <a:srgbClr val="996633"/>
                    </a:solidFill>
                    <a:latin typeface="Symbol" charset="0"/>
                    <a:cs typeface="+mn-cs"/>
                  </a:rPr>
                  <a:t>r</a:t>
                </a:r>
                <a:r>
                  <a:rPr lang="fr-FR" sz="2100" baseline="-250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s</a:t>
                </a:r>
                <a:r>
                  <a:rPr lang="fr-FR" sz="21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100" baseline="-250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s</a:t>
                </a:r>
                <a:r>
                  <a:rPr lang="fr-FR" sz="21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S</a:t>
                </a:r>
                <a:r>
                  <a:rPr lang="fr-FR" sz="2100" baseline="-250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s</a:t>
                </a:r>
              </a:p>
              <a:p>
                <a:pPr defTabSz="801688">
                  <a:defRPr/>
                </a:pPr>
                <a:endParaRPr lang="fr-FR" sz="2100" baseline="-25000">
                  <a:solidFill>
                    <a:srgbClr val="FF0000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19501" name="AutoShape 45"/>
              <p:cNvSpPr>
                <a:spLocks/>
              </p:cNvSpPr>
              <p:nvPr/>
            </p:nvSpPr>
            <p:spPr bwMode="auto">
              <a:xfrm rot="5400000">
                <a:off x="2886" y="3334"/>
                <a:ext cx="43" cy="452"/>
              </a:xfrm>
              <a:prstGeom prst="rightBrace">
                <a:avLst>
                  <a:gd name="adj1" fmla="val 87597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7411" tIns="23706" rIns="47411" bIns="23706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grpSp>
            <p:nvGrpSpPr>
              <p:cNvPr id="21519" name="Group 46"/>
              <p:cNvGrpSpPr>
                <a:grpSpLocks/>
              </p:cNvGrpSpPr>
              <p:nvPr/>
            </p:nvGrpSpPr>
            <p:grpSpPr bwMode="auto">
              <a:xfrm>
                <a:off x="2791" y="3625"/>
                <a:ext cx="259" cy="232"/>
                <a:chOff x="976" y="2992"/>
                <a:chExt cx="302" cy="256"/>
              </a:xfrm>
            </p:grpSpPr>
            <p:sp>
              <p:nvSpPr>
                <p:cNvPr id="19503" name="Rectangle 47"/>
                <p:cNvSpPr>
                  <a:spLocks noChangeArrowheads="1"/>
                </p:cNvSpPr>
                <p:nvPr/>
              </p:nvSpPr>
              <p:spPr bwMode="auto">
                <a:xfrm>
                  <a:off x="976" y="2992"/>
                  <a:ext cx="302" cy="2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47411" tIns="23706" rIns="47411" bIns="23706">
                  <a:spAutoFit/>
                </a:bodyPr>
                <a:lstStyle/>
                <a:p>
                  <a:pPr defTabSz="801688">
                    <a:defRPr/>
                  </a:pPr>
                  <a:r>
                    <a:rPr lang="fr-FR" sz="2100">
                      <a:solidFill>
                        <a:srgbClr val="FF0000"/>
                      </a:solidFill>
                      <a:latin typeface="Times New Roman" charset="0"/>
                      <a:cs typeface="+mn-cs"/>
                    </a:rPr>
                    <a:t>M</a:t>
                  </a:r>
                  <a:r>
                    <a:rPr lang="fr-FR" sz="2100" baseline="-25000">
                      <a:solidFill>
                        <a:srgbClr val="FF0000"/>
                      </a:solidFill>
                      <a:latin typeface="Times New Roman" charset="0"/>
                      <a:cs typeface="+mn-cs"/>
                    </a:rPr>
                    <a:t>e</a:t>
                  </a:r>
                  <a:endParaRPr lang="fr-FR" sz="2100">
                    <a:solidFill>
                      <a:srgbClr val="996633"/>
                    </a:solidFill>
                    <a:latin typeface="Times New Roman" charset="0"/>
                    <a:cs typeface="+mn-cs"/>
                  </a:endParaRPr>
                </a:p>
              </p:txBody>
            </p:sp>
            <p:sp>
              <p:nvSpPr>
                <p:cNvPr id="19504" name="Oval 48"/>
                <p:cNvSpPr>
                  <a:spLocks noChangeArrowheads="1"/>
                </p:cNvSpPr>
                <p:nvPr/>
              </p:nvSpPr>
              <p:spPr bwMode="auto">
                <a:xfrm>
                  <a:off x="1077" y="3024"/>
                  <a:ext cx="34" cy="3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47411" tIns="23706" rIns="47411" bIns="23706">
                  <a:spAutoFit/>
                </a:bodyPr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  <p:grpSp>
            <p:nvGrpSpPr>
              <p:cNvPr id="21520" name="Group 49"/>
              <p:cNvGrpSpPr>
                <a:grpSpLocks/>
              </p:cNvGrpSpPr>
              <p:nvPr/>
            </p:nvGrpSpPr>
            <p:grpSpPr bwMode="auto">
              <a:xfrm>
                <a:off x="3317" y="3625"/>
                <a:ext cx="253" cy="232"/>
                <a:chOff x="976" y="2992"/>
                <a:chExt cx="295" cy="256"/>
              </a:xfrm>
            </p:grpSpPr>
            <p:sp>
              <p:nvSpPr>
                <p:cNvPr id="19506" name="Rectangle 50"/>
                <p:cNvSpPr>
                  <a:spLocks noChangeArrowheads="1"/>
                </p:cNvSpPr>
                <p:nvPr/>
              </p:nvSpPr>
              <p:spPr bwMode="auto">
                <a:xfrm>
                  <a:off x="976" y="2992"/>
                  <a:ext cx="295" cy="2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47411" tIns="23706" rIns="47411" bIns="23706">
                  <a:spAutoFit/>
                </a:bodyPr>
                <a:lstStyle/>
                <a:p>
                  <a:pPr defTabSz="801688">
                    <a:defRPr/>
                  </a:pPr>
                  <a:r>
                    <a:rPr lang="fr-FR" sz="2100">
                      <a:solidFill>
                        <a:srgbClr val="15B003"/>
                      </a:solidFill>
                      <a:latin typeface="Times New Roman" charset="0"/>
                      <a:cs typeface="+mn-cs"/>
                    </a:rPr>
                    <a:t>M</a:t>
                  </a:r>
                  <a:r>
                    <a:rPr lang="fr-FR" sz="2100" baseline="-25000">
                      <a:solidFill>
                        <a:srgbClr val="15B003"/>
                      </a:solidFill>
                      <a:latin typeface="Times New Roman" charset="0"/>
                      <a:cs typeface="+mn-cs"/>
                    </a:rPr>
                    <a:t>s</a:t>
                  </a:r>
                  <a:endParaRPr lang="fr-FR" sz="2100">
                    <a:solidFill>
                      <a:srgbClr val="996633"/>
                    </a:solidFill>
                    <a:latin typeface="Times New Roman" charset="0"/>
                    <a:cs typeface="+mn-cs"/>
                  </a:endParaRPr>
                </a:p>
              </p:txBody>
            </p:sp>
            <p:sp>
              <p:nvSpPr>
                <p:cNvPr id="19507" name="Oval 51"/>
                <p:cNvSpPr>
                  <a:spLocks noChangeArrowheads="1"/>
                </p:cNvSpPr>
                <p:nvPr/>
              </p:nvSpPr>
              <p:spPr bwMode="auto">
                <a:xfrm>
                  <a:off x="1077" y="3024"/>
                  <a:ext cx="34" cy="3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47411" tIns="23706" rIns="47411" bIns="23706">
                  <a:spAutoFit/>
                </a:bodyPr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  <p:sp>
            <p:nvSpPr>
              <p:cNvPr id="19508" name="AutoShape 52"/>
              <p:cNvSpPr>
                <a:spLocks/>
              </p:cNvSpPr>
              <p:nvPr/>
            </p:nvSpPr>
            <p:spPr bwMode="auto">
              <a:xfrm rot="5400000">
                <a:off x="3420" y="3334"/>
                <a:ext cx="43" cy="451"/>
              </a:xfrm>
              <a:prstGeom prst="rightBrace">
                <a:avLst>
                  <a:gd name="adj1" fmla="val 87403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7411" tIns="23706" rIns="47411" bIns="23706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19510" name="Text Box 54"/>
            <p:cNvSpPr txBox="1">
              <a:spLocks noChangeArrowheads="1"/>
            </p:cNvSpPr>
            <p:nvPr/>
          </p:nvSpPr>
          <p:spPr bwMode="auto">
            <a:xfrm>
              <a:off x="833438" y="5197475"/>
              <a:ext cx="2257425" cy="385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7411" tIns="23706" rIns="47411" bIns="23706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>
                  <a:latin typeface="Chalkboard" charset="0"/>
                  <a:cs typeface="+mn-cs"/>
                </a:rPr>
                <a:t>Tube de courant :</a:t>
              </a:r>
            </a:p>
          </p:txBody>
        </p:sp>
      </p:grpSp>
      <p:grpSp>
        <p:nvGrpSpPr>
          <p:cNvPr id="4" name="Grouper 3"/>
          <p:cNvGrpSpPr/>
          <p:nvPr/>
        </p:nvGrpSpPr>
        <p:grpSpPr>
          <a:xfrm>
            <a:off x="6299646" y="5324475"/>
            <a:ext cx="2736850" cy="1066800"/>
            <a:chOff x="6126163" y="5324475"/>
            <a:chExt cx="2736850" cy="1066800"/>
          </a:xfrm>
        </p:grpSpPr>
        <p:sp>
          <p:nvSpPr>
            <p:cNvPr id="19492" name="Rectangle 36"/>
            <p:cNvSpPr>
              <a:spLocks noChangeArrowheads="1"/>
            </p:cNvSpPr>
            <p:nvPr/>
          </p:nvSpPr>
          <p:spPr bwMode="auto">
            <a:xfrm>
              <a:off x="6126163" y="5324475"/>
              <a:ext cx="2736850" cy="106680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0313" tIns="35157" rIns="70313" bIns="35157">
              <a:spAutoFit/>
            </a:bodyPr>
            <a:lstStyle/>
            <a:p>
              <a:pPr algn="ctr" defTabSz="801688">
                <a:defRPr/>
              </a:pPr>
              <a:r>
                <a:rPr lang="fr-FR" sz="2100">
                  <a:solidFill>
                    <a:srgbClr val="FFFDCF"/>
                  </a:solidFill>
                  <a:latin typeface="Times New Roman" charset="0"/>
                  <a:cs typeface="+mn-cs"/>
                </a:rPr>
                <a:t>M = </a:t>
              </a:r>
              <a:r>
                <a:rPr lang="fr-FR" sz="2100">
                  <a:solidFill>
                    <a:srgbClr val="FFFDCF"/>
                  </a:solidFill>
                  <a:latin typeface="Symbol" charset="0"/>
                  <a:cs typeface="+mn-cs"/>
                </a:rPr>
                <a:t>r</a:t>
              </a:r>
              <a:r>
                <a:rPr lang="fr-FR" sz="2100">
                  <a:solidFill>
                    <a:srgbClr val="FFFDCF"/>
                  </a:solidFill>
                  <a:latin typeface="Times New Roman" charset="0"/>
                  <a:cs typeface="+mn-cs"/>
                </a:rPr>
                <a:t>vS </a:t>
              </a:r>
              <a:br>
                <a:rPr lang="fr-FR" sz="2100">
                  <a:solidFill>
                    <a:srgbClr val="FFFDCF"/>
                  </a:solidFill>
                  <a:latin typeface="Times New Roman" charset="0"/>
                  <a:cs typeface="+mn-cs"/>
                </a:rPr>
              </a:br>
              <a:r>
                <a:rPr lang="fr-FR" sz="2100">
                  <a:solidFill>
                    <a:srgbClr val="FFFDCF"/>
                  </a:solidFill>
                  <a:cs typeface="+mn-cs"/>
                </a:rPr>
                <a:t>débit massique </a:t>
              </a:r>
            </a:p>
            <a:p>
              <a:pPr algn="ctr" defTabSz="801688">
                <a:defRPr/>
              </a:pPr>
              <a:r>
                <a:rPr lang="fr-FR" sz="2100">
                  <a:solidFill>
                    <a:srgbClr val="FFFDCF"/>
                  </a:solidFill>
                  <a:cs typeface="+mn-cs"/>
                </a:rPr>
                <a:t>(noté aussi q)</a:t>
              </a:r>
              <a:endParaRPr lang="fr-FR" sz="2100" baseline="-25000">
                <a:solidFill>
                  <a:srgbClr val="FFFDCF"/>
                </a:solidFill>
                <a:cs typeface="+mn-cs"/>
              </a:endParaRPr>
            </a:p>
          </p:txBody>
        </p:sp>
        <p:sp>
          <p:nvSpPr>
            <p:cNvPr id="19487" name="Oval 31"/>
            <p:cNvSpPr>
              <a:spLocks noChangeArrowheads="1"/>
            </p:cNvSpPr>
            <p:nvPr/>
          </p:nvSpPr>
          <p:spPr bwMode="auto">
            <a:xfrm>
              <a:off x="7084755" y="5360988"/>
              <a:ext cx="46037" cy="492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7411" tIns="23706" rIns="47411" bIns="23706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39" name="Grouper 38"/>
          <p:cNvGrpSpPr/>
          <p:nvPr/>
        </p:nvGrpSpPr>
        <p:grpSpPr>
          <a:xfrm>
            <a:off x="1125486" y="1148406"/>
            <a:ext cx="2943922" cy="581758"/>
            <a:chOff x="251520" y="1181599"/>
            <a:chExt cx="2943922" cy="581758"/>
          </a:xfrm>
        </p:grpSpPr>
        <p:graphicFrame>
          <p:nvGraphicFramePr>
            <p:cNvPr id="40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9828787"/>
                </p:ext>
              </p:extLst>
            </p:nvPr>
          </p:nvGraphicFramePr>
          <p:xfrm>
            <a:off x="251520" y="1194123"/>
            <a:ext cx="572616" cy="4224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871" name="Équation" r:id="rId13" imgW="520700" imgH="368300" progId="Equation.3">
                    <p:embed/>
                  </p:oleObj>
                </mc:Choice>
                <mc:Fallback>
                  <p:oleObj name="Équation" r:id="rId13" imgW="520700" imgH="368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1520" y="1194123"/>
                          <a:ext cx="572616" cy="4224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Text Box 25"/>
            <p:cNvSpPr txBox="1">
              <a:spLocks noChangeArrowheads="1"/>
            </p:cNvSpPr>
            <p:nvPr/>
          </p:nvSpPr>
          <p:spPr bwMode="auto">
            <a:xfrm>
              <a:off x="342189" y="1181599"/>
              <a:ext cx="194786" cy="2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>
                  <a:solidFill>
                    <a:srgbClr val="996633"/>
                  </a:solidFill>
                  <a:latin typeface="Times New Roman" charset="0"/>
                  <a:cs typeface="+mn-cs"/>
                </a:rPr>
                <a:t>G</a:t>
              </a:r>
            </a:p>
          </p:txBody>
        </p:sp>
        <p:graphicFrame>
          <p:nvGraphicFramePr>
            <p:cNvPr id="42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80623119"/>
                </p:ext>
              </p:extLst>
            </p:nvPr>
          </p:nvGraphicFramePr>
          <p:xfrm>
            <a:off x="797888" y="1229329"/>
            <a:ext cx="390954" cy="5280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872" name="Équation" r:id="rId15" imgW="355600" imgH="368300" progId="Equation.3">
                    <p:embed/>
                  </p:oleObj>
                </mc:Choice>
                <mc:Fallback>
                  <p:oleObj name="Équation" r:id="rId15" imgW="355600" imgH="368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7888" y="1229329"/>
                          <a:ext cx="390954" cy="5280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" name="Rectangle 28"/>
            <p:cNvSpPr>
              <a:spLocks noChangeArrowheads="1"/>
            </p:cNvSpPr>
            <p:nvPr/>
          </p:nvSpPr>
          <p:spPr bwMode="auto">
            <a:xfrm>
              <a:off x="1036881" y="1283604"/>
              <a:ext cx="509760" cy="2266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/>
            <a:p>
              <a:pPr defTabSz="801688">
                <a:defRPr/>
              </a:pPr>
              <a:r>
                <a:rPr lang="fr-FR" sz="1200">
                  <a:solidFill>
                    <a:srgbClr val="996633"/>
                  </a:solidFill>
                  <a:latin typeface="Times New Roman" charset="0"/>
                  <a:cs typeface="+mn-cs"/>
                </a:rPr>
                <a:t>g </a:t>
              </a:r>
              <a:r>
                <a:rPr lang="fr-FR" sz="1200">
                  <a:latin typeface="Times New Roman" charset="0"/>
                  <a:cs typeface="+mn-cs"/>
                </a:rPr>
                <a:t>dV = </a:t>
              </a:r>
            </a:p>
          </p:txBody>
        </p:sp>
        <p:sp>
          <p:nvSpPr>
            <p:cNvPr id="44" name="Text Box 29"/>
            <p:cNvSpPr txBox="1">
              <a:spLocks noChangeArrowheads="1"/>
            </p:cNvSpPr>
            <p:nvPr/>
          </p:nvSpPr>
          <p:spPr bwMode="auto">
            <a:xfrm>
              <a:off x="857291" y="1536721"/>
              <a:ext cx="205147" cy="2266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>
                  <a:latin typeface="Times New Roman" charset="0"/>
                  <a:cs typeface="+mn-cs"/>
                </a:rPr>
                <a:t>V</a:t>
              </a:r>
            </a:p>
          </p:txBody>
        </p:sp>
        <p:graphicFrame>
          <p:nvGraphicFramePr>
            <p:cNvPr id="45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85495967"/>
                </p:ext>
              </p:extLst>
            </p:nvPr>
          </p:nvGraphicFramePr>
          <p:xfrm>
            <a:off x="1583458" y="1229683"/>
            <a:ext cx="263448" cy="5277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873" name="Équation" r:id="rId17" imgW="292100" imgH="368300" progId="Equation.3">
                    <p:embed/>
                  </p:oleObj>
                </mc:Choice>
                <mc:Fallback>
                  <p:oleObj name="Équation" r:id="rId17" imgW="292100" imgH="368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3458" y="1229683"/>
                          <a:ext cx="263448" cy="5277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" name="Rectangle 32"/>
            <p:cNvSpPr>
              <a:spLocks noChangeArrowheads="1"/>
            </p:cNvSpPr>
            <p:nvPr/>
          </p:nvSpPr>
          <p:spPr bwMode="auto">
            <a:xfrm>
              <a:off x="1605669" y="1536797"/>
              <a:ext cx="169409" cy="226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/>
            <a:p>
              <a:pPr defTabSz="801688">
                <a:defRPr/>
              </a:pPr>
              <a:r>
                <a:rPr lang="fr-FR" sz="1200">
                  <a:latin typeface="Times New Roman" charset="0"/>
                  <a:cs typeface="+mn-cs"/>
                </a:rPr>
                <a:t>S</a:t>
              </a:r>
              <a:endParaRPr lang="fr-FR" sz="1200" baseline="-25000">
                <a:solidFill>
                  <a:srgbClr val="15C3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7" name="Rectangle 33"/>
            <p:cNvSpPr>
              <a:spLocks noChangeArrowheads="1"/>
            </p:cNvSpPr>
            <p:nvPr/>
          </p:nvSpPr>
          <p:spPr bwMode="auto">
            <a:xfrm>
              <a:off x="1670582" y="1286120"/>
              <a:ext cx="1524860" cy="226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/>
            <a:p>
              <a:pPr defTabSz="801688">
                <a:defRPr/>
              </a:pPr>
              <a:r>
                <a:rPr lang="fr-FR" sz="1200">
                  <a:solidFill>
                    <a:srgbClr val="996633"/>
                  </a:solidFill>
                  <a:latin typeface="Times New Roman" charset="0"/>
                  <a:cs typeface="+mn-cs"/>
                </a:rPr>
                <a:t> g </a:t>
              </a:r>
              <a:r>
                <a:rPr lang="fr-FR" sz="1200" b="1">
                  <a:solidFill>
                    <a:schemeClr val="accent2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1200" b="1">
                  <a:latin typeface="Times New Roman" charset="0"/>
                  <a:cs typeface="+mn-cs"/>
                </a:rPr>
                <a:t>.</a:t>
              </a:r>
              <a:r>
                <a:rPr lang="fr-FR" sz="1200" b="1">
                  <a:solidFill>
                    <a:srgbClr val="FF00FF"/>
                  </a:solidFill>
                  <a:latin typeface="Times New Roman" charset="0"/>
                  <a:cs typeface="+mn-cs"/>
                </a:rPr>
                <a:t>n </a:t>
              </a:r>
              <a:r>
                <a:rPr lang="fr-FR" sz="1200">
                  <a:solidFill>
                    <a:srgbClr val="FF00FF"/>
                  </a:solidFill>
                  <a:latin typeface="Times New Roman" charset="0"/>
                  <a:cs typeface="+mn-cs"/>
                </a:rPr>
                <a:t>dS </a:t>
              </a:r>
              <a:r>
                <a:rPr lang="fr-FR" sz="1200">
                  <a:latin typeface="Times New Roman" charset="0"/>
                  <a:cs typeface="+mn-cs"/>
                </a:rPr>
                <a:t>+ </a:t>
              </a:r>
              <a:r>
                <a:rPr lang="fr-FR" sz="1200">
                  <a:solidFill>
                    <a:schemeClr val="accent2"/>
                  </a:solidFill>
                  <a:latin typeface="Times" charset="0"/>
                  <a:cs typeface="+mn-cs"/>
                </a:rPr>
                <a:t>R</a:t>
              </a:r>
              <a:r>
                <a:rPr lang="fr-FR" sz="1200" baseline="30000">
                  <a:solidFill>
                    <a:schemeClr val="accent2"/>
                  </a:solidFill>
                  <a:latin typeface="Times" charset="0"/>
                  <a:cs typeface="+mn-cs"/>
                </a:rPr>
                <a:t>+</a:t>
              </a:r>
              <a:r>
                <a:rPr lang="fr-FR" sz="1200">
                  <a:solidFill>
                    <a:schemeClr val="accent2"/>
                  </a:solidFill>
                  <a:latin typeface="Times" charset="0"/>
                  <a:cs typeface="+mn-cs"/>
                </a:rPr>
                <a:t> </a:t>
              </a:r>
              <a:r>
                <a:rPr lang="fr-FR" sz="1200">
                  <a:latin typeface="Symbol" charset="2"/>
                  <a:cs typeface="Symbol" charset="2"/>
                </a:rPr>
                <a:t>-</a:t>
              </a:r>
              <a:r>
                <a:rPr lang="fr-FR" sz="1200">
                  <a:latin typeface="Times" charset="0"/>
                  <a:cs typeface="+mn-cs"/>
                </a:rPr>
                <a:t> </a:t>
              </a:r>
              <a:r>
                <a:rPr lang="fr-FR" sz="1200">
                  <a:solidFill>
                    <a:srgbClr val="FF8000"/>
                  </a:solidFill>
                  <a:latin typeface="Times" charset="0"/>
                  <a:cs typeface="+mn-cs"/>
                </a:rPr>
                <a:t>R</a:t>
              </a:r>
              <a:r>
                <a:rPr lang="fr-FR" sz="1200" baseline="30000">
                  <a:solidFill>
                    <a:srgbClr val="FF8000"/>
                  </a:solidFill>
                  <a:latin typeface="Times" charset="0"/>
                  <a:cs typeface="+mn-cs"/>
                </a:rPr>
                <a:t>- </a:t>
              </a:r>
              <a:r>
                <a:rPr lang="fr-FR" sz="1200">
                  <a:cs typeface="+mn-cs"/>
                </a:rPr>
                <a:t>+</a:t>
              </a:r>
              <a:r>
                <a:rPr lang="fr-FR" sz="1200">
                  <a:latin typeface="Times" charset="0"/>
                  <a:cs typeface="+mn-cs"/>
                </a:rPr>
                <a:t> </a:t>
              </a:r>
              <a:r>
                <a:rPr lang="fr-FR" sz="1200">
                  <a:latin typeface="Symbol" charset="0"/>
                  <a:cs typeface="+mn-cs"/>
                </a:rPr>
                <a:t>f</a:t>
              </a:r>
              <a:r>
                <a:rPr lang="fr-FR" sz="1200" baseline="-25000">
                  <a:latin typeface="Times" charset="0"/>
                  <a:cs typeface="+mn-cs"/>
                </a:rPr>
                <a:t>d </a:t>
              </a:r>
            </a:p>
          </p:txBody>
        </p:sp>
        <p:sp>
          <p:nvSpPr>
            <p:cNvPr id="48" name="Rectangle 34"/>
            <p:cNvSpPr>
              <a:spLocks noChangeArrowheads="1"/>
            </p:cNvSpPr>
            <p:nvPr/>
          </p:nvSpPr>
          <p:spPr bwMode="auto">
            <a:xfrm>
              <a:off x="1487344" y="1289784"/>
              <a:ext cx="173558" cy="226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/>
            <a:p>
              <a:pPr defTabSz="801688">
                <a:defRPr/>
              </a:pPr>
              <a:r>
                <a:rPr lang="fr-FR" sz="1200" b="1">
                  <a:latin typeface="Symbol" charset="2"/>
                  <a:cs typeface="Symbol" charset="2"/>
                </a:rPr>
                <a:t>-</a:t>
              </a:r>
              <a:endParaRPr lang="fr-FR" sz="1200">
                <a:solidFill>
                  <a:srgbClr val="FF8000"/>
                </a:solidFill>
                <a:latin typeface="Symbol" charset="2"/>
                <a:cs typeface="Symbol" charset="2"/>
              </a:endParaRPr>
            </a:p>
          </p:txBody>
        </p:sp>
      </p:grpSp>
      <p:grpSp>
        <p:nvGrpSpPr>
          <p:cNvPr id="49" name="Grouper 48"/>
          <p:cNvGrpSpPr/>
          <p:nvPr/>
        </p:nvGrpSpPr>
        <p:grpSpPr>
          <a:xfrm>
            <a:off x="5253391" y="1146484"/>
            <a:ext cx="2270937" cy="585602"/>
            <a:chOff x="195263" y="3994347"/>
            <a:chExt cx="4111625" cy="1060253"/>
          </a:xfrm>
        </p:grpSpPr>
        <p:grpSp>
          <p:nvGrpSpPr>
            <p:cNvPr id="50" name="Group 74"/>
            <p:cNvGrpSpPr>
              <a:grpSpLocks/>
            </p:cNvGrpSpPr>
            <p:nvPr/>
          </p:nvGrpSpPr>
          <p:grpSpPr bwMode="auto">
            <a:xfrm>
              <a:off x="195263" y="3994347"/>
              <a:ext cx="566662" cy="845939"/>
              <a:chOff x="1682" y="4020"/>
              <a:chExt cx="417" cy="588"/>
            </a:xfrm>
          </p:grpSpPr>
          <p:graphicFrame>
            <p:nvGraphicFramePr>
              <p:cNvPr id="53" name="Object 75"/>
              <p:cNvGraphicFramePr>
                <a:graphicFrameLocks noChangeAspect="1"/>
              </p:cNvGraphicFramePr>
              <p:nvPr/>
            </p:nvGraphicFramePr>
            <p:xfrm>
              <a:off x="1682" y="4032"/>
              <a:ext cx="344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874" name="Équation" r:id="rId19" imgW="215900" imgH="368300" progId="Equation.3">
                      <p:embed/>
                    </p:oleObj>
                  </mc:Choice>
                  <mc:Fallback>
                    <p:oleObj name="Équation" r:id="rId19" imgW="215900" imgH="368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2" y="4032"/>
                            <a:ext cx="344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4" name="Text Box 76"/>
              <p:cNvSpPr txBox="1">
                <a:spLocks noChangeArrowheads="1"/>
              </p:cNvSpPr>
              <p:nvPr/>
            </p:nvSpPr>
            <p:spPr bwMode="auto">
              <a:xfrm>
                <a:off x="1785" y="4020"/>
                <a:ext cx="314" cy="3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61657" tIns="30829" rIns="61657" bIns="30829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12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G</a:t>
                </a:r>
              </a:p>
            </p:txBody>
          </p:sp>
        </p:grpSp>
        <p:sp>
          <p:nvSpPr>
            <p:cNvPr id="51" name="Text Box 77"/>
            <p:cNvSpPr txBox="1">
              <a:spLocks noChangeArrowheads="1"/>
            </p:cNvSpPr>
            <p:nvPr/>
          </p:nvSpPr>
          <p:spPr bwMode="auto">
            <a:xfrm>
              <a:off x="604838" y="4217987"/>
              <a:ext cx="382578" cy="4470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>
                  <a:latin typeface="Times New Roman" charset="0"/>
                  <a:cs typeface="+mn-cs"/>
                </a:rPr>
                <a:t>=</a:t>
              </a:r>
            </a:p>
          </p:txBody>
        </p:sp>
        <p:sp>
          <p:nvSpPr>
            <p:cNvPr id="52" name="Rectangle 78"/>
            <p:cNvSpPr>
              <a:spLocks noChangeArrowheads="1"/>
            </p:cNvSpPr>
            <p:nvPr/>
          </p:nvSpPr>
          <p:spPr bwMode="auto">
            <a:xfrm>
              <a:off x="909638" y="4141788"/>
              <a:ext cx="3397250" cy="912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/>
            <a:p>
              <a:pPr defTabSz="801688">
                <a:defRPr/>
              </a:pPr>
              <a:r>
                <a:rPr lang="fr-FR" sz="1200">
                  <a:solidFill>
                    <a:srgbClr val="996633"/>
                  </a:solidFill>
                  <a:latin typeface="Times New Roman" charset="0"/>
                  <a:cs typeface="+mn-cs"/>
                </a:rPr>
                <a:t>g</a:t>
              </a:r>
              <a:r>
                <a:rPr lang="fr-FR" sz="1200" baseline="-25000">
                  <a:solidFill>
                    <a:srgbClr val="996633"/>
                  </a:solidFill>
                  <a:latin typeface="Times New Roman" charset="0"/>
                  <a:cs typeface="+mn-cs"/>
                </a:rPr>
                <a:t>e</a:t>
              </a:r>
              <a:r>
                <a:rPr lang="fr-FR" sz="1200">
                  <a:solidFill>
                    <a:srgbClr val="FF0000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1200" baseline="-25000">
                  <a:solidFill>
                    <a:srgbClr val="FF0000"/>
                  </a:solidFill>
                  <a:latin typeface="Times New Roman" charset="0"/>
                  <a:cs typeface="+mn-cs"/>
                </a:rPr>
                <a:t>e</a:t>
              </a:r>
              <a:r>
                <a:rPr lang="fr-FR" sz="1200">
                  <a:solidFill>
                    <a:srgbClr val="FF0000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1200" baseline="-25000">
                  <a:solidFill>
                    <a:srgbClr val="FF0000"/>
                  </a:solidFill>
                  <a:latin typeface="Times New Roman" charset="0"/>
                  <a:cs typeface="+mn-cs"/>
                </a:rPr>
                <a:t>e</a:t>
              </a:r>
              <a:r>
                <a:rPr lang="fr-FR" sz="1200">
                  <a:solidFill>
                    <a:srgbClr val="FF0000"/>
                  </a:solidFill>
                  <a:latin typeface="Times New Roman" charset="0"/>
                  <a:cs typeface="+mn-cs"/>
                </a:rPr>
                <a:t> </a:t>
              </a:r>
              <a:r>
                <a:rPr lang="fr-FR" sz="1200">
                  <a:latin typeface="Symbol" charset="2"/>
                  <a:cs typeface="Symbol" charset="2"/>
                </a:rPr>
                <a:t>-</a:t>
              </a:r>
              <a:r>
                <a:rPr lang="fr-FR" sz="1200">
                  <a:latin typeface="Times New Roman" charset="0"/>
                  <a:cs typeface="+mn-cs"/>
                </a:rPr>
                <a:t> </a:t>
              </a:r>
              <a:r>
                <a:rPr lang="fr-FR" sz="1200">
                  <a:solidFill>
                    <a:srgbClr val="996633"/>
                  </a:solidFill>
                  <a:latin typeface="Times New Roman" charset="0"/>
                  <a:cs typeface="+mn-cs"/>
                </a:rPr>
                <a:t>g</a:t>
              </a:r>
              <a:r>
                <a:rPr lang="fr-FR" sz="1200" baseline="-25000">
                  <a:solidFill>
                    <a:srgbClr val="99663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1200">
                  <a:solidFill>
                    <a:srgbClr val="15B003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1200" baseline="-25000">
                  <a:solidFill>
                    <a:srgbClr val="15B00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1200">
                  <a:solidFill>
                    <a:srgbClr val="15B00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1200" baseline="-25000">
                  <a:solidFill>
                    <a:srgbClr val="15B00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1200" baseline="-25000">
                  <a:latin typeface="Times New Roman" charset="0"/>
                  <a:cs typeface="+mn-cs"/>
                </a:rPr>
                <a:t> </a:t>
              </a:r>
              <a:r>
                <a:rPr lang="fr-FR" sz="1200">
                  <a:latin typeface="Times New Roman" charset="0"/>
                  <a:cs typeface="+mn-cs"/>
                </a:rPr>
                <a:t>+ </a:t>
              </a:r>
              <a:r>
                <a:rPr lang="fr-FR" sz="1200">
                  <a:solidFill>
                    <a:schemeClr val="accent2"/>
                  </a:solidFill>
                  <a:latin typeface="Times" charset="0"/>
                  <a:cs typeface="+mn-cs"/>
                </a:rPr>
                <a:t>R</a:t>
              </a:r>
              <a:r>
                <a:rPr lang="fr-FR" sz="1200" baseline="30000">
                  <a:solidFill>
                    <a:schemeClr val="accent2"/>
                  </a:solidFill>
                  <a:latin typeface="Times" charset="0"/>
                  <a:cs typeface="+mn-cs"/>
                </a:rPr>
                <a:t>+</a:t>
              </a:r>
              <a:r>
                <a:rPr lang="fr-FR" sz="1200">
                  <a:solidFill>
                    <a:schemeClr val="accent2"/>
                  </a:solidFill>
                  <a:latin typeface="Times" charset="0"/>
                  <a:cs typeface="+mn-cs"/>
                </a:rPr>
                <a:t> </a:t>
              </a:r>
              <a:r>
                <a:rPr lang="fr-FR" sz="1200">
                  <a:latin typeface="Symbol" charset="2"/>
                  <a:cs typeface="Symbol" charset="2"/>
                </a:rPr>
                <a:t>-</a:t>
              </a:r>
              <a:r>
                <a:rPr lang="fr-FR" sz="1200">
                  <a:latin typeface="Times" charset="0"/>
                  <a:cs typeface="+mn-cs"/>
                </a:rPr>
                <a:t> </a:t>
              </a:r>
              <a:r>
                <a:rPr lang="fr-FR" sz="1200">
                  <a:solidFill>
                    <a:srgbClr val="FF8000"/>
                  </a:solidFill>
                  <a:latin typeface="Times" charset="0"/>
                  <a:cs typeface="+mn-cs"/>
                </a:rPr>
                <a:t>R</a:t>
              </a:r>
              <a:r>
                <a:rPr lang="fr-FR" sz="1200" baseline="30000">
                  <a:solidFill>
                    <a:srgbClr val="FF8000"/>
                  </a:solidFill>
                  <a:latin typeface="Times" charset="0"/>
                  <a:cs typeface="+mn-cs"/>
                </a:rPr>
                <a:t>- </a:t>
              </a:r>
              <a:r>
                <a:rPr lang="fr-FR" sz="1200">
                  <a:cs typeface="+mn-cs"/>
                </a:rPr>
                <a:t>+</a:t>
              </a:r>
              <a:r>
                <a:rPr lang="fr-FR" sz="1200">
                  <a:latin typeface="Times" charset="0"/>
                  <a:cs typeface="+mn-cs"/>
                </a:rPr>
                <a:t> </a:t>
              </a:r>
              <a:r>
                <a:rPr lang="fr-FR" sz="1200">
                  <a:latin typeface="Symbol" charset="0"/>
                  <a:cs typeface="+mn-cs"/>
                </a:rPr>
                <a:t>f</a:t>
              </a:r>
              <a:r>
                <a:rPr lang="fr-FR" sz="1200" baseline="-25000">
                  <a:latin typeface="Times" charset="0"/>
                  <a:cs typeface="+mn-cs"/>
                </a:rPr>
                <a:t>d </a:t>
              </a:r>
            </a:p>
            <a:p>
              <a:pPr defTabSz="801688">
                <a:defRPr/>
              </a:pPr>
              <a:endParaRPr lang="fr-FR" sz="1200" baseline="-25000">
                <a:solidFill>
                  <a:srgbClr val="15B003"/>
                </a:solidFill>
                <a:latin typeface="Times New Roman" charset="0"/>
                <a:cs typeface="+mn-cs"/>
              </a:endParaRPr>
            </a:p>
            <a:p>
              <a:pPr defTabSz="801688">
                <a:defRPr/>
              </a:pPr>
              <a:endParaRPr lang="fr-FR" sz="1200" baseline="-25000">
                <a:solidFill>
                  <a:srgbClr val="FF0000"/>
                </a:solidFill>
                <a:latin typeface="Times New Roman" charset="0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3" name="Group 3"/>
          <p:cNvGrpSpPr>
            <a:grpSpLocks/>
          </p:cNvGrpSpPr>
          <p:nvPr/>
        </p:nvGrpSpPr>
        <p:grpSpPr bwMode="auto">
          <a:xfrm>
            <a:off x="1498600" y="2282825"/>
            <a:ext cx="2105025" cy="2073275"/>
            <a:chOff x="1104" y="1584"/>
            <a:chExt cx="1551" cy="1440"/>
          </a:xfrm>
        </p:grpSpPr>
        <p:grpSp>
          <p:nvGrpSpPr>
            <p:cNvPr id="22554" name="Group 4"/>
            <p:cNvGrpSpPr>
              <a:grpSpLocks/>
            </p:cNvGrpSpPr>
            <p:nvPr/>
          </p:nvGrpSpPr>
          <p:grpSpPr bwMode="auto">
            <a:xfrm>
              <a:off x="1104" y="1584"/>
              <a:ext cx="960" cy="1440"/>
              <a:chOff x="1104" y="1584"/>
              <a:chExt cx="960" cy="1440"/>
            </a:xfrm>
          </p:grpSpPr>
          <p:grpSp>
            <p:nvGrpSpPr>
              <p:cNvPr id="22557" name="Group 5"/>
              <p:cNvGrpSpPr>
                <a:grpSpLocks/>
              </p:cNvGrpSpPr>
              <p:nvPr/>
            </p:nvGrpSpPr>
            <p:grpSpPr bwMode="auto">
              <a:xfrm>
                <a:off x="1104" y="1584"/>
                <a:ext cx="720" cy="432"/>
                <a:chOff x="1104" y="1872"/>
                <a:chExt cx="720" cy="432"/>
              </a:xfrm>
            </p:grpSpPr>
            <p:sp>
              <p:nvSpPr>
                <p:cNvPr id="20486" name="Oval 6"/>
                <p:cNvSpPr>
                  <a:spLocks noChangeArrowheads="1"/>
                </p:cNvSpPr>
                <p:nvPr/>
              </p:nvSpPr>
              <p:spPr bwMode="auto">
                <a:xfrm>
                  <a:off x="1104" y="1872"/>
                  <a:ext cx="288" cy="288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70313" tIns="35157" rIns="70313" bIns="35157">
                  <a:spAutoFit/>
                </a:bodyPr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20487" name="Line 7"/>
                <p:cNvSpPr>
                  <a:spLocks noChangeShapeType="1"/>
                </p:cNvSpPr>
                <p:nvPr/>
              </p:nvSpPr>
              <p:spPr bwMode="auto">
                <a:xfrm>
                  <a:off x="1248" y="2016"/>
                  <a:ext cx="577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70313" tIns="35157" rIns="70313" bIns="35157">
                  <a:spAutoFit/>
                </a:bodyPr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  <p:grpSp>
            <p:nvGrpSpPr>
              <p:cNvPr id="22558" name="Group 8"/>
              <p:cNvGrpSpPr>
                <a:grpSpLocks/>
              </p:cNvGrpSpPr>
              <p:nvPr/>
            </p:nvGrpSpPr>
            <p:grpSpPr bwMode="auto">
              <a:xfrm>
                <a:off x="1104" y="2592"/>
                <a:ext cx="960" cy="432"/>
                <a:chOff x="1104" y="2880"/>
                <a:chExt cx="960" cy="432"/>
              </a:xfrm>
            </p:grpSpPr>
            <p:sp>
              <p:nvSpPr>
                <p:cNvPr id="20489" name="Oval 9"/>
                <p:cNvSpPr>
                  <a:spLocks noChangeArrowheads="1"/>
                </p:cNvSpPr>
                <p:nvPr/>
              </p:nvSpPr>
              <p:spPr bwMode="auto">
                <a:xfrm>
                  <a:off x="1104" y="3024"/>
                  <a:ext cx="288" cy="288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70313" tIns="35157" rIns="70313" bIns="35157">
                  <a:spAutoFit/>
                </a:bodyPr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20490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1248" y="2880"/>
                  <a:ext cx="816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70313" tIns="35157" rIns="70313" bIns="35157">
                  <a:spAutoFit/>
                </a:bodyPr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</p:grpSp>
        <p:sp>
          <p:nvSpPr>
            <p:cNvPr id="20491" name="Text Box 11"/>
            <p:cNvSpPr txBox="1">
              <a:spLocks noChangeArrowheads="1"/>
            </p:cNvSpPr>
            <p:nvPr/>
          </p:nvSpPr>
          <p:spPr bwMode="auto">
            <a:xfrm>
              <a:off x="1670" y="1610"/>
              <a:ext cx="783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 b="1">
                  <a:solidFill>
                    <a:schemeClr val="hlink"/>
                  </a:solidFill>
                  <a:latin typeface="Times New Roman" charset="0"/>
                  <a:cs typeface="+mn-cs"/>
                </a:rPr>
                <a:t>P</a:t>
              </a:r>
              <a:r>
                <a:rPr lang="fr-FR" sz="2100" b="1" baseline="-25000">
                  <a:solidFill>
                    <a:schemeClr val="hlink"/>
                  </a:solidFill>
                  <a:latin typeface="Times New Roman" charset="0"/>
                  <a:cs typeface="+mn-cs"/>
                </a:rPr>
                <a:t>1</a:t>
              </a:r>
              <a:r>
                <a:rPr lang="fr-FR" sz="2100">
                  <a:solidFill>
                    <a:schemeClr val="hlink"/>
                  </a:solidFill>
                  <a:latin typeface="Times New Roman" charset="0"/>
                  <a:cs typeface="+mn-cs"/>
                </a:rPr>
                <a:t>=m</a:t>
              </a:r>
              <a:r>
                <a:rPr lang="fr-FR" sz="2100" baseline="-25000">
                  <a:solidFill>
                    <a:schemeClr val="hlink"/>
                  </a:solidFill>
                  <a:latin typeface="Times New Roman" charset="0"/>
                  <a:cs typeface="+mn-cs"/>
                </a:rPr>
                <a:t>1</a:t>
              </a:r>
              <a:r>
                <a:rPr lang="fr-FR" sz="2100" b="1">
                  <a:solidFill>
                    <a:schemeClr val="hlink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2100" baseline="-25000">
                  <a:solidFill>
                    <a:schemeClr val="hlink"/>
                  </a:solidFill>
                  <a:latin typeface="Times New Roman" charset="0"/>
                  <a:cs typeface="+mn-cs"/>
                </a:rPr>
                <a:t>1</a:t>
              </a:r>
              <a:endParaRPr lang="fr-FR" sz="2100">
                <a:solidFill>
                  <a:schemeClr val="hlink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20492" name="Text Box 12"/>
            <p:cNvSpPr txBox="1">
              <a:spLocks noChangeArrowheads="1"/>
            </p:cNvSpPr>
            <p:nvPr/>
          </p:nvSpPr>
          <p:spPr bwMode="auto">
            <a:xfrm>
              <a:off x="1872" y="2640"/>
              <a:ext cx="783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 b="1">
                  <a:solidFill>
                    <a:schemeClr val="accent2"/>
                  </a:solidFill>
                  <a:latin typeface="Times New Roman" charset="0"/>
                  <a:cs typeface="+mn-cs"/>
                </a:rPr>
                <a:t>P</a:t>
              </a:r>
              <a:r>
                <a:rPr lang="fr-FR" sz="2100" b="1" baseline="-25000">
                  <a:solidFill>
                    <a:schemeClr val="accent2"/>
                  </a:solidFill>
                  <a:latin typeface="Times New Roman" charset="0"/>
                  <a:cs typeface="+mn-cs"/>
                </a:rPr>
                <a:t>2</a:t>
              </a:r>
              <a:r>
                <a:rPr lang="fr-FR" sz="2100">
                  <a:solidFill>
                    <a:schemeClr val="accent2"/>
                  </a:solidFill>
                  <a:latin typeface="Times New Roman" charset="0"/>
                  <a:cs typeface="+mn-cs"/>
                </a:rPr>
                <a:t>=m</a:t>
              </a:r>
              <a:r>
                <a:rPr lang="fr-FR" sz="2100" baseline="-25000">
                  <a:solidFill>
                    <a:schemeClr val="accent2"/>
                  </a:solidFill>
                  <a:latin typeface="Times New Roman" charset="0"/>
                  <a:cs typeface="+mn-cs"/>
                </a:rPr>
                <a:t>2</a:t>
              </a:r>
              <a:r>
                <a:rPr lang="fr-FR" sz="2100" b="1">
                  <a:solidFill>
                    <a:schemeClr val="accent2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2100" baseline="-25000">
                  <a:solidFill>
                    <a:schemeClr val="accent2"/>
                  </a:solidFill>
                  <a:latin typeface="Times New Roman" charset="0"/>
                  <a:cs typeface="+mn-cs"/>
                </a:rPr>
                <a:t>2</a:t>
              </a:r>
              <a:endParaRPr lang="fr-FR" sz="2100">
                <a:solidFill>
                  <a:schemeClr val="accent2"/>
                </a:solidFill>
                <a:latin typeface="Times New Roman" charset="0"/>
                <a:cs typeface="+mn-cs"/>
              </a:endParaRPr>
            </a:p>
          </p:txBody>
        </p:sp>
      </p:grpSp>
      <p:grpSp>
        <p:nvGrpSpPr>
          <p:cNvPr id="20493" name="Group 13"/>
          <p:cNvGrpSpPr>
            <a:grpSpLocks/>
          </p:cNvGrpSpPr>
          <p:nvPr/>
        </p:nvGrpSpPr>
        <p:grpSpPr bwMode="auto">
          <a:xfrm>
            <a:off x="2932113" y="1520825"/>
            <a:ext cx="3550016" cy="3776076"/>
            <a:chOff x="2160" y="1056"/>
            <a:chExt cx="2614" cy="2621"/>
          </a:xfrm>
        </p:grpSpPr>
        <p:grpSp>
          <p:nvGrpSpPr>
            <p:cNvPr id="22544" name="Group 14"/>
            <p:cNvGrpSpPr>
              <a:grpSpLocks/>
            </p:cNvGrpSpPr>
            <p:nvPr/>
          </p:nvGrpSpPr>
          <p:grpSpPr bwMode="auto">
            <a:xfrm>
              <a:off x="2160" y="1248"/>
              <a:ext cx="1632" cy="2352"/>
              <a:chOff x="2160" y="1536"/>
              <a:chExt cx="1632" cy="2352"/>
            </a:xfrm>
          </p:grpSpPr>
          <p:sp>
            <p:nvSpPr>
              <p:cNvPr id="20495" name="Oval 15"/>
              <p:cNvSpPr>
                <a:spLocks noChangeArrowheads="1"/>
              </p:cNvSpPr>
              <p:nvPr/>
            </p:nvSpPr>
            <p:spPr bwMode="auto">
              <a:xfrm>
                <a:off x="2160" y="2400"/>
                <a:ext cx="288" cy="289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61657" tIns="30829" rIns="61657" bIns="30829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20496" name="Oval 16"/>
              <p:cNvSpPr>
                <a:spLocks noChangeArrowheads="1"/>
              </p:cNvSpPr>
              <p:nvPr/>
            </p:nvSpPr>
            <p:spPr bwMode="auto">
              <a:xfrm>
                <a:off x="2160" y="2688"/>
                <a:ext cx="288" cy="288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61657" tIns="30829" rIns="61657" bIns="30829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20497" name="Oval 17"/>
              <p:cNvSpPr>
                <a:spLocks noChangeArrowheads="1"/>
              </p:cNvSpPr>
              <p:nvPr/>
            </p:nvSpPr>
            <p:spPr bwMode="auto">
              <a:xfrm>
                <a:off x="3072" y="1872"/>
                <a:ext cx="288" cy="288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61657" tIns="30829" rIns="61657" bIns="30829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20498" name="Oval 18"/>
              <p:cNvSpPr>
                <a:spLocks noChangeArrowheads="1"/>
              </p:cNvSpPr>
              <p:nvPr/>
            </p:nvSpPr>
            <p:spPr bwMode="auto">
              <a:xfrm>
                <a:off x="3072" y="3168"/>
                <a:ext cx="288" cy="289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61657" tIns="30829" rIns="61657" bIns="30829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20499" name="Line 19"/>
              <p:cNvSpPr>
                <a:spLocks noChangeShapeType="1"/>
              </p:cNvSpPr>
              <p:nvPr/>
            </p:nvSpPr>
            <p:spPr bwMode="auto">
              <a:xfrm flipV="1">
                <a:off x="3216" y="1536"/>
                <a:ext cx="576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61657" tIns="30829" rIns="61657" bIns="30829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20500" name="Line 20"/>
              <p:cNvSpPr>
                <a:spLocks noChangeShapeType="1"/>
              </p:cNvSpPr>
              <p:nvPr/>
            </p:nvSpPr>
            <p:spPr bwMode="auto">
              <a:xfrm>
                <a:off x="3216" y="3312"/>
                <a:ext cx="576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61657" tIns="30829" rIns="61657" bIns="30829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20501" name="Text Box 21"/>
              <p:cNvSpPr txBox="1">
                <a:spLocks noChangeArrowheads="1"/>
              </p:cNvSpPr>
              <p:nvPr/>
            </p:nvSpPr>
            <p:spPr bwMode="auto">
              <a:xfrm>
                <a:off x="2495" y="2542"/>
                <a:ext cx="506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61657" tIns="30829" rIns="61657" bIns="30829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>
                    <a:latin typeface="Chalkboard" charset="0"/>
                    <a:cs typeface="+mn-cs"/>
                  </a:rPr>
                  <a:t>Choc</a:t>
                </a:r>
              </a:p>
            </p:txBody>
          </p:sp>
        </p:grpSp>
        <p:sp>
          <p:nvSpPr>
            <p:cNvPr id="20502" name="Text Box 22"/>
            <p:cNvSpPr txBox="1">
              <a:spLocks noChangeArrowheads="1"/>
            </p:cNvSpPr>
            <p:nvPr/>
          </p:nvSpPr>
          <p:spPr bwMode="auto">
            <a:xfrm>
              <a:off x="3840" y="1056"/>
              <a:ext cx="930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 b="1">
                  <a:solidFill>
                    <a:schemeClr val="hlink"/>
                  </a:solidFill>
                  <a:latin typeface="Times New Roman" charset="0"/>
                  <a:cs typeface="+mn-cs"/>
                </a:rPr>
                <a:t>P</a:t>
              </a:r>
              <a:r>
                <a:rPr lang="fr-FR" sz="2100" b="1" baseline="-25000">
                  <a:solidFill>
                    <a:schemeClr val="hlink"/>
                  </a:solidFill>
                  <a:latin typeface="Arial"/>
                  <a:cs typeface="+mn-cs"/>
                </a:rPr>
                <a:t>1</a:t>
              </a:r>
              <a:r>
                <a:rPr lang="fr-FR" sz="2100" b="1">
                  <a:solidFill>
                    <a:schemeClr val="hlink"/>
                  </a:solidFill>
                  <a:latin typeface="Arial"/>
                  <a:cs typeface="+mn-cs"/>
                </a:rPr>
                <a:t>’</a:t>
              </a:r>
              <a:r>
                <a:rPr lang="fr-FR" sz="2100">
                  <a:solidFill>
                    <a:schemeClr val="hlink"/>
                  </a:solidFill>
                  <a:latin typeface="Times New Roman" charset="0"/>
                  <a:cs typeface="+mn-cs"/>
                </a:rPr>
                <a:t>=m</a:t>
              </a:r>
              <a:r>
                <a:rPr lang="fr-FR" sz="2100" baseline="-25000">
                  <a:solidFill>
                    <a:schemeClr val="hlink"/>
                  </a:solidFill>
                  <a:latin typeface="Times New Roman" charset="0"/>
                  <a:cs typeface="+mn-cs"/>
                </a:rPr>
                <a:t>1</a:t>
              </a:r>
              <a:r>
                <a:rPr lang="fr-FR" sz="2100" b="1">
                  <a:solidFill>
                    <a:schemeClr val="hlink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altLang="ja-JP" sz="2100" b="1" baseline="-25000">
                  <a:solidFill>
                    <a:schemeClr val="hlink"/>
                  </a:solidFill>
                  <a:latin typeface="Arial"/>
                  <a:cs typeface="+mn-cs"/>
                </a:rPr>
                <a:t>1</a:t>
              </a:r>
              <a:r>
                <a:rPr lang="fr-FR" altLang="ja-JP" sz="2100" b="1">
                  <a:solidFill>
                    <a:schemeClr val="hlink"/>
                  </a:solidFill>
                  <a:latin typeface="Arial"/>
                  <a:cs typeface="+mn-cs"/>
                </a:rPr>
                <a:t>’</a:t>
              </a:r>
              <a:endParaRPr lang="fr-FR" sz="2100">
                <a:solidFill>
                  <a:schemeClr val="hlink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20503" name="Text Box 23"/>
            <p:cNvSpPr txBox="1">
              <a:spLocks noChangeArrowheads="1"/>
            </p:cNvSpPr>
            <p:nvPr/>
          </p:nvSpPr>
          <p:spPr bwMode="auto">
            <a:xfrm>
              <a:off x="3840" y="3409"/>
              <a:ext cx="934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 b="1">
                  <a:solidFill>
                    <a:schemeClr val="accent2"/>
                  </a:solidFill>
                  <a:latin typeface="Times New Roman" charset="0"/>
                  <a:cs typeface="+mn-cs"/>
                </a:rPr>
                <a:t>P</a:t>
              </a:r>
              <a:r>
                <a:rPr lang="fr-FR" sz="2100" b="1" baseline="-25000">
                  <a:solidFill>
                    <a:schemeClr val="accent2"/>
                  </a:solidFill>
                  <a:latin typeface="Times New Roman" charset="0"/>
                  <a:cs typeface="+mn-cs"/>
                </a:rPr>
                <a:t>2</a:t>
              </a:r>
              <a:r>
                <a:rPr lang="fr-FR" sz="2100" b="1">
                  <a:solidFill>
                    <a:schemeClr val="accent2"/>
                  </a:solidFill>
                  <a:latin typeface="Times New Roman" charset="0"/>
                  <a:cs typeface="+mn-cs"/>
                </a:rPr>
                <a:t>’</a:t>
              </a:r>
              <a:r>
                <a:rPr lang="fr-FR" sz="2100">
                  <a:solidFill>
                    <a:schemeClr val="accent2"/>
                  </a:solidFill>
                  <a:latin typeface="Times New Roman" charset="0"/>
                  <a:cs typeface="+mn-cs"/>
                </a:rPr>
                <a:t>=m</a:t>
              </a:r>
              <a:r>
                <a:rPr lang="fr-FR" sz="2100" baseline="-25000">
                  <a:solidFill>
                    <a:schemeClr val="accent2"/>
                  </a:solidFill>
                  <a:latin typeface="Times New Roman" charset="0"/>
                  <a:cs typeface="+mn-cs"/>
                </a:rPr>
                <a:t>2</a:t>
              </a:r>
              <a:r>
                <a:rPr lang="fr-FR" sz="2100" b="1">
                  <a:solidFill>
                    <a:schemeClr val="accent2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altLang="ja-JP" sz="2100" b="1" baseline="-25000">
                  <a:solidFill>
                    <a:schemeClr val="accent2"/>
                  </a:solidFill>
                  <a:latin typeface="Arial"/>
                  <a:cs typeface="+mn-cs"/>
                </a:rPr>
                <a:t>2</a:t>
              </a:r>
              <a:r>
                <a:rPr lang="fr-FR" altLang="ja-JP" sz="2100" b="1">
                  <a:solidFill>
                    <a:schemeClr val="accent2"/>
                  </a:solidFill>
                  <a:latin typeface="Arial"/>
                  <a:cs typeface="+mn-cs"/>
                </a:rPr>
                <a:t>’</a:t>
              </a:r>
              <a:endParaRPr lang="fr-FR" sz="2100">
                <a:solidFill>
                  <a:schemeClr val="accent2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20504" name="Text Box 24"/>
          <p:cNvSpPr txBox="1">
            <a:spLocks noChangeArrowheads="1"/>
          </p:cNvSpPr>
          <p:nvPr/>
        </p:nvSpPr>
        <p:spPr bwMode="auto">
          <a:xfrm>
            <a:off x="5343525" y="2420938"/>
            <a:ext cx="2051317" cy="40413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 b="1">
                <a:solidFill>
                  <a:schemeClr val="hlink"/>
                </a:solidFill>
                <a:latin typeface="Times New Roman" charset="0"/>
                <a:cs typeface="+mn-cs"/>
              </a:rPr>
              <a:t>P</a:t>
            </a:r>
            <a:r>
              <a:rPr lang="fr-FR" sz="2100" b="1" baseline="-25000">
                <a:solidFill>
                  <a:schemeClr val="hlink"/>
                </a:solidFill>
                <a:latin typeface="Times New Roman" charset="0"/>
                <a:cs typeface="+mn-cs"/>
              </a:rPr>
              <a:t>1</a:t>
            </a:r>
            <a:r>
              <a:rPr lang="fr-FR" sz="2100">
                <a:solidFill>
                  <a:schemeClr val="hlink"/>
                </a:solidFill>
                <a:latin typeface="Times New Roman" charset="0"/>
                <a:cs typeface="+mn-cs"/>
              </a:rPr>
              <a:t>+ </a:t>
            </a:r>
            <a:r>
              <a:rPr lang="fr-FR" sz="2100" b="1">
                <a:solidFill>
                  <a:schemeClr val="accent2"/>
                </a:solidFill>
                <a:latin typeface="Times New Roman" charset="0"/>
                <a:cs typeface="+mn-cs"/>
              </a:rPr>
              <a:t>P</a:t>
            </a:r>
            <a:r>
              <a:rPr lang="fr-FR" sz="2100" b="1" baseline="-25000">
                <a:solidFill>
                  <a:schemeClr val="accent2"/>
                </a:solidFill>
                <a:latin typeface="Times New Roman" charset="0"/>
                <a:cs typeface="+mn-cs"/>
              </a:rPr>
              <a:t>2</a:t>
            </a:r>
            <a:r>
              <a:rPr lang="fr-FR" sz="2100" baseline="-25000">
                <a:solidFill>
                  <a:schemeClr val="accent2"/>
                </a:solidFill>
                <a:latin typeface="Times New Roman" charset="0"/>
                <a:cs typeface="+mn-cs"/>
              </a:rPr>
              <a:t> </a:t>
            </a:r>
            <a:r>
              <a:rPr lang="fr-FR" sz="2100">
                <a:latin typeface="Times New Roman" charset="0"/>
                <a:cs typeface="+mn-cs"/>
              </a:rPr>
              <a:t>= </a:t>
            </a:r>
            <a:r>
              <a:rPr lang="fr-FR" sz="2100" b="1">
                <a:solidFill>
                  <a:schemeClr val="hlink"/>
                </a:solidFill>
                <a:latin typeface="Times New Roman" charset="0"/>
                <a:cs typeface="+mn-cs"/>
              </a:rPr>
              <a:t>P</a:t>
            </a:r>
            <a:r>
              <a:rPr lang="fr-FR" altLang="ja-JP" sz="2100" b="1" baseline="-25000">
                <a:solidFill>
                  <a:schemeClr val="hlink"/>
                </a:solidFill>
                <a:latin typeface="Arial"/>
                <a:cs typeface="+mn-cs"/>
              </a:rPr>
              <a:t>1</a:t>
            </a:r>
            <a:r>
              <a:rPr lang="fr-FR" altLang="ja-JP" sz="2100" b="1">
                <a:solidFill>
                  <a:schemeClr val="hlink"/>
                </a:solidFill>
                <a:latin typeface="Arial"/>
                <a:cs typeface="+mn-cs"/>
              </a:rPr>
              <a:t>’</a:t>
            </a:r>
            <a:r>
              <a:rPr lang="fr-FR" sz="2100">
                <a:solidFill>
                  <a:schemeClr val="hlink"/>
                </a:solidFill>
                <a:latin typeface="Times New Roman" charset="0"/>
                <a:cs typeface="+mn-cs"/>
              </a:rPr>
              <a:t>+</a:t>
            </a:r>
            <a:r>
              <a:rPr lang="fr-FR" sz="2100" b="1">
                <a:solidFill>
                  <a:schemeClr val="hlink"/>
                </a:solidFill>
                <a:latin typeface="Times New Roman" charset="0"/>
                <a:cs typeface="+mn-cs"/>
              </a:rPr>
              <a:t> </a:t>
            </a:r>
            <a:r>
              <a:rPr lang="fr-FR" sz="2100" b="1">
                <a:solidFill>
                  <a:schemeClr val="accent2"/>
                </a:solidFill>
                <a:latin typeface="Times New Roman" charset="0"/>
                <a:cs typeface="+mn-cs"/>
              </a:rPr>
              <a:t>P</a:t>
            </a:r>
            <a:r>
              <a:rPr lang="fr-FR" altLang="ja-JP" sz="2100" b="1" baseline="-25000">
                <a:solidFill>
                  <a:schemeClr val="accent2"/>
                </a:solidFill>
                <a:latin typeface="Arial"/>
                <a:cs typeface="+mn-cs"/>
              </a:rPr>
              <a:t>2</a:t>
            </a:r>
            <a:r>
              <a:rPr lang="fr-FR" altLang="ja-JP" sz="2100" b="1">
                <a:solidFill>
                  <a:schemeClr val="accent2"/>
                </a:solidFill>
                <a:latin typeface="Arial"/>
                <a:cs typeface="+mn-cs"/>
              </a:rPr>
              <a:t>’</a:t>
            </a:r>
            <a:endParaRPr lang="fr-FR" sz="2100" baseline="-25000">
              <a:solidFill>
                <a:schemeClr val="accent2"/>
              </a:solidFill>
              <a:latin typeface="Times New Roman" charset="0"/>
              <a:cs typeface="+mn-cs"/>
            </a:endParaRPr>
          </a:p>
        </p:txBody>
      </p:sp>
      <p:grpSp>
        <p:nvGrpSpPr>
          <p:cNvPr id="2" name="Grouper 1"/>
          <p:cNvGrpSpPr/>
          <p:nvPr/>
        </p:nvGrpSpPr>
        <p:grpSpPr>
          <a:xfrm>
            <a:off x="4757735" y="3316288"/>
            <a:ext cx="3336948" cy="880770"/>
            <a:chOff x="4757735" y="3316288"/>
            <a:chExt cx="3336948" cy="880770"/>
          </a:xfrm>
        </p:grpSpPr>
        <p:sp>
          <p:nvSpPr>
            <p:cNvPr id="20506" name="Text Box 26"/>
            <p:cNvSpPr txBox="1">
              <a:spLocks noChangeArrowheads="1"/>
            </p:cNvSpPr>
            <p:nvPr/>
          </p:nvSpPr>
          <p:spPr bwMode="auto">
            <a:xfrm>
              <a:off x="4757735" y="3803522"/>
              <a:ext cx="3336948" cy="393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 b="1">
                  <a:solidFill>
                    <a:schemeClr val="accent2"/>
                  </a:solidFill>
                  <a:latin typeface="Times New Roman" charset="0"/>
                  <a:cs typeface="+mn-cs"/>
                </a:rPr>
                <a:t>P</a:t>
              </a:r>
              <a:r>
                <a:rPr lang="fr-FR" sz="2100" b="1" baseline="-25000">
                  <a:solidFill>
                    <a:schemeClr val="accent2"/>
                  </a:solidFill>
                  <a:latin typeface="Times New Roman" charset="0"/>
                  <a:cs typeface="+mn-cs"/>
                </a:rPr>
                <a:t>2</a:t>
              </a:r>
              <a:r>
                <a:rPr lang="fr-FR" sz="2100" b="1">
                  <a:solidFill>
                    <a:schemeClr val="accent2"/>
                  </a:solidFill>
                  <a:latin typeface="Arial"/>
                  <a:cs typeface="+mn-cs"/>
                </a:rPr>
                <a:t>’</a:t>
              </a:r>
              <a:r>
                <a:rPr lang="fr-FR" sz="2100" b="1" baseline="-25000">
                  <a:solidFill>
                    <a:schemeClr val="accent2"/>
                  </a:solidFill>
                  <a:latin typeface="Symbol" charset="0"/>
                  <a:cs typeface="+mn-cs"/>
                </a:rPr>
                <a:t> </a:t>
              </a:r>
              <a:r>
                <a:rPr lang="fr-FR" sz="2100" b="1">
                  <a:solidFill>
                    <a:schemeClr val="accent2"/>
                  </a:solidFill>
                  <a:latin typeface="Symbol" charset="0"/>
                  <a:cs typeface="+mn-cs"/>
                </a:rPr>
                <a:t>-</a:t>
              </a:r>
              <a:r>
                <a:rPr lang="fr-FR" sz="2100" b="1">
                  <a:solidFill>
                    <a:schemeClr val="accent2"/>
                  </a:solidFill>
                  <a:latin typeface="Times New Roman" charset="0"/>
                  <a:cs typeface="+mn-cs"/>
                </a:rPr>
                <a:t>P</a:t>
              </a:r>
              <a:r>
                <a:rPr lang="fr-FR" sz="2100" b="1" baseline="-25000">
                  <a:solidFill>
                    <a:schemeClr val="accent2"/>
                  </a:solidFill>
                  <a:latin typeface="Times New Roman" charset="0"/>
                  <a:cs typeface="+mn-cs"/>
                </a:rPr>
                <a:t>2</a:t>
              </a:r>
              <a:r>
                <a:rPr lang="fr-FR" sz="2100" baseline="-25000">
                  <a:solidFill>
                    <a:schemeClr val="accent2"/>
                  </a:solidFill>
                  <a:latin typeface="Times New Roman" charset="0"/>
                  <a:cs typeface="+mn-cs"/>
                </a:rPr>
                <a:t> </a:t>
              </a:r>
              <a:r>
                <a:rPr lang="fr-FR" sz="2100">
                  <a:latin typeface="Times New Roman" charset="0"/>
                  <a:cs typeface="+mn-cs"/>
                </a:rPr>
                <a:t>= </a:t>
              </a:r>
              <a:r>
                <a:rPr lang="fr-FR" sz="2100">
                  <a:latin typeface="Symbol" charset="2"/>
                  <a:cs typeface="Symbol" charset="2"/>
                </a:rPr>
                <a:t>- </a:t>
              </a:r>
              <a:r>
                <a:rPr lang="fr-FR" sz="2100">
                  <a:solidFill>
                    <a:schemeClr val="hlink"/>
                  </a:solidFill>
                  <a:latin typeface="Times New Roman" charset="0"/>
                  <a:cs typeface="+mn-cs"/>
                </a:rPr>
                <a:t>(</a:t>
              </a:r>
              <a:r>
                <a:rPr lang="fr-FR" sz="2100" b="1">
                  <a:solidFill>
                    <a:schemeClr val="hlink"/>
                  </a:solidFill>
                  <a:latin typeface="Times New Roman" charset="0"/>
                  <a:cs typeface="+mn-cs"/>
                </a:rPr>
                <a:t>P</a:t>
              </a:r>
              <a:r>
                <a:rPr lang="fr-FR" sz="2100" b="1" baseline="-25000">
                  <a:solidFill>
                    <a:schemeClr val="hlink"/>
                  </a:solidFill>
                  <a:latin typeface="Times New Roman" charset="0"/>
                  <a:cs typeface="+mn-cs"/>
                </a:rPr>
                <a:t>1</a:t>
              </a:r>
              <a:r>
                <a:rPr lang="fr-FR" sz="2100" b="1">
                  <a:solidFill>
                    <a:schemeClr val="hlink"/>
                  </a:solidFill>
                  <a:latin typeface="Arial"/>
                  <a:cs typeface="+mn-cs"/>
                </a:rPr>
                <a:t>’</a:t>
              </a:r>
              <a:r>
                <a:rPr lang="fr-FR" sz="2100" b="1">
                  <a:solidFill>
                    <a:schemeClr val="hlink"/>
                  </a:solidFill>
                  <a:latin typeface="Symbol" charset="0"/>
                  <a:cs typeface="+mn-cs"/>
                </a:rPr>
                <a:t>-</a:t>
              </a:r>
              <a:r>
                <a:rPr lang="fr-FR" sz="2100" b="1">
                  <a:solidFill>
                    <a:schemeClr val="hlink"/>
                  </a:solidFill>
                  <a:latin typeface="Times New Roman" charset="0"/>
                  <a:cs typeface="+mn-cs"/>
                </a:rPr>
                <a:t> P</a:t>
              </a:r>
              <a:r>
                <a:rPr lang="fr-FR" sz="2100" b="1" baseline="-25000">
                  <a:solidFill>
                    <a:schemeClr val="hlink"/>
                  </a:solidFill>
                  <a:latin typeface="Times New Roman" charset="0"/>
                  <a:cs typeface="+mn-cs"/>
                </a:rPr>
                <a:t>1</a:t>
              </a:r>
              <a:r>
                <a:rPr lang="fr-FR" sz="2100" b="1">
                  <a:solidFill>
                    <a:schemeClr val="hlink"/>
                  </a:solidFill>
                  <a:latin typeface="Times New Roman" charset="0"/>
                  <a:cs typeface="+mn-cs"/>
                </a:rPr>
                <a:t>)</a:t>
              </a:r>
              <a:r>
                <a:rPr lang="fr-FR" sz="2100" b="1" baseline="-25000">
                  <a:solidFill>
                    <a:schemeClr val="hlink"/>
                  </a:solidFill>
                  <a:latin typeface="Times New Roman" charset="0"/>
                  <a:cs typeface="+mn-cs"/>
                </a:rPr>
                <a:t> </a:t>
              </a:r>
              <a:r>
                <a:rPr lang="fr-FR" sz="2100" b="1">
                  <a:latin typeface="Times New Roman" charset="0"/>
                  <a:cs typeface="+mn-cs"/>
                </a:rPr>
                <a:t>= F </a:t>
              </a:r>
              <a:r>
                <a:rPr lang="fr-FR" sz="2100" b="1" baseline="-25000">
                  <a:latin typeface="Times New Roman" charset="0"/>
                  <a:cs typeface="+mn-cs"/>
                </a:rPr>
                <a:t>1/2 </a:t>
              </a:r>
              <a:r>
                <a:rPr lang="fr-FR" sz="2100">
                  <a:latin typeface="Symbol" charset="0"/>
                  <a:cs typeface="+mn-cs"/>
                </a:rPr>
                <a:t>D</a:t>
              </a:r>
              <a:r>
                <a:rPr lang="fr-FR" sz="2100">
                  <a:latin typeface="Times New Roman" charset="0"/>
                  <a:cs typeface="+mn-cs"/>
                </a:rPr>
                <a:t>t</a:t>
              </a:r>
              <a:endParaRPr lang="fr-FR" sz="2100" b="1" baseline="-25000">
                <a:latin typeface="Times New Roman" charset="0"/>
                <a:cs typeface="+mn-cs"/>
              </a:endParaRPr>
            </a:p>
          </p:txBody>
        </p:sp>
        <p:sp>
          <p:nvSpPr>
            <p:cNvPr id="20507" name="Text Box 27"/>
            <p:cNvSpPr txBox="1">
              <a:spLocks noChangeArrowheads="1"/>
            </p:cNvSpPr>
            <p:nvPr/>
          </p:nvSpPr>
          <p:spPr bwMode="auto">
            <a:xfrm>
              <a:off x="4757735" y="3316288"/>
              <a:ext cx="3222957" cy="4079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>
                  <a:latin typeface="Chalkboard" charset="0"/>
                  <a:cs typeface="+mn-cs"/>
                </a:rPr>
                <a:t>Variation de QDM de 2 : </a:t>
              </a:r>
            </a:p>
          </p:txBody>
        </p:sp>
      </p:grpSp>
      <p:grpSp>
        <p:nvGrpSpPr>
          <p:cNvPr id="3" name="Grouper 2"/>
          <p:cNvGrpSpPr/>
          <p:nvPr/>
        </p:nvGrpSpPr>
        <p:grpSpPr>
          <a:xfrm>
            <a:off x="5562600" y="4191000"/>
            <a:ext cx="3535363" cy="1204833"/>
            <a:chOff x="5562600" y="4191000"/>
            <a:chExt cx="3535363" cy="1204833"/>
          </a:xfrm>
        </p:grpSpPr>
        <p:sp>
          <p:nvSpPr>
            <p:cNvPr id="20509" name="Text Box 29"/>
            <p:cNvSpPr txBox="1">
              <a:spLocks noChangeArrowheads="1"/>
            </p:cNvSpPr>
            <p:nvPr/>
          </p:nvSpPr>
          <p:spPr bwMode="auto">
            <a:xfrm>
              <a:off x="5562600" y="4191000"/>
              <a:ext cx="3535363" cy="408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>
                  <a:latin typeface="Chalkboard" charset="0"/>
                  <a:cs typeface="+mn-cs"/>
                </a:rPr>
                <a:t>Echange de QDM &lt;=&gt; force</a:t>
              </a:r>
              <a:r>
                <a:rPr lang="fr-FR" sz="2100">
                  <a:latin typeface="Times New Roman" charset="0"/>
                  <a:cs typeface="+mn-cs"/>
                </a:rPr>
                <a:t> :</a:t>
              </a:r>
            </a:p>
          </p:txBody>
        </p:sp>
        <p:sp>
          <p:nvSpPr>
            <p:cNvPr id="20510" name="Text Box 30"/>
            <p:cNvSpPr txBox="1">
              <a:spLocks noChangeArrowheads="1"/>
            </p:cNvSpPr>
            <p:nvPr/>
          </p:nvSpPr>
          <p:spPr bwMode="auto">
            <a:xfrm>
              <a:off x="6497673" y="4678502"/>
              <a:ext cx="1697075" cy="717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>
                  <a:solidFill>
                    <a:schemeClr val="accent2"/>
                  </a:solidFill>
                  <a:latin typeface="Symbol" charset="0"/>
                  <a:cs typeface="+mn-cs"/>
                </a:rPr>
                <a:t>D</a:t>
              </a:r>
              <a:r>
                <a:rPr lang="fr-FR" sz="2100" b="1">
                  <a:solidFill>
                    <a:schemeClr val="accent2"/>
                  </a:solidFill>
                  <a:latin typeface="Times New Roman" charset="0"/>
                  <a:cs typeface="+mn-cs"/>
                </a:rPr>
                <a:t>P</a:t>
              </a:r>
              <a:r>
                <a:rPr lang="fr-FR" sz="2100" b="1" baseline="-25000">
                  <a:solidFill>
                    <a:schemeClr val="accent2"/>
                  </a:solidFill>
                  <a:latin typeface="Times New Roman" charset="0"/>
                  <a:cs typeface="+mn-cs"/>
                </a:rPr>
                <a:t>2</a:t>
              </a:r>
              <a:r>
                <a:rPr lang="fr-FR" sz="2100" b="1" baseline="-25000">
                  <a:solidFill>
                    <a:schemeClr val="accent2"/>
                  </a:solidFill>
                  <a:latin typeface="Symbol" charset="0"/>
                  <a:cs typeface="+mn-cs"/>
                </a:rPr>
                <a:t> </a:t>
              </a:r>
              <a:r>
                <a:rPr lang="fr-FR" sz="2100" b="1">
                  <a:latin typeface="Times New Roman" charset="0"/>
                  <a:cs typeface="+mn-cs"/>
                </a:rPr>
                <a:t>=   F </a:t>
              </a:r>
              <a:r>
                <a:rPr lang="fr-FR" sz="2100" b="1" baseline="-25000">
                  <a:latin typeface="Times New Roman" charset="0"/>
                  <a:cs typeface="+mn-cs"/>
                </a:rPr>
                <a:t>1/2 </a:t>
              </a:r>
              <a:r>
                <a:rPr lang="fr-FR" sz="2100">
                  <a:latin typeface="Symbol" charset="0"/>
                  <a:cs typeface="+mn-cs"/>
                </a:rPr>
                <a:t>D</a:t>
              </a:r>
              <a:r>
                <a:rPr lang="fr-FR" sz="2100">
                  <a:latin typeface="Times New Roman" charset="0"/>
                  <a:cs typeface="+mn-cs"/>
                </a:rPr>
                <a:t>t</a:t>
              </a:r>
            </a:p>
            <a:p>
              <a:pPr>
                <a:defRPr/>
              </a:pPr>
              <a:r>
                <a:rPr lang="fr-FR" sz="2100">
                  <a:solidFill>
                    <a:schemeClr val="hlink"/>
                  </a:solidFill>
                  <a:latin typeface="Symbol" charset="0"/>
                  <a:cs typeface="+mn-cs"/>
                </a:rPr>
                <a:t>D</a:t>
              </a:r>
              <a:r>
                <a:rPr lang="fr-FR" sz="2100" b="1">
                  <a:solidFill>
                    <a:schemeClr val="hlink"/>
                  </a:solidFill>
                  <a:latin typeface="Times New Roman" charset="0"/>
                  <a:cs typeface="+mn-cs"/>
                </a:rPr>
                <a:t>P</a:t>
              </a:r>
              <a:r>
                <a:rPr lang="fr-FR" sz="2100" b="1" baseline="-25000">
                  <a:solidFill>
                    <a:schemeClr val="hlink"/>
                  </a:solidFill>
                  <a:latin typeface="Times New Roman" charset="0"/>
                  <a:cs typeface="+mn-cs"/>
                </a:rPr>
                <a:t>1</a:t>
              </a:r>
              <a:r>
                <a:rPr lang="fr-FR" sz="2100" b="1" baseline="-25000">
                  <a:solidFill>
                    <a:schemeClr val="accent2"/>
                  </a:solidFill>
                  <a:latin typeface="Symbol" charset="0"/>
                  <a:cs typeface="+mn-cs"/>
                </a:rPr>
                <a:t> </a:t>
              </a:r>
              <a:r>
                <a:rPr lang="fr-FR" sz="2100" b="1">
                  <a:latin typeface="Times New Roman" charset="0"/>
                  <a:cs typeface="+mn-cs"/>
                </a:rPr>
                <a:t>= </a:t>
              </a:r>
              <a:r>
                <a:rPr lang="fr-FR" sz="2100" b="1">
                  <a:latin typeface="Symbol" charset="2"/>
                  <a:cs typeface="Symbol" charset="2"/>
                </a:rPr>
                <a:t>-</a:t>
              </a:r>
              <a:r>
                <a:rPr lang="fr-FR" sz="2100" b="1">
                  <a:latin typeface="Times New Roman" charset="0"/>
                  <a:cs typeface="+mn-cs"/>
                </a:rPr>
                <a:t>F </a:t>
              </a:r>
              <a:r>
                <a:rPr lang="fr-FR" sz="2100" b="1" baseline="-25000">
                  <a:latin typeface="Times New Roman" charset="0"/>
                  <a:cs typeface="+mn-cs"/>
                </a:rPr>
                <a:t>1/2 </a:t>
              </a:r>
              <a:r>
                <a:rPr lang="fr-FR" sz="2100">
                  <a:latin typeface="Symbol" charset="0"/>
                  <a:cs typeface="+mn-cs"/>
                </a:rPr>
                <a:t>D</a:t>
              </a:r>
              <a:r>
                <a:rPr lang="fr-FR" sz="2100">
                  <a:latin typeface="Times New Roman" charset="0"/>
                  <a:cs typeface="+mn-cs"/>
                </a:rPr>
                <a:t>t</a:t>
              </a:r>
              <a:endParaRPr lang="fr-FR" sz="2100" b="1" baseline="-25000">
                <a:latin typeface="Times New Roman" charset="0"/>
                <a:cs typeface="+mn-cs"/>
              </a:endParaRPr>
            </a:p>
          </p:txBody>
        </p:sp>
      </p:grpSp>
      <p:graphicFrame>
        <p:nvGraphicFramePr>
          <p:cNvPr id="20513" name="Object 33"/>
          <p:cNvGraphicFramePr>
            <a:graphicFrameLocks noChangeAspect="1"/>
          </p:cNvGraphicFramePr>
          <p:nvPr/>
        </p:nvGraphicFramePr>
        <p:xfrm>
          <a:off x="533400" y="5791200"/>
          <a:ext cx="1633538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7" name="Équation" r:id="rId3" imgW="673100" imgH="368300" progId="Equation.3">
                  <p:embed/>
                </p:oleObj>
              </mc:Choice>
              <mc:Fallback>
                <p:oleObj name="Équation" r:id="rId3" imgW="673100" imgH="368300" progId="Equation.3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791200"/>
                        <a:ext cx="1633538" cy="949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er 3"/>
          <p:cNvGrpSpPr/>
          <p:nvPr/>
        </p:nvGrpSpPr>
        <p:grpSpPr>
          <a:xfrm>
            <a:off x="2133600" y="5410202"/>
            <a:ext cx="5546725" cy="1354138"/>
            <a:chOff x="2133600" y="5410202"/>
            <a:chExt cx="5546725" cy="1354138"/>
          </a:xfrm>
        </p:grpSpPr>
        <p:sp>
          <p:nvSpPr>
            <p:cNvPr id="20512" name="Text Box 32"/>
            <p:cNvSpPr txBox="1">
              <a:spLocks noChangeArrowheads="1"/>
            </p:cNvSpPr>
            <p:nvPr/>
          </p:nvSpPr>
          <p:spPr bwMode="auto">
            <a:xfrm>
              <a:off x="2133600" y="5410202"/>
              <a:ext cx="5546725" cy="7207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2000">
                  <a:solidFill>
                    <a:srgbClr val="FFFFFF"/>
                  </a:solidFill>
                  <a:latin typeface="Chalkboard" charset="0"/>
                  <a:cs typeface="+mn-cs"/>
                </a:rPr>
                <a:t>Une force exercée sur un corps lui</a:t>
              </a:r>
            </a:p>
            <a:p>
              <a:pPr algn="ctr">
                <a:defRPr/>
              </a:pPr>
              <a:r>
                <a:rPr lang="fr-FR" sz="2000">
                  <a:solidFill>
                    <a:srgbClr val="FFFFFF"/>
                  </a:solidFill>
                  <a:latin typeface="Chalkboard" charset="0"/>
                  <a:cs typeface="+mn-cs"/>
                </a:rPr>
                <a:t>« communique » de la quantité de mouvement.</a:t>
              </a:r>
            </a:p>
          </p:txBody>
        </p:sp>
        <p:sp>
          <p:nvSpPr>
            <p:cNvPr id="20514" name="Rectangle 34"/>
            <p:cNvSpPr>
              <a:spLocks noChangeArrowheads="1"/>
            </p:cNvSpPr>
            <p:nvPr/>
          </p:nvSpPr>
          <p:spPr bwMode="auto">
            <a:xfrm>
              <a:off x="3649663" y="6253165"/>
              <a:ext cx="2841625" cy="511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/>
            <a:p>
              <a:pPr defTabSz="801688">
                <a:defRPr/>
              </a:pPr>
              <a:r>
                <a:rPr lang="fr-FR" sz="2800">
                  <a:solidFill>
                    <a:schemeClr val="accent2"/>
                  </a:solidFill>
                  <a:latin typeface="Times" charset="0"/>
                  <a:cs typeface="+mn-cs"/>
                </a:rPr>
                <a:t>R</a:t>
              </a:r>
              <a:r>
                <a:rPr lang="fr-FR" sz="2800" baseline="30000">
                  <a:solidFill>
                    <a:schemeClr val="accent2"/>
                  </a:solidFill>
                  <a:latin typeface="Times" charset="0"/>
                  <a:cs typeface="+mn-cs"/>
                </a:rPr>
                <a:t>+</a:t>
              </a:r>
              <a:r>
                <a:rPr lang="fr-FR" sz="2800">
                  <a:solidFill>
                    <a:schemeClr val="accent2"/>
                  </a:solidFill>
                  <a:latin typeface="Times" charset="0"/>
                  <a:cs typeface="+mn-cs"/>
                </a:rPr>
                <a:t> </a:t>
              </a:r>
              <a:r>
                <a:rPr lang="fr-FR" sz="2800">
                  <a:latin typeface="Times" charset="0"/>
                  <a:cs typeface="+mn-cs"/>
                </a:rPr>
                <a:t>- </a:t>
              </a:r>
              <a:r>
                <a:rPr lang="fr-FR" sz="2800">
                  <a:solidFill>
                    <a:srgbClr val="FF8000"/>
                  </a:solidFill>
                  <a:latin typeface="Times" charset="0"/>
                  <a:cs typeface="+mn-cs"/>
                </a:rPr>
                <a:t>R</a:t>
              </a:r>
              <a:r>
                <a:rPr lang="fr-FR" sz="2800" baseline="30000">
                  <a:solidFill>
                    <a:srgbClr val="FF8000"/>
                  </a:solidFill>
                  <a:latin typeface="Times" charset="0"/>
                  <a:cs typeface="+mn-cs"/>
                </a:rPr>
                <a:t>- </a:t>
              </a:r>
              <a:r>
                <a:rPr lang="fr-FR" sz="2800">
                  <a:latin typeface="Times" charset="0"/>
                  <a:cs typeface="+mn-cs"/>
                </a:rPr>
                <a:t>+</a:t>
              </a:r>
              <a:r>
                <a:rPr lang="fr-FR" sz="2800" baseline="30000">
                  <a:solidFill>
                    <a:srgbClr val="FF8000"/>
                  </a:solidFill>
                  <a:latin typeface="Times" charset="0"/>
                  <a:cs typeface="+mn-cs"/>
                </a:rPr>
                <a:t> </a:t>
              </a:r>
              <a:r>
                <a:rPr lang="fr-FR" sz="2800">
                  <a:latin typeface="Symbol" charset="0"/>
                  <a:cs typeface="+mn-cs"/>
                </a:rPr>
                <a:t>f</a:t>
              </a:r>
              <a:r>
                <a:rPr lang="fr-FR" sz="2800" baseline="-25000">
                  <a:latin typeface="Times" charset="0"/>
                  <a:cs typeface="+mn-cs"/>
                </a:rPr>
                <a:t>d</a:t>
              </a:r>
              <a:r>
                <a:rPr lang="fr-FR" sz="2800" baseline="30000">
                  <a:solidFill>
                    <a:srgbClr val="FF8000"/>
                  </a:solidFill>
                  <a:latin typeface="Times" charset="0"/>
                  <a:cs typeface="+mn-cs"/>
                </a:rPr>
                <a:t> </a:t>
              </a:r>
              <a:r>
                <a:rPr lang="fr-FR" sz="2800">
                  <a:latin typeface="Times" charset="0"/>
                  <a:cs typeface="+mn-cs"/>
                </a:rPr>
                <a:t>= </a:t>
              </a:r>
              <a:r>
                <a:rPr lang="fr-FR" sz="2800">
                  <a:latin typeface="Symbol" charset="0"/>
                  <a:cs typeface="+mn-cs"/>
                </a:rPr>
                <a:t>S</a:t>
              </a:r>
              <a:r>
                <a:rPr lang="fr-FR" sz="2800">
                  <a:latin typeface="Times" charset="0"/>
                  <a:cs typeface="+mn-cs"/>
                </a:rPr>
                <a:t>F</a:t>
              </a:r>
              <a:r>
                <a:rPr lang="fr-FR" sz="2800" baseline="-25000">
                  <a:latin typeface="Times" charset="0"/>
                  <a:cs typeface="+mn-cs"/>
                </a:rPr>
                <a:t>ext</a:t>
              </a:r>
            </a:p>
          </p:txBody>
        </p:sp>
      </p:grpSp>
      <p:sp>
        <p:nvSpPr>
          <p:cNvPr id="20515" name="Text Box 35"/>
          <p:cNvSpPr txBox="1">
            <a:spLocks noChangeArrowheads="1"/>
          </p:cNvSpPr>
          <p:nvPr/>
        </p:nvSpPr>
        <p:spPr bwMode="auto">
          <a:xfrm>
            <a:off x="1139825" y="1246188"/>
            <a:ext cx="2874207" cy="5118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>
                <a:latin typeface="Chalkboard" charset="0"/>
                <a:cs typeface="+mn-cs"/>
              </a:rPr>
              <a:t>Terme </a:t>
            </a:r>
            <a:r>
              <a:rPr lang="fr-FR" sz="2100">
                <a:solidFill>
                  <a:schemeClr val="accent2"/>
                </a:solidFill>
                <a:cs typeface="+mn-cs"/>
              </a:rPr>
              <a:t>R</a:t>
            </a:r>
            <a:r>
              <a:rPr lang="fr-FR" sz="2800" baseline="30000">
                <a:solidFill>
                  <a:schemeClr val="accent2"/>
                </a:solidFill>
                <a:cs typeface="+mn-cs"/>
              </a:rPr>
              <a:t>+</a:t>
            </a:r>
            <a:r>
              <a:rPr lang="fr-FR" sz="2800">
                <a:solidFill>
                  <a:schemeClr val="accent2"/>
                </a:solidFill>
                <a:cs typeface="+mn-cs"/>
              </a:rPr>
              <a:t> </a:t>
            </a:r>
            <a:r>
              <a:rPr lang="fr-FR" sz="2800">
                <a:cs typeface="+mn-cs"/>
              </a:rPr>
              <a:t>- </a:t>
            </a:r>
            <a:r>
              <a:rPr lang="fr-FR" sz="2100">
                <a:solidFill>
                  <a:srgbClr val="FF8000"/>
                </a:solidFill>
                <a:cs typeface="+mn-cs"/>
              </a:rPr>
              <a:t>R</a:t>
            </a:r>
            <a:r>
              <a:rPr lang="fr-FR" baseline="30000">
                <a:solidFill>
                  <a:srgbClr val="FF8000"/>
                </a:solidFill>
                <a:cs typeface="+mn-cs"/>
              </a:rPr>
              <a:t>- </a:t>
            </a:r>
            <a:r>
              <a:rPr lang="fr-FR"/>
              <a:t>+</a:t>
            </a:r>
            <a:r>
              <a:rPr lang="fr-FR" baseline="30000">
                <a:solidFill>
                  <a:srgbClr val="FF8000"/>
                </a:solidFill>
              </a:rPr>
              <a:t> </a:t>
            </a:r>
            <a:r>
              <a:rPr lang="fr-FR">
                <a:latin typeface="Symbol" charset="0"/>
              </a:rPr>
              <a:t>f</a:t>
            </a:r>
            <a:r>
              <a:rPr lang="fr-FR" baseline="-25000"/>
              <a:t>d</a:t>
            </a:r>
            <a:r>
              <a:rPr lang="fr-FR" baseline="30000">
                <a:solidFill>
                  <a:srgbClr val="FF8000"/>
                </a:solidFill>
              </a:rPr>
              <a:t> </a:t>
            </a:r>
            <a:r>
              <a:rPr lang="fr-FR">
                <a:latin typeface="Times New Roman" charset="0"/>
                <a:cs typeface="+mn-cs"/>
              </a:rPr>
              <a:t> </a:t>
            </a:r>
            <a:r>
              <a:rPr lang="fr-FR" sz="2100">
                <a:latin typeface="Times New Roman" charset="0"/>
                <a:cs typeface="+mn-cs"/>
              </a:rPr>
              <a:t>= ?</a:t>
            </a:r>
          </a:p>
        </p:txBody>
      </p:sp>
      <p:sp>
        <p:nvSpPr>
          <p:cNvPr id="20516" name="Rectangle 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fr-FR">
                <a:cs typeface="+mj-cs"/>
              </a:rPr>
              <a:t>Quantité de mouvement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4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7772400" y="2971800"/>
            <a:ext cx="762000" cy="609600"/>
          </a:xfrm>
          <a:prstGeom prst="actionButtonReturn">
            <a:avLst/>
          </a:prstGeom>
          <a:solidFill>
            <a:srgbClr val="FFFF00">
              <a:alpha val="28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043608" y="1878429"/>
            <a:ext cx="7324725" cy="126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fr-FR" sz="2100" dirty="0">
                <a:latin typeface="Times New Roman" charset="0"/>
                <a:cs typeface="+mn-cs"/>
              </a:rPr>
              <a:t> </a:t>
            </a:r>
            <a:r>
              <a:rPr lang="fr-FR" sz="2100" b="1" dirty="0">
                <a:solidFill>
                  <a:srgbClr val="996633"/>
                </a:solidFill>
                <a:latin typeface="Times New Roman" charset="0"/>
                <a:cs typeface="+mn-cs"/>
              </a:rPr>
              <a:t>G</a:t>
            </a:r>
            <a:r>
              <a:rPr lang="fr-FR" sz="2100" b="1" dirty="0">
                <a:latin typeface="Times New Roman" charset="0"/>
                <a:cs typeface="+mn-cs"/>
              </a:rPr>
              <a:t> </a:t>
            </a:r>
            <a:r>
              <a:rPr lang="fr-FR" sz="2100" dirty="0">
                <a:latin typeface="Times New Roman" charset="0"/>
                <a:cs typeface="+mn-cs"/>
              </a:rPr>
              <a:t>= </a:t>
            </a:r>
            <a:r>
              <a:rPr lang="fr-FR" sz="2100" b="1" dirty="0">
                <a:solidFill>
                  <a:srgbClr val="996633"/>
                </a:solidFill>
                <a:latin typeface="Times New Roman" charset="0"/>
                <a:cs typeface="+mn-cs"/>
              </a:rPr>
              <a:t>P</a:t>
            </a:r>
            <a:r>
              <a:rPr lang="fr-FR" sz="2100" b="1" dirty="0">
                <a:latin typeface="Times New Roman" charset="0"/>
                <a:cs typeface="+mn-cs"/>
              </a:rPr>
              <a:t>	</a:t>
            </a:r>
            <a:r>
              <a:rPr lang="fr-FR" sz="2100" dirty="0">
                <a:latin typeface="Times New Roman" charset="0"/>
                <a:cs typeface="+mn-cs"/>
              </a:rPr>
              <a:t>			</a:t>
            </a:r>
            <a:r>
              <a:rPr lang="fr-FR" sz="2000" dirty="0">
                <a:latin typeface="Chalkboard" charset="0"/>
                <a:cs typeface="+mn-cs"/>
              </a:rPr>
              <a:t>quantité de mouvement</a:t>
            </a:r>
          </a:p>
          <a:p>
            <a:pPr>
              <a:buFontTx/>
              <a:buChar char="•"/>
              <a:defRPr/>
            </a:pPr>
            <a:r>
              <a:rPr lang="fr-FR" sz="2100" dirty="0">
                <a:latin typeface="Times New Roman" charset="0"/>
                <a:cs typeface="+mn-cs"/>
              </a:rPr>
              <a:t> </a:t>
            </a:r>
            <a:r>
              <a:rPr lang="fr-FR" sz="2100" b="1" dirty="0">
                <a:solidFill>
                  <a:srgbClr val="996633"/>
                </a:solidFill>
                <a:latin typeface="Times New Roman" charset="0"/>
                <a:cs typeface="+mn-cs"/>
              </a:rPr>
              <a:t>g</a:t>
            </a:r>
            <a:r>
              <a:rPr lang="fr-FR" sz="2100" dirty="0">
                <a:latin typeface="Times New Roman" charset="0"/>
                <a:cs typeface="+mn-cs"/>
              </a:rPr>
              <a:t> = </a:t>
            </a:r>
            <a:r>
              <a:rPr lang="fr-FR" sz="2100" dirty="0" err="1">
                <a:solidFill>
                  <a:srgbClr val="996633"/>
                </a:solidFill>
                <a:latin typeface="Symbol" charset="0"/>
                <a:cs typeface="+mn-cs"/>
              </a:rPr>
              <a:t>r</a:t>
            </a:r>
            <a:r>
              <a:rPr lang="fr-FR" sz="2100" b="1" dirty="0" err="1">
                <a:solidFill>
                  <a:srgbClr val="996633"/>
                </a:solidFill>
                <a:latin typeface="Times New Roman" charset="0"/>
                <a:cs typeface="+mn-cs"/>
              </a:rPr>
              <a:t>v</a:t>
            </a:r>
            <a:r>
              <a:rPr lang="fr-FR" sz="2100" dirty="0">
                <a:latin typeface="Symbol" charset="0"/>
                <a:cs typeface="+mn-cs"/>
              </a:rPr>
              <a:t>			</a:t>
            </a:r>
            <a:r>
              <a:rPr lang="fr-FR" sz="2000" dirty="0">
                <a:latin typeface="Chalkboard" charset="0"/>
                <a:cs typeface="+mn-cs"/>
              </a:rPr>
              <a:t>densité de quantité de mouvement</a:t>
            </a:r>
          </a:p>
          <a:p>
            <a:pPr>
              <a:buFontTx/>
              <a:buChar char="•"/>
              <a:defRPr/>
            </a:pPr>
            <a:r>
              <a:rPr lang="fr-FR" sz="2100" dirty="0">
                <a:latin typeface="Times New Roman" charset="0"/>
                <a:cs typeface="+mn-cs"/>
              </a:rPr>
              <a:t> </a:t>
            </a:r>
            <a:r>
              <a:rPr lang="fr-FR" sz="2100" dirty="0">
                <a:solidFill>
                  <a:schemeClr val="accent2"/>
                </a:solidFill>
                <a:cs typeface="+mn-cs"/>
              </a:rPr>
              <a:t>R</a:t>
            </a:r>
            <a:r>
              <a:rPr lang="fr-FR" sz="2800" baseline="30000" dirty="0">
                <a:solidFill>
                  <a:schemeClr val="accent2"/>
                </a:solidFill>
                <a:cs typeface="+mn-cs"/>
              </a:rPr>
              <a:t>+</a:t>
            </a:r>
            <a:r>
              <a:rPr lang="fr-FR" sz="2800" dirty="0">
                <a:solidFill>
                  <a:schemeClr val="accent2"/>
                </a:solidFill>
                <a:cs typeface="+mn-cs"/>
              </a:rPr>
              <a:t> </a:t>
            </a:r>
            <a:r>
              <a:rPr lang="fr-FR" sz="2800" dirty="0">
                <a:cs typeface="+mn-cs"/>
              </a:rPr>
              <a:t>- </a:t>
            </a:r>
            <a:r>
              <a:rPr lang="fr-FR" sz="2100" dirty="0">
                <a:solidFill>
                  <a:srgbClr val="FF8000"/>
                </a:solidFill>
                <a:cs typeface="+mn-cs"/>
              </a:rPr>
              <a:t>R</a:t>
            </a:r>
            <a:r>
              <a:rPr lang="fr-FR" sz="2800" baseline="30000" dirty="0">
                <a:solidFill>
                  <a:srgbClr val="FF8000"/>
                </a:solidFill>
                <a:cs typeface="+mn-cs"/>
              </a:rPr>
              <a:t>-</a:t>
            </a:r>
            <a:r>
              <a:rPr lang="fr-FR" sz="2800" dirty="0">
                <a:cs typeface="+mn-cs"/>
              </a:rPr>
              <a:t> +</a:t>
            </a:r>
            <a:r>
              <a:rPr lang="fr-FR" sz="2800" baseline="30000" dirty="0">
                <a:solidFill>
                  <a:srgbClr val="FF8000"/>
                </a:solidFill>
                <a:cs typeface="+mn-cs"/>
              </a:rPr>
              <a:t> </a:t>
            </a:r>
            <a:r>
              <a:rPr lang="fr-FR" dirty="0" err="1">
                <a:latin typeface="Symbol" charset="0"/>
                <a:cs typeface="+mn-cs"/>
              </a:rPr>
              <a:t>f</a:t>
            </a:r>
            <a:r>
              <a:rPr lang="fr-FR" baseline="-25000" dirty="0" err="1">
                <a:cs typeface="+mn-cs"/>
              </a:rPr>
              <a:t>d</a:t>
            </a:r>
            <a:r>
              <a:rPr lang="fr-FR" sz="2800" baseline="30000" dirty="0">
                <a:solidFill>
                  <a:srgbClr val="FF8000"/>
                </a:solidFill>
                <a:cs typeface="+mn-cs"/>
              </a:rPr>
              <a:t> </a:t>
            </a:r>
            <a:r>
              <a:rPr lang="fr-FR" sz="2100" dirty="0">
                <a:cs typeface="+mn-cs"/>
              </a:rPr>
              <a:t>= </a:t>
            </a:r>
            <a:r>
              <a:rPr lang="fr-FR" sz="2800" dirty="0">
                <a:latin typeface="Symbol" charset="0"/>
                <a:cs typeface="+mn-cs"/>
              </a:rPr>
              <a:t>S</a:t>
            </a:r>
            <a:r>
              <a:rPr lang="fr-FR" sz="2100" dirty="0">
                <a:latin typeface="Times New Roman" charset="0"/>
                <a:cs typeface="+mn-cs"/>
              </a:rPr>
              <a:t> </a:t>
            </a:r>
            <a:r>
              <a:rPr lang="fr-FR" sz="2100" dirty="0" err="1">
                <a:latin typeface="Times New Roman" charset="0"/>
                <a:cs typeface="+mn-cs"/>
              </a:rPr>
              <a:t>F</a:t>
            </a:r>
            <a:r>
              <a:rPr lang="fr-FR" sz="2100" baseline="-25000" dirty="0" err="1">
                <a:latin typeface="Times New Roman" charset="0"/>
                <a:cs typeface="+mn-cs"/>
              </a:rPr>
              <a:t>ext</a:t>
            </a:r>
            <a:r>
              <a:rPr lang="fr-FR" sz="2100" dirty="0">
                <a:latin typeface="Times New Roman" charset="0"/>
                <a:cs typeface="+mn-cs"/>
              </a:rPr>
              <a:t>	</a:t>
            </a:r>
            <a:r>
              <a:rPr lang="fr-FR" sz="2000" dirty="0">
                <a:latin typeface="Chalkboard" charset="0"/>
                <a:cs typeface="+mn-cs"/>
              </a:rPr>
              <a:t>loi de la dynamique</a:t>
            </a:r>
          </a:p>
        </p:txBody>
      </p:sp>
      <p:grpSp>
        <p:nvGrpSpPr>
          <p:cNvPr id="2" name="Grouper 1"/>
          <p:cNvGrpSpPr/>
          <p:nvPr/>
        </p:nvGrpSpPr>
        <p:grpSpPr>
          <a:xfrm>
            <a:off x="304800" y="3665538"/>
            <a:ext cx="6937375" cy="1314450"/>
            <a:chOff x="304800" y="3665538"/>
            <a:chExt cx="6937375" cy="1314450"/>
          </a:xfrm>
        </p:grpSpPr>
        <p:sp>
          <p:nvSpPr>
            <p:cNvPr id="21540" name="Text Box 36"/>
            <p:cNvSpPr txBox="1">
              <a:spLocks noChangeArrowheads="1"/>
            </p:cNvSpPr>
            <p:nvPr/>
          </p:nvSpPr>
          <p:spPr bwMode="auto">
            <a:xfrm>
              <a:off x="304800" y="3984626"/>
              <a:ext cx="1149350" cy="373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36457" tIns="18229" rIns="36457" bIns="18229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>
                  <a:latin typeface="Chalkboard" charset="0"/>
                  <a:cs typeface="+mn-cs"/>
                </a:rPr>
                <a:t>Globale :</a:t>
              </a:r>
            </a:p>
          </p:txBody>
        </p:sp>
        <p:grpSp>
          <p:nvGrpSpPr>
            <p:cNvPr id="23574" name="Group 5"/>
            <p:cNvGrpSpPr>
              <a:grpSpLocks/>
            </p:cNvGrpSpPr>
            <p:nvPr/>
          </p:nvGrpSpPr>
          <p:grpSpPr bwMode="auto">
            <a:xfrm>
              <a:off x="1898650" y="3665538"/>
              <a:ext cx="5343525" cy="1314450"/>
              <a:chOff x="1398" y="2544"/>
              <a:chExt cx="3936" cy="912"/>
            </a:xfrm>
          </p:grpSpPr>
          <p:sp>
            <p:nvSpPr>
              <p:cNvPr id="21510" name="Rectangle 6"/>
              <p:cNvSpPr>
                <a:spLocks noChangeArrowheads="1"/>
              </p:cNvSpPr>
              <p:nvPr/>
            </p:nvSpPr>
            <p:spPr bwMode="auto">
              <a:xfrm>
                <a:off x="1398" y="2544"/>
                <a:ext cx="3936" cy="912"/>
              </a:xfrm>
              <a:prstGeom prst="rect">
                <a:avLst/>
              </a:prstGeom>
              <a:solidFill>
                <a:srgbClr val="FFFBA4">
                  <a:alpha val="52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41575" tIns="20788" rIns="41575" bIns="20788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grpSp>
            <p:nvGrpSpPr>
              <p:cNvPr id="23576" name="Group 7"/>
              <p:cNvGrpSpPr>
                <a:grpSpLocks/>
              </p:cNvGrpSpPr>
              <p:nvPr/>
            </p:nvGrpSpPr>
            <p:grpSpPr bwMode="auto">
              <a:xfrm>
                <a:off x="3182" y="2688"/>
                <a:ext cx="1512" cy="720"/>
                <a:chOff x="4907" y="3722"/>
                <a:chExt cx="1512" cy="720"/>
              </a:xfrm>
            </p:grpSpPr>
            <p:graphicFrame>
              <p:nvGraphicFramePr>
                <p:cNvPr id="23584" name="Object 8"/>
                <p:cNvGraphicFramePr>
                  <a:graphicFrameLocks noChangeAspect="1"/>
                </p:cNvGraphicFramePr>
                <p:nvPr/>
              </p:nvGraphicFramePr>
              <p:xfrm>
                <a:off x="5184" y="3722"/>
                <a:ext cx="381" cy="72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43" name="Équation" r:id="rId3" imgW="292100" imgH="368300" progId="Equation.3">
                        <p:embed/>
                      </p:oleObj>
                    </mc:Choice>
                    <mc:Fallback>
                      <p:oleObj name="Équation" r:id="rId3" imgW="292100" imgH="368300" progId="Equation.3">
                        <p:embed/>
                        <p:pic>
                          <p:nvPicPr>
                            <p:cNvPr id="0" name="Object 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84" y="3722"/>
                              <a:ext cx="381" cy="72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rgbClr val="00B8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 xmlns="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1513" name="Rectangle 9"/>
                <p:cNvSpPr>
                  <a:spLocks noChangeArrowheads="1"/>
                </p:cNvSpPr>
                <p:nvPr/>
              </p:nvSpPr>
              <p:spPr bwMode="auto">
                <a:xfrm>
                  <a:off x="5222" y="4128"/>
                  <a:ext cx="586" cy="2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41575" tIns="20788" rIns="41575" bIns="20788">
                  <a:spAutoFit/>
                </a:bodyPr>
                <a:lstStyle/>
                <a:p>
                  <a:pPr defTabSz="801688">
                    <a:defRPr/>
                  </a:pPr>
                  <a:r>
                    <a:rPr lang="fr-FR" sz="2100">
                      <a:latin typeface="Times New Roman" charset="0"/>
                      <a:cs typeface="+mn-cs"/>
                    </a:rPr>
                    <a:t>S</a:t>
                  </a:r>
                  <a:endParaRPr lang="fr-FR" sz="2100" baseline="-25000">
                    <a:solidFill>
                      <a:srgbClr val="15C300"/>
                    </a:solidFill>
                    <a:latin typeface="Times New Roman" charset="0"/>
                    <a:cs typeface="+mn-cs"/>
                  </a:endParaRPr>
                </a:p>
              </p:txBody>
            </p:sp>
            <p:sp>
              <p:nvSpPr>
                <p:cNvPr id="21514" name="Rectangle 10"/>
                <p:cNvSpPr>
                  <a:spLocks noChangeArrowheads="1"/>
                </p:cNvSpPr>
                <p:nvPr/>
              </p:nvSpPr>
              <p:spPr bwMode="auto">
                <a:xfrm>
                  <a:off x="5376" y="3830"/>
                  <a:ext cx="1043" cy="2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41575" tIns="20788" rIns="41575" bIns="20788">
                  <a:spAutoFit/>
                </a:bodyPr>
                <a:lstStyle/>
                <a:p>
                  <a:pPr defTabSz="801688">
                    <a:defRPr/>
                  </a:pPr>
                  <a:r>
                    <a:rPr lang="fr-FR" sz="2100">
                      <a:solidFill>
                        <a:srgbClr val="996633"/>
                      </a:solidFill>
                      <a:latin typeface="Symbol" charset="0"/>
                      <a:cs typeface="+mn-cs"/>
                    </a:rPr>
                    <a:t>r</a:t>
                  </a:r>
                  <a:r>
                    <a:rPr lang="fr-FR" sz="2100" b="1">
                      <a:solidFill>
                        <a:srgbClr val="996633"/>
                      </a:solidFill>
                      <a:latin typeface="Times New Roman" charset="0"/>
                      <a:cs typeface="+mn-cs"/>
                    </a:rPr>
                    <a:t>v</a:t>
                  </a:r>
                  <a:r>
                    <a:rPr lang="fr-FR" sz="2100">
                      <a:solidFill>
                        <a:srgbClr val="996633"/>
                      </a:solidFill>
                      <a:latin typeface="Times New Roman" charset="0"/>
                      <a:cs typeface="+mn-cs"/>
                    </a:rPr>
                    <a:t> </a:t>
                  </a:r>
                  <a:r>
                    <a:rPr lang="fr-FR" sz="2100">
                      <a:latin typeface="Times New Roman" charset="0"/>
                      <a:cs typeface="+mn-cs"/>
                    </a:rPr>
                    <a:t>(</a:t>
                  </a:r>
                  <a:r>
                    <a:rPr lang="fr-FR" sz="2100" b="1">
                      <a:solidFill>
                        <a:schemeClr val="accent2"/>
                      </a:solidFill>
                      <a:latin typeface="Times New Roman" charset="0"/>
                      <a:cs typeface="+mn-cs"/>
                    </a:rPr>
                    <a:t>v</a:t>
                  </a:r>
                  <a:r>
                    <a:rPr lang="fr-FR" sz="2100" b="1">
                      <a:latin typeface="Times New Roman" charset="0"/>
                      <a:cs typeface="+mn-cs"/>
                    </a:rPr>
                    <a:t>.</a:t>
                  </a:r>
                  <a:r>
                    <a:rPr lang="fr-FR" sz="2100" b="1">
                      <a:solidFill>
                        <a:srgbClr val="FF00FF"/>
                      </a:solidFill>
                      <a:latin typeface="Times New Roman" charset="0"/>
                      <a:cs typeface="+mn-cs"/>
                    </a:rPr>
                    <a:t>n</a:t>
                  </a:r>
                  <a:r>
                    <a:rPr lang="fr-FR" sz="2100" b="1">
                      <a:latin typeface="Times New Roman" charset="0"/>
                      <a:cs typeface="+mn-cs"/>
                    </a:rPr>
                    <a:t>)</a:t>
                  </a:r>
                  <a:r>
                    <a:rPr lang="fr-FR" sz="2100" b="1">
                      <a:solidFill>
                        <a:srgbClr val="FF00FF"/>
                      </a:solidFill>
                      <a:latin typeface="Times New Roman" charset="0"/>
                      <a:cs typeface="+mn-cs"/>
                    </a:rPr>
                    <a:t> </a:t>
                  </a:r>
                  <a:r>
                    <a:rPr lang="fr-FR" sz="2100">
                      <a:solidFill>
                        <a:srgbClr val="FF00FF"/>
                      </a:solidFill>
                      <a:latin typeface="Times New Roman" charset="0"/>
                      <a:cs typeface="+mn-cs"/>
                    </a:rPr>
                    <a:t>dS</a:t>
                  </a:r>
                  <a:r>
                    <a:rPr lang="fr-FR" sz="2100">
                      <a:latin typeface="Times New Roman" charset="0"/>
                      <a:cs typeface="+mn-cs"/>
                    </a:rPr>
                    <a:t> </a:t>
                  </a:r>
                </a:p>
              </p:txBody>
            </p:sp>
            <p:sp>
              <p:nvSpPr>
                <p:cNvPr id="21515" name="Rectangle 11"/>
                <p:cNvSpPr>
                  <a:spLocks noChangeArrowheads="1"/>
                </p:cNvSpPr>
                <p:nvPr/>
              </p:nvSpPr>
              <p:spPr bwMode="auto">
                <a:xfrm>
                  <a:off x="4907" y="3756"/>
                  <a:ext cx="586" cy="3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41575" tIns="20788" rIns="41575" bIns="20788">
                  <a:spAutoFit/>
                </a:bodyPr>
                <a:lstStyle/>
                <a:p>
                  <a:pPr defTabSz="801688">
                    <a:defRPr/>
                  </a:pPr>
                  <a:r>
                    <a:rPr lang="fr-FR" sz="2100">
                      <a:latin typeface="Times New Roman" charset="0"/>
                      <a:cs typeface="+mn-cs"/>
                    </a:rPr>
                    <a:t>= </a:t>
                  </a:r>
                  <a:r>
                    <a:rPr lang="fr-FR" sz="2800" b="1">
                      <a:solidFill>
                        <a:schemeClr val="tx2"/>
                      </a:solidFill>
                      <a:latin typeface="Symbol" pitchFamily="2" charset="2"/>
                      <a:cs typeface="+mn-cs"/>
                    </a:rPr>
                    <a:t>-</a:t>
                  </a:r>
                  <a:endParaRPr lang="fr-FR" sz="2100">
                    <a:solidFill>
                      <a:srgbClr val="FF8000"/>
                    </a:solidFill>
                    <a:latin typeface="Symbol" pitchFamily="2" charset="2"/>
                    <a:cs typeface="+mn-cs"/>
                  </a:endParaRPr>
                </a:p>
              </p:txBody>
            </p:sp>
          </p:grpSp>
          <p:graphicFrame>
            <p:nvGraphicFramePr>
              <p:cNvPr id="23577" name="Object 12"/>
              <p:cNvGraphicFramePr>
                <a:graphicFrameLocks noChangeAspect="1"/>
              </p:cNvGraphicFramePr>
              <p:nvPr/>
            </p:nvGraphicFramePr>
            <p:xfrm>
              <a:off x="1546" y="2640"/>
              <a:ext cx="829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944" name="Équation" r:id="rId5" imgW="520700" imgH="368300" progId="Equation.3">
                      <p:embed/>
                    </p:oleObj>
                  </mc:Choice>
                  <mc:Fallback>
                    <p:oleObj name="Équation" r:id="rId5" imgW="520700" imgH="368300" progId="Equation.3">
                      <p:embed/>
                      <p:pic>
                        <p:nvPicPr>
                          <p:cNvPr id="0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6" y="2640"/>
                            <a:ext cx="829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517" name="Text Box 13"/>
              <p:cNvSpPr txBox="1">
                <a:spLocks noChangeArrowheads="1"/>
              </p:cNvSpPr>
              <p:nvPr/>
            </p:nvSpPr>
            <p:spPr bwMode="auto">
              <a:xfrm>
                <a:off x="1723" y="2651"/>
                <a:ext cx="194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41575" tIns="20788" rIns="41575" bIns="20788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 b="1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P</a:t>
                </a:r>
              </a:p>
            </p:txBody>
          </p:sp>
          <p:grpSp>
            <p:nvGrpSpPr>
              <p:cNvPr id="23579" name="Group 14"/>
              <p:cNvGrpSpPr>
                <a:grpSpLocks/>
              </p:cNvGrpSpPr>
              <p:nvPr/>
            </p:nvGrpSpPr>
            <p:grpSpPr bwMode="auto">
              <a:xfrm>
                <a:off x="2337" y="2688"/>
                <a:ext cx="989" cy="720"/>
                <a:chOff x="1258" y="1728"/>
                <a:chExt cx="989" cy="720"/>
              </a:xfrm>
            </p:grpSpPr>
            <p:graphicFrame>
              <p:nvGraphicFramePr>
                <p:cNvPr id="23581" name="Object 15"/>
                <p:cNvGraphicFramePr>
                  <a:graphicFrameLocks noChangeAspect="1"/>
                </p:cNvGraphicFramePr>
                <p:nvPr/>
              </p:nvGraphicFramePr>
              <p:xfrm>
                <a:off x="1258" y="1728"/>
                <a:ext cx="566" cy="72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945" name="Équation" r:id="rId7" imgW="355600" imgH="368300" progId="Equation.3">
                        <p:embed/>
                      </p:oleObj>
                    </mc:Choice>
                    <mc:Fallback>
                      <p:oleObj name="Équation" r:id="rId7" imgW="355600" imgH="368300" progId="Equation.3">
                        <p:embed/>
                        <p:pic>
                          <p:nvPicPr>
                            <p:cNvPr id="0" name="Object 1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258" y="1728"/>
                              <a:ext cx="566" cy="72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rgbClr val="00B8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 xmlns="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1520" name="Rectangle 16"/>
                <p:cNvSpPr>
                  <a:spLocks noChangeArrowheads="1"/>
                </p:cNvSpPr>
                <p:nvPr/>
              </p:nvSpPr>
              <p:spPr bwMode="auto">
                <a:xfrm>
                  <a:off x="1599" y="1820"/>
                  <a:ext cx="648" cy="2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41575" tIns="20788" rIns="41575" bIns="20788">
                  <a:spAutoFit/>
                </a:bodyPr>
                <a:lstStyle/>
                <a:p>
                  <a:pPr defTabSz="801688">
                    <a:defRPr/>
                  </a:pPr>
                  <a:r>
                    <a:rPr lang="fr-FR" sz="2100">
                      <a:solidFill>
                        <a:srgbClr val="996633"/>
                      </a:solidFill>
                      <a:latin typeface="Symbol" charset="0"/>
                      <a:cs typeface="+mn-cs"/>
                    </a:rPr>
                    <a:t>r</a:t>
                  </a:r>
                  <a:r>
                    <a:rPr lang="fr-FR" sz="2100" b="1">
                      <a:solidFill>
                        <a:srgbClr val="996633"/>
                      </a:solidFill>
                      <a:latin typeface="Times New Roman" charset="0"/>
                      <a:cs typeface="+mn-cs"/>
                    </a:rPr>
                    <a:t>v</a:t>
                  </a:r>
                  <a:r>
                    <a:rPr lang="fr-FR" sz="2100">
                      <a:solidFill>
                        <a:srgbClr val="996633"/>
                      </a:solidFill>
                      <a:latin typeface="Symbol" charset="0"/>
                      <a:cs typeface="+mn-cs"/>
                    </a:rPr>
                    <a:t> </a:t>
                  </a:r>
                  <a:r>
                    <a:rPr lang="fr-FR" sz="2100">
                      <a:latin typeface="Times New Roman" charset="0"/>
                      <a:cs typeface="+mn-cs"/>
                    </a:rPr>
                    <a:t>dV </a:t>
                  </a:r>
                </a:p>
              </p:txBody>
            </p:sp>
            <p:sp>
              <p:nvSpPr>
                <p:cNvPr id="21521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1345" y="2160"/>
                  <a:ext cx="255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41575" tIns="20788" rIns="41575" bIns="20788">
                  <a:spAutoFit/>
                </a:bodyPr>
                <a:lstStyle>
                  <a:lvl1pPr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1pPr>
                  <a:lvl2pPr marL="401638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801688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203325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1603375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0605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5177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29749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4321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fr-FR" sz="2100">
                      <a:latin typeface="Times New Roman" charset="0"/>
                      <a:cs typeface="+mn-cs"/>
                    </a:rPr>
                    <a:t>V</a:t>
                  </a:r>
                </a:p>
              </p:txBody>
            </p:sp>
          </p:grpSp>
          <p:graphicFrame>
            <p:nvGraphicFramePr>
              <p:cNvPr id="23580" name="Object 18"/>
              <p:cNvGraphicFramePr>
                <a:graphicFrameLocks noChangeAspect="1"/>
              </p:cNvGraphicFramePr>
              <p:nvPr/>
            </p:nvGraphicFramePr>
            <p:xfrm>
              <a:off x="4635" y="2781"/>
              <a:ext cx="672" cy="32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946" name="Équation" r:id="rId9" imgW="520700" imgH="254000" progId="Equation.3">
                      <p:embed/>
                    </p:oleObj>
                  </mc:Choice>
                  <mc:Fallback>
                    <p:oleObj name="Équation" r:id="rId9" imgW="520700" imgH="254000" progId="Equation.3">
                      <p:embed/>
                      <p:pic>
                        <p:nvPicPr>
                          <p:cNvPr id="0" name="Object 1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35" y="2781"/>
                            <a:ext cx="672" cy="32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1539" name="Rectangle 3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fr-FR" sz="3000">
                <a:cs typeface="+mj-cs"/>
              </a:rPr>
              <a:t>Bilan de quantité de mouvement</a:t>
            </a:r>
          </a:p>
        </p:txBody>
      </p:sp>
      <p:sp>
        <p:nvSpPr>
          <p:cNvPr id="21538" name="Rectangle 34"/>
          <p:cNvSpPr>
            <a:spLocks noChangeArrowheads="1"/>
          </p:cNvSpPr>
          <p:nvPr/>
        </p:nvSpPr>
        <p:spPr bwMode="auto">
          <a:xfrm>
            <a:off x="7038975" y="5256213"/>
            <a:ext cx="1876425" cy="1041400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0184" tIns="40092" rIns="80184" bIns="40092">
            <a:spAutoFit/>
          </a:bodyPr>
          <a:lstStyle/>
          <a:p>
            <a:pPr algn="ctr" defTabSz="801688">
              <a:defRPr/>
            </a:pPr>
            <a:r>
              <a:rPr lang="fr-FR" sz="2000">
                <a:solidFill>
                  <a:srgbClr val="FFFDCF"/>
                </a:solidFill>
                <a:cs typeface="+mn-cs"/>
              </a:rPr>
              <a:t>ATTENTION !</a:t>
            </a:r>
          </a:p>
          <a:p>
            <a:pPr algn="ctr" defTabSz="801688">
              <a:defRPr/>
            </a:pPr>
            <a:r>
              <a:rPr lang="fr-FR" sz="2000">
                <a:solidFill>
                  <a:srgbClr val="FFFDCF"/>
                </a:solidFill>
                <a:cs typeface="+mn-cs"/>
              </a:rPr>
              <a:t>Equations</a:t>
            </a:r>
          </a:p>
          <a:p>
            <a:pPr algn="ctr" defTabSz="801688">
              <a:defRPr/>
            </a:pPr>
            <a:r>
              <a:rPr lang="fr-FR" sz="2000">
                <a:solidFill>
                  <a:srgbClr val="FFFDCF"/>
                </a:solidFill>
                <a:cs typeface="+mn-cs"/>
              </a:rPr>
              <a:t> vectorielles</a:t>
            </a:r>
            <a:endParaRPr lang="fr-FR" sz="2000" baseline="-25000">
              <a:solidFill>
                <a:srgbClr val="FFFDCF"/>
              </a:solidFill>
              <a:cs typeface="+mn-cs"/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304800" y="5118100"/>
            <a:ext cx="6342063" cy="1244600"/>
            <a:chOff x="304800" y="5118100"/>
            <a:chExt cx="6342063" cy="1244600"/>
          </a:xfrm>
        </p:grpSpPr>
        <p:sp>
          <p:nvSpPr>
            <p:cNvPr id="21525" name="Rectangle 21"/>
            <p:cNvSpPr>
              <a:spLocks noChangeArrowheads="1"/>
            </p:cNvSpPr>
            <p:nvPr/>
          </p:nvSpPr>
          <p:spPr bwMode="auto">
            <a:xfrm>
              <a:off x="2541588" y="5118100"/>
              <a:ext cx="4105275" cy="1244600"/>
            </a:xfrm>
            <a:prstGeom prst="rect">
              <a:avLst/>
            </a:prstGeom>
            <a:solidFill>
              <a:srgbClr val="FFFBA4">
                <a:alpha val="52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7411" tIns="23706" rIns="47411" bIns="23706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aphicFrame>
          <p:nvGraphicFramePr>
            <p:cNvPr id="23560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76781355"/>
                </p:ext>
              </p:extLst>
            </p:nvPr>
          </p:nvGraphicFramePr>
          <p:xfrm>
            <a:off x="2566988" y="5175250"/>
            <a:ext cx="549275" cy="830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947" name="Équation" r:id="rId11" imgW="254000" imgH="368300" progId="Equation.3">
                    <p:embed/>
                  </p:oleObj>
                </mc:Choice>
                <mc:Fallback>
                  <p:oleObj name="Équation" r:id="rId11" imgW="254000" imgH="368300" progId="Equation.3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66988" y="5175250"/>
                          <a:ext cx="549275" cy="8302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7" name="Rectangle 23"/>
            <p:cNvSpPr>
              <a:spLocks noChangeArrowheads="1"/>
            </p:cNvSpPr>
            <p:nvPr/>
          </p:nvSpPr>
          <p:spPr bwMode="auto">
            <a:xfrm>
              <a:off x="3138488" y="5313363"/>
              <a:ext cx="2655888" cy="687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7411" tIns="23706" rIns="47411" bIns="23706">
              <a:spAutoFit/>
            </a:bodyPr>
            <a:lstStyle/>
            <a:p>
              <a:pPr defTabSz="801688">
                <a:defRPr/>
              </a:pPr>
              <a:r>
                <a:rPr lang="fr-FR" sz="2100">
                  <a:latin typeface="Symbol" charset="0"/>
                  <a:cs typeface="+mn-cs"/>
                </a:rPr>
                <a:t>= </a:t>
              </a:r>
              <a:r>
                <a:rPr lang="fr-FR" sz="2100">
                  <a:solidFill>
                    <a:srgbClr val="996633"/>
                  </a:solidFill>
                  <a:latin typeface="Symbol" charset="0"/>
                  <a:cs typeface="+mn-cs"/>
                </a:rPr>
                <a:t>r</a:t>
              </a:r>
              <a:r>
                <a:rPr lang="fr-FR" sz="2100" baseline="-25000">
                  <a:solidFill>
                    <a:srgbClr val="996633"/>
                  </a:solidFill>
                  <a:latin typeface="Times New Roman" charset="0"/>
                  <a:cs typeface="+mn-cs"/>
                </a:rPr>
                <a:t>e</a:t>
              </a:r>
              <a:r>
                <a:rPr lang="fr-FR" sz="2100" b="1">
                  <a:solidFill>
                    <a:srgbClr val="996633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2100" b="1" baseline="-25000">
                  <a:solidFill>
                    <a:srgbClr val="996633"/>
                  </a:solidFill>
                  <a:latin typeface="Times New Roman" charset="0"/>
                  <a:cs typeface="+mn-cs"/>
                </a:rPr>
                <a:t>e</a:t>
              </a:r>
              <a:r>
                <a:rPr lang="fr-FR" sz="2100">
                  <a:solidFill>
                    <a:srgbClr val="FF0000"/>
                  </a:solidFill>
                  <a:latin typeface="Times New Roman" charset="0"/>
                  <a:cs typeface="+mn-cs"/>
                </a:rPr>
                <a:t>(v</a:t>
              </a:r>
              <a:r>
                <a:rPr lang="fr-FR" sz="2100" baseline="-25000">
                  <a:solidFill>
                    <a:srgbClr val="FF0000"/>
                  </a:solidFill>
                  <a:latin typeface="Times New Roman" charset="0"/>
                  <a:cs typeface="+mn-cs"/>
                </a:rPr>
                <a:t>e</a:t>
              </a:r>
              <a:r>
                <a:rPr lang="fr-FR" sz="2100">
                  <a:solidFill>
                    <a:srgbClr val="FF0000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100" baseline="-25000">
                  <a:solidFill>
                    <a:srgbClr val="FF0000"/>
                  </a:solidFill>
                  <a:latin typeface="Times New Roman" charset="0"/>
                  <a:cs typeface="+mn-cs"/>
                </a:rPr>
                <a:t>e</a:t>
              </a:r>
              <a:r>
                <a:rPr lang="fr-FR" sz="2100">
                  <a:solidFill>
                    <a:srgbClr val="FF0000"/>
                  </a:solidFill>
                  <a:latin typeface="Times New Roman" charset="0"/>
                  <a:cs typeface="+mn-cs"/>
                </a:rPr>
                <a:t>)</a:t>
              </a:r>
              <a:r>
                <a:rPr lang="fr-FR" sz="2100" baseline="-25000">
                  <a:solidFill>
                    <a:srgbClr val="FF0000"/>
                  </a:solidFill>
                  <a:latin typeface="Times New Roman" charset="0"/>
                  <a:cs typeface="+mn-cs"/>
                </a:rPr>
                <a:t> </a:t>
              </a:r>
              <a:r>
                <a:rPr lang="fr-FR" sz="2800">
                  <a:latin typeface="Times New Roman" charset="0"/>
                  <a:cs typeface="+mn-cs"/>
                </a:rPr>
                <a:t>-</a:t>
              </a:r>
              <a:r>
                <a:rPr lang="fr-FR" sz="2100">
                  <a:latin typeface="Times New Roman" charset="0"/>
                  <a:cs typeface="+mn-cs"/>
                </a:rPr>
                <a:t> </a:t>
              </a:r>
              <a:r>
                <a:rPr lang="fr-FR" sz="2100">
                  <a:solidFill>
                    <a:srgbClr val="996633"/>
                  </a:solidFill>
                  <a:latin typeface="Symbol" charset="0"/>
                  <a:cs typeface="+mn-cs"/>
                </a:rPr>
                <a:t>r</a:t>
              </a:r>
              <a:r>
                <a:rPr lang="fr-FR" sz="2100" baseline="-25000">
                  <a:solidFill>
                    <a:srgbClr val="99663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100" b="1">
                  <a:solidFill>
                    <a:srgbClr val="996633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2100" b="1" baseline="-25000">
                  <a:solidFill>
                    <a:srgbClr val="99663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100" baseline="-25000">
                  <a:solidFill>
                    <a:srgbClr val="15B003"/>
                  </a:solidFill>
                  <a:latin typeface="Times New Roman" charset="0"/>
                  <a:cs typeface="+mn-cs"/>
                </a:rPr>
                <a:t> </a:t>
              </a:r>
              <a:r>
                <a:rPr lang="fr-FR" sz="2100">
                  <a:solidFill>
                    <a:srgbClr val="15B003"/>
                  </a:solidFill>
                  <a:latin typeface="Times New Roman" charset="0"/>
                  <a:cs typeface="+mn-cs"/>
                </a:rPr>
                <a:t>(v</a:t>
              </a:r>
              <a:r>
                <a:rPr lang="fr-FR" sz="2100" baseline="-25000">
                  <a:solidFill>
                    <a:srgbClr val="15B00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100">
                  <a:solidFill>
                    <a:srgbClr val="15B00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100" baseline="-25000">
                  <a:solidFill>
                    <a:srgbClr val="15B00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100">
                  <a:solidFill>
                    <a:srgbClr val="15B003"/>
                  </a:solidFill>
                  <a:latin typeface="Times New Roman" charset="0"/>
                  <a:cs typeface="+mn-cs"/>
                </a:rPr>
                <a:t>)</a:t>
              </a:r>
              <a:endParaRPr lang="fr-FR" sz="2100" baseline="-25000">
                <a:solidFill>
                  <a:srgbClr val="15B003"/>
                </a:solidFill>
                <a:latin typeface="Times New Roman" charset="0"/>
                <a:cs typeface="+mn-cs"/>
              </a:endParaRPr>
            </a:p>
            <a:p>
              <a:pPr defTabSz="801688">
                <a:defRPr/>
              </a:pPr>
              <a:endParaRPr lang="fr-FR" sz="2100" baseline="-25000">
                <a:solidFill>
                  <a:srgbClr val="FF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21528" name="AutoShape 24"/>
            <p:cNvSpPr>
              <a:spLocks/>
            </p:cNvSpPr>
            <p:nvPr/>
          </p:nvSpPr>
          <p:spPr bwMode="auto">
            <a:xfrm rot="5400000">
              <a:off x="3843338" y="5413375"/>
              <a:ext cx="68263" cy="976313"/>
            </a:xfrm>
            <a:prstGeom prst="rightBrace">
              <a:avLst>
                <a:gd name="adj1" fmla="val 11918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7411" tIns="23706" rIns="47411" bIns="23706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23563" name="Group 25"/>
            <p:cNvGrpSpPr>
              <a:grpSpLocks/>
            </p:cNvGrpSpPr>
            <p:nvPr/>
          </p:nvGrpSpPr>
          <p:grpSpPr bwMode="auto">
            <a:xfrm>
              <a:off x="3644900" y="5935663"/>
              <a:ext cx="623888" cy="368300"/>
              <a:chOff x="977" y="2992"/>
              <a:chExt cx="459" cy="255"/>
            </a:xfrm>
          </p:grpSpPr>
          <p:sp>
            <p:nvSpPr>
              <p:cNvPr id="21530" name="Rectangle 26"/>
              <p:cNvSpPr>
                <a:spLocks noChangeArrowheads="1"/>
              </p:cNvSpPr>
              <p:nvPr/>
            </p:nvSpPr>
            <p:spPr bwMode="auto">
              <a:xfrm>
                <a:off x="977" y="2992"/>
                <a:ext cx="459" cy="2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7411" tIns="23706" rIns="47411" bIns="23706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M</a:t>
                </a:r>
                <a:r>
                  <a:rPr lang="fr-FR" sz="2100" baseline="-25000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e</a:t>
                </a:r>
                <a:r>
                  <a:rPr lang="fr-FR" sz="2100" b="1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100" b="1" baseline="-25000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e</a:t>
                </a:r>
              </a:p>
            </p:txBody>
          </p:sp>
          <p:sp>
            <p:nvSpPr>
              <p:cNvPr id="21531" name="Oval 27"/>
              <p:cNvSpPr>
                <a:spLocks noChangeArrowheads="1"/>
              </p:cNvSpPr>
              <p:nvPr/>
            </p:nvSpPr>
            <p:spPr bwMode="auto">
              <a:xfrm>
                <a:off x="1104" y="3024"/>
                <a:ext cx="34" cy="3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7411" tIns="23706" rIns="47411" bIns="23706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23564" name="Group 28"/>
            <p:cNvGrpSpPr>
              <a:grpSpLocks/>
            </p:cNvGrpSpPr>
            <p:nvPr/>
          </p:nvGrpSpPr>
          <p:grpSpPr bwMode="auto">
            <a:xfrm>
              <a:off x="4756150" y="5935663"/>
              <a:ext cx="604838" cy="368300"/>
              <a:chOff x="976" y="2992"/>
              <a:chExt cx="446" cy="255"/>
            </a:xfrm>
          </p:grpSpPr>
          <p:sp>
            <p:nvSpPr>
              <p:cNvPr id="21533" name="Rectangle 29"/>
              <p:cNvSpPr>
                <a:spLocks noChangeArrowheads="1"/>
              </p:cNvSpPr>
              <p:nvPr/>
            </p:nvSpPr>
            <p:spPr bwMode="auto">
              <a:xfrm>
                <a:off x="976" y="2992"/>
                <a:ext cx="446" cy="2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7411" tIns="23706" rIns="47411" bIns="23706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M</a:t>
                </a:r>
                <a:r>
                  <a:rPr lang="fr-FR" sz="2100" baseline="-250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s</a:t>
                </a:r>
                <a:r>
                  <a:rPr lang="fr-FR" sz="2100" b="1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100" b="1" baseline="-250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s</a:t>
                </a:r>
                <a:endParaRPr lang="fr-FR" sz="2100" b="1" baseline="-25000">
                  <a:solidFill>
                    <a:srgbClr val="FF0000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21534" name="Oval 30"/>
              <p:cNvSpPr>
                <a:spLocks noChangeArrowheads="1"/>
              </p:cNvSpPr>
              <p:nvPr/>
            </p:nvSpPr>
            <p:spPr bwMode="auto">
              <a:xfrm>
                <a:off x="1104" y="3024"/>
                <a:ext cx="34" cy="3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7411" tIns="23706" rIns="47411" bIns="23706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21535" name="Rectangle 31"/>
            <p:cNvSpPr>
              <a:spLocks noChangeArrowheads="1"/>
            </p:cNvSpPr>
            <p:nvPr/>
          </p:nvSpPr>
          <p:spPr bwMode="auto">
            <a:xfrm>
              <a:off x="2801069" y="5173933"/>
              <a:ext cx="258763" cy="334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7411" tIns="23706" rIns="47411" bIns="23706">
              <a:spAutoFit/>
            </a:bodyPr>
            <a:lstStyle/>
            <a:p>
              <a:pPr defTabSz="801688">
                <a:defRPr/>
              </a:pPr>
              <a:r>
                <a:rPr lang="fr-FR" sz="2100" b="1">
                  <a:solidFill>
                    <a:srgbClr val="996633"/>
                  </a:solidFill>
                  <a:latin typeface="Times New Roman" charset="0"/>
                  <a:cs typeface="+mn-cs"/>
                </a:rPr>
                <a:t>P</a:t>
              </a:r>
            </a:p>
          </p:txBody>
        </p:sp>
        <p:sp>
          <p:nvSpPr>
            <p:cNvPr id="21536" name="AutoShape 32"/>
            <p:cNvSpPr>
              <a:spLocks/>
            </p:cNvSpPr>
            <p:nvPr/>
          </p:nvSpPr>
          <p:spPr bwMode="auto">
            <a:xfrm rot="5400000">
              <a:off x="4951413" y="5413375"/>
              <a:ext cx="68263" cy="976313"/>
            </a:xfrm>
            <a:prstGeom prst="rightBrace">
              <a:avLst>
                <a:gd name="adj1" fmla="val 11918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7411" tIns="23706" rIns="47411" bIns="23706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aphicFrame>
          <p:nvGraphicFramePr>
            <p:cNvPr id="23567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0268312"/>
                </p:ext>
              </p:extLst>
            </p:nvPr>
          </p:nvGraphicFramePr>
          <p:xfrm>
            <a:off x="5734050" y="5440363"/>
            <a:ext cx="912813" cy="473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948" name="Équation" r:id="rId13" imgW="520700" imgH="254000" progId="Equation.3">
                    <p:embed/>
                  </p:oleObj>
                </mc:Choice>
                <mc:Fallback>
                  <p:oleObj name="Équation" r:id="rId13" imgW="520700" imgH="254000" progId="Equation.3">
                    <p:embed/>
                    <p:pic>
                      <p:nvPicPr>
                        <p:cNvPr id="0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34050" y="5440363"/>
                          <a:ext cx="912813" cy="4730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41" name="Text Box 37"/>
            <p:cNvSpPr txBox="1">
              <a:spLocks noChangeArrowheads="1"/>
            </p:cNvSpPr>
            <p:nvPr/>
          </p:nvSpPr>
          <p:spPr bwMode="auto">
            <a:xfrm>
              <a:off x="304800" y="5481638"/>
              <a:ext cx="2257425" cy="385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7411" tIns="23706" rIns="47411" bIns="23706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>
                  <a:latin typeface="Chalkboard" charset="0"/>
                  <a:cs typeface="+mn-cs"/>
                </a:rPr>
                <a:t>Tube de courant :</a:t>
              </a:r>
            </a:p>
          </p:txBody>
        </p:sp>
        <p:sp>
          <p:nvSpPr>
            <p:cNvPr id="63" name="Rectangle 31">
              <a:extLst>
                <a:ext uri="{FF2B5EF4-FFF2-40B4-BE49-F238E27FC236}">
                  <a16:creationId xmlns:a16="http://schemas.microsoft.com/office/drawing/2014/main" id="{DBDAB991-D2F7-A04A-9FB1-10E7A1AA7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3051" y="5178086"/>
              <a:ext cx="258763" cy="334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7411" tIns="23706" rIns="47411" bIns="23706">
              <a:spAutoFit/>
            </a:bodyPr>
            <a:lstStyle/>
            <a:p>
              <a:pPr defTabSz="801688">
                <a:defRPr/>
              </a:pPr>
              <a:r>
                <a:rPr lang="fr-FR" sz="2100" b="1">
                  <a:solidFill>
                    <a:srgbClr val="996633"/>
                  </a:solidFill>
                  <a:latin typeface="Times New Roman" charset="0"/>
                  <a:cs typeface="+mn-cs"/>
                </a:rPr>
                <a:t>P</a:t>
              </a:r>
            </a:p>
          </p:txBody>
        </p:sp>
      </p:grpSp>
      <p:grpSp>
        <p:nvGrpSpPr>
          <p:cNvPr id="4" name="Grouper 3"/>
          <p:cNvGrpSpPr/>
          <p:nvPr/>
        </p:nvGrpSpPr>
        <p:grpSpPr>
          <a:xfrm>
            <a:off x="1619672" y="6453336"/>
            <a:ext cx="5112568" cy="394166"/>
            <a:chOff x="1619672" y="6453336"/>
            <a:chExt cx="5112568" cy="394166"/>
          </a:xfrm>
        </p:grpSpPr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1619672" y="6453336"/>
              <a:ext cx="5112568" cy="394166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70313" tIns="35157" rIns="70313" bIns="35157">
              <a:spAutoFit/>
            </a:bodyPr>
            <a:lstStyle/>
            <a:p>
              <a:pPr algn="ctr" defTabSz="801688">
                <a:defRPr/>
              </a:pPr>
              <a:r>
                <a:rPr lang="fr-FR" sz="2100">
                  <a:solidFill>
                    <a:srgbClr val="FFFDCF"/>
                  </a:solidFill>
                  <a:latin typeface="Times New Roman" charset="0"/>
                  <a:cs typeface="+mn-cs"/>
                </a:rPr>
                <a:t>(Rappel : M = </a:t>
              </a:r>
              <a:r>
                <a:rPr lang="fr-FR" sz="2100">
                  <a:solidFill>
                    <a:srgbClr val="FFFDCF"/>
                  </a:solidFill>
                  <a:latin typeface="Symbol" charset="0"/>
                  <a:cs typeface="+mn-cs"/>
                </a:rPr>
                <a:t>r</a:t>
              </a:r>
              <a:r>
                <a:rPr lang="fr-FR" sz="2100">
                  <a:solidFill>
                    <a:srgbClr val="FFFDCF"/>
                  </a:solidFill>
                  <a:latin typeface="Times New Roman" charset="0"/>
                  <a:cs typeface="+mn-cs"/>
                </a:rPr>
                <a:t>vS 	</a:t>
              </a:r>
              <a:r>
                <a:rPr lang="fr-FR" sz="2100">
                  <a:solidFill>
                    <a:srgbClr val="FFFDCF"/>
                  </a:solidFill>
                  <a:cs typeface="+mn-cs"/>
                </a:rPr>
                <a:t>débit massique)</a:t>
              </a:r>
            </a:p>
          </p:txBody>
        </p:sp>
        <p:sp>
          <p:nvSpPr>
            <p:cNvPr id="40" name="Oval 31"/>
            <p:cNvSpPr>
              <a:spLocks noChangeArrowheads="1"/>
            </p:cNvSpPr>
            <p:nvPr/>
          </p:nvSpPr>
          <p:spPr bwMode="auto">
            <a:xfrm>
              <a:off x="3204161" y="6489849"/>
              <a:ext cx="46037" cy="492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7411" tIns="23706" rIns="47411" bIns="23706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5" name="Grouper 4"/>
          <p:cNvGrpSpPr/>
          <p:nvPr/>
        </p:nvGrpSpPr>
        <p:grpSpPr>
          <a:xfrm>
            <a:off x="1125486" y="1148406"/>
            <a:ext cx="2943922" cy="581758"/>
            <a:chOff x="251520" y="1181599"/>
            <a:chExt cx="2943922" cy="581758"/>
          </a:xfrm>
        </p:grpSpPr>
        <p:graphicFrame>
          <p:nvGraphicFramePr>
            <p:cNvPr id="54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23776290"/>
                </p:ext>
              </p:extLst>
            </p:nvPr>
          </p:nvGraphicFramePr>
          <p:xfrm>
            <a:off x="251520" y="1194123"/>
            <a:ext cx="572616" cy="4224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949" name="Équation" r:id="rId15" imgW="520700" imgH="368300" progId="Equation.3">
                    <p:embed/>
                  </p:oleObj>
                </mc:Choice>
                <mc:Fallback>
                  <p:oleObj name="Équation" r:id="rId15" imgW="520700" imgH="368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1520" y="1194123"/>
                          <a:ext cx="572616" cy="4224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" name="Text Box 25"/>
            <p:cNvSpPr txBox="1">
              <a:spLocks noChangeArrowheads="1"/>
            </p:cNvSpPr>
            <p:nvPr/>
          </p:nvSpPr>
          <p:spPr bwMode="auto">
            <a:xfrm>
              <a:off x="342189" y="1181599"/>
              <a:ext cx="194786" cy="2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>
                  <a:solidFill>
                    <a:srgbClr val="996633"/>
                  </a:solidFill>
                  <a:latin typeface="Times New Roman" charset="0"/>
                  <a:cs typeface="+mn-cs"/>
                </a:rPr>
                <a:t>G</a:t>
              </a:r>
            </a:p>
          </p:txBody>
        </p:sp>
        <p:graphicFrame>
          <p:nvGraphicFramePr>
            <p:cNvPr id="51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21697336"/>
                </p:ext>
              </p:extLst>
            </p:nvPr>
          </p:nvGraphicFramePr>
          <p:xfrm>
            <a:off x="797888" y="1229329"/>
            <a:ext cx="390954" cy="5280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950" name="Équation" r:id="rId17" imgW="355600" imgH="368300" progId="Equation.3">
                    <p:embed/>
                  </p:oleObj>
                </mc:Choice>
                <mc:Fallback>
                  <p:oleObj name="Équation" r:id="rId17" imgW="355600" imgH="368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7888" y="1229329"/>
                          <a:ext cx="390954" cy="5280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" name="Rectangle 28"/>
            <p:cNvSpPr>
              <a:spLocks noChangeArrowheads="1"/>
            </p:cNvSpPr>
            <p:nvPr/>
          </p:nvSpPr>
          <p:spPr bwMode="auto">
            <a:xfrm>
              <a:off x="1036881" y="1283604"/>
              <a:ext cx="509760" cy="2266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/>
            <a:p>
              <a:pPr defTabSz="801688">
                <a:defRPr/>
              </a:pPr>
              <a:r>
                <a:rPr lang="fr-FR" sz="1200">
                  <a:solidFill>
                    <a:srgbClr val="996633"/>
                  </a:solidFill>
                  <a:latin typeface="Times New Roman" charset="0"/>
                  <a:cs typeface="+mn-cs"/>
                </a:rPr>
                <a:t>g </a:t>
              </a:r>
              <a:r>
                <a:rPr lang="fr-FR" sz="1200">
                  <a:latin typeface="Times New Roman" charset="0"/>
                  <a:cs typeface="+mn-cs"/>
                </a:rPr>
                <a:t>dV = </a:t>
              </a:r>
            </a:p>
          </p:txBody>
        </p:sp>
        <p:sp>
          <p:nvSpPr>
            <p:cNvPr id="53" name="Text Box 29"/>
            <p:cNvSpPr txBox="1">
              <a:spLocks noChangeArrowheads="1"/>
            </p:cNvSpPr>
            <p:nvPr/>
          </p:nvSpPr>
          <p:spPr bwMode="auto">
            <a:xfrm>
              <a:off x="857291" y="1536721"/>
              <a:ext cx="205147" cy="2266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>
                  <a:latin typeface="Times New Roman" charset="0"/>
                  <a:cs typeface="+mn-cs"/>
                </a:rPr>
                <a:t>V</a:t>
              </a:r>
            </a:p>
          </p:txBody>
        </p:sp>
        <p:graphicFrame>
          <p:nvGraphicFramePr>
            <p:cNvPr id="45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40136679"/>
                </p:ext>
              </p:extLst>
            </p:nvPr>
          </p:nvGraphicFramePr>
          <p:xfrm>
            <a:off x="1583458" y="1229683"/>
            <a:ext cx="263448" cy="5277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951" name="Équation" r:id="rId19" imgW="292100" imgH="368300" progId="Equation.3">
                    <p:embed/>
                  </p:oleObj>
                </mc:Choice>
                <mc:Fallback>
                  <p:oleObj name="Équation" r:id="rId19" imgW="292100" imgH="368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3458" y="1229683"/>
                          <a:ext cx="263448" cy="5277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" name="Rectangle 32"/>
            <p:cNvSpPr>
              <a:spLocks noChangeArrowheads="1"/>
            </p:cNvSpPr>
            <p:nvPr/>
          </p:nvSpPr>
          <p:spPr bwMode="auto">
            <a:xfrm>
              <a:off x="1605669" y="1536797"/>
              <a:ext cx="169409" cy="226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/>
            <a:p>
              <a:pPr defTabSz="801688">
                <a:defRPr/>
              </a:pPr>
              <a:r>
                <a:rPr lang="fr-FR" sz="1200">
                  <a:latin typeface="Times New Roman" charset="0"/>
                  <a:cs typeface="+mn-cs"/>
                </a:rPr>
                <a:t>S</a:t>
              </a:r>
              <a:endParaRPr lang="fr-FR" sz="1200" baseline="-25000">
                <a:solidFill>
                  <a:srgbClr val="15C3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7" name="Rectangle 33"/>
            <p:cNvSpPr>
              <a:spLocks noChangeArrowheads="1"/>
            </p:cNvSpPr>
            <p:nvPr/>
          </p:nvSpPr>
          <p:spPr bwMode="auto">
            <a:xfrm>
              <a:off x="1670582" y="1286120"/>
              <a:ext cx="1524860" cy="226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/>
            <a:p>
              <a:pPr defTabSz="801688">
                <a:defRPr/>
              </a:pPr>
              <a:r>
                <a:rPr lang="fr-FR" sz="1200">
                  <a:solidFill>
                    <a:srgbClr val="996633"/>
                  </a:solidFill>
                  <a:latin typeface="Times New Roman" charset="0"/>
                  <a:cs typeface="+mn-cs"/>
                </a:rPr>
                <a:t> g </a:t>
              </a:r>
              <a:r>
                <a:rPr lang="fr-FR" sz="1200" b="1">
                  <a:solidFill>
                    <a:schemeClr val="accent2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1200" b="1">
                  <a:latin typeface="Times New Roman" charset="0"/>
                  <a:cs typeface="+mn-cs"/>
                </a:rPr>
                <a:t>.</a:t>
              </a:r>
              <a:r>
                <a:rPr lang="fr-FR" sz="1200" b="1">
                  <a:solidFill>
                    <a:srgbClr val="FF00FF"/>
                  </a:solidFill>
                  <a:latin typeface="Times New Roman" charset="0"/>
                  <a:cs typeface="+mn-cs"/>
                </a:rPr>
                <a:t>n </a:t>
              </a:r>
              <a:r>
                <a:rPr lang="fr-FR" sz="1200">
                  <a:solidFill>
                    <a:srgbClr val="FF00FF"/>
                  </a:solidFill>
                  <a:latin typeface="Times New Roman" charset="0"/>
                  <a:cs typeface="+mn-cs"/>
                </a:rPr>
                <a:t>dS </a:t>
              </a:r>
              <a:r>
                <a:rPr lang="fr-FR" sz="1200">
                  <a:latin typeface="Times New Roman" charset="0"/>
                  <a:cs typeface="+mn-cs"/>
                </a:rPr>
                <a:t>+ </a:t>
              </a:r>
              <a:r>
                <a:rPr lang="fr-FR" sz="1200">
                  <a:solidFill>
                    <a:schemeClr val="accent2"/>
                  </a:solidFill>
                  <a:latin typeface="Times" charset="0"/>
                  <a:cs typeface="+mn-cs"/>
                </a:rPr>
                <a:t>R</a:t>
              </a:r>
              <a:r>
                <a:rPr lang="fr-FR" sz="1200" baseline="30000">
                  <a:solidFill>
                    <a:schemeClr val="accent2"/>
                  </a:solidFill>
                  <a:latin typeface="Times" charset="0"/>
                  <a:cs typeface="+mn-cs"/>
                </a:rPr>
                <a:t>+</a:t>
              </a:r>
              <a:r>
                <a:rPr lang="fr-FR" sz="1200">
                  <a:solidFill>
                    <a:schemeClr val="accent2"/>
                  </a:solidFill>
                  <a:latin typeface="Times" charset="0"/>
                  <a:cs typeface="+mn-cs"/>
                </a:rPr>
                <a:t> </a:t>
              </a:r>
              <a:r>
                <a:rPr lang="fr-FR" sz="1200">
                  <a:latin typeface="Symbol" charset="2"/>
                  <a:cs typeface="Symbol" charset="2"/>
                </a:rPr>
                <a:t>-</a:t>
              </a:r>
              <a:r>
                <a:rPr lang="fr-FR" sz="1200">
                  <a:latin typeface="Times" charset="0"/>
                  <a:cs typeface="+mn-cs"/>
                </a:rPr>
                <a:t> </a:t>
              </a:r>
              <a:r>
                <a:rPr lang="fr-FR" sz="1200">
                  <a:solidFill>
                    <a:srgbClr val="FF8000"/>
                  </a:solidFill>
                  <a:latin typeface="Times" charset="0"/>
                  <a:cs typeface="+mn-cs"/>
                </a:rPr>
                <a:t>R</a:t>
              </a:r>
              <a:r>
                <a:rPr lang="fr-FR" sz="1200" baseline="30000">
                  <a:solidFill>
                    <a:srgbClr val="FF8000"/>
                  </a:solidFill>
                  <a:latin typeface="Times" charset="0"/>
                  <a:cs typeface="+mn-cs"/>
                </a:rPr>
                <a:t>- </a:t>
              </a:r>
              <a:r>
                <a:rPr lang="fr-FR" sz="1200">
                  <a:cs typeface="+mn-cs"/>
                </a:rPr>
                <a:t>+</a:t>
              </a:r>
              <a:r>
                <a:rPr lang="fr-FR" sz="1200">
                  <a:latin typeface="Times" charset="0"/>
                  <a:cs typeface="+mn-cs"/>
                </a:rPr>
                <a:t> </a:t>
              </a:r>
              <a:r>
                <a:rPr lang="fr-FR" sz="1200">
                  <a:latin typeface="Symbol" charset="0"/>
                  <a:cs typeface="+mn-cs"/>
                </a:rPr>
                <a:t>f</a:t>
              </a:r>
              <a:r>
                <a:rPr lang="fr-FR" sz="1200" baseline="-25000">
                  <a:latin typeface="Times" charset="0"/>
                  <a:cs typeface="+mn-cs"/>
                </a:rPr>
                <a:t>d </a:t>
              </a:r>
            </a:p>
          </p:txBody>
        </p:sp>
        <p:sp>
          <p:nvSpPr>
            <p:cNvPr id="48" name="Rectangle 34"/>
            <p:cNvSpPr>
              <a:spLocks noChangeArrowheads="1"/>
            </p:cNvSpPr>
            <p:nvPr/>
          </p:nvSpPr>
          <p:spPr bwMode="auto">
            <a:xfrm>
              <a:off x="1487344" y="1289784"/>
              <a:ext cx="173558" cy="226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/>
            <a:p>
              <a:pPr defTabSz="801688">
                <a:defRPr/>
              </a:pPr>
              <a:r>
                <a:rPr lang="fr-FR" sz="1200" b="1">
                  <a:latin typeface="Symbol" charset="2"/>
                  <a:cs typeface="Symbol" charset="2"/>
                </a:rPr>
                <a:t>-</a:t>
              </a:r>
              <a:endParaRPr lang="fr-FR" sz="1200">
                <a:solidFill>
                  <a:srgbClr val="FF8000"/>
                </a:solidFill>
                <a:latin typeface="Symbol" charset="2"/>
                <a:cs typeface="Symbol" charset="2"/>
              </a:endParaRPr>
            </a:p>
          </p:txBody>
        </p:sp>
      </p:grpSp>
      <p:grpSp>
        <p:nvGrpSpPr>
          <p:cNvPr id="56" name="Grouper 55"/>
          <p:cNvGrpSpPr/>
          <p:nvPr/>
        </p:nvGrpSpPr>
        <p:grpSpPr>
          <a:xfrm>
            <a:off x="5253391" y="1146484"/>
            <a:ext cx="2270937" cy="585602"/>
            <a:chOff x="195263" y="3994347"/>
            <a:chExt cx="4111625" cy="1060253"/>
          </a:xfrm>
        </p:grpSpPr>
        <p:grpSp>
          <p:nvGrpSpPr>
            <p:cNvPr id="57" name="Group 74"/>
            <p:cNvGrpSpPr>
              <a:grpSpLocks/>
            </p:cNvGrpSpPr>
            <p:nvPr/>
          </p:nvGrpSpPr>
          <p:grpSpPr bwMode="auto">
            <a:xfrm>
              <a:off x="195263" y="3994347"/>
              <a:ext cx="566662" cy="845939"/>
              <a:chOff x="1682" y="4020"/>
              <a:chExt cx="417" cy="588"/>
            </a:xfrm>
          </p:grpSpPr>
          <p:graphicFrame>
            <p:nvGraphicFramePr>
              <p:cNvPr id="60" name="Object 75"/>
              <p:cNvGraphicFramePr>
                <a:graphicFrameLocks noChangeAspect="1"/>
              </p:cNvGraphicFramePr>
              <p:nvPr/>
            </p:nvGraphicFramePr>
            <p:xfrm>
              <a:off x="1682" y="4032"/>
              <a:ext cx="344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952" name="Équation" r:id="rId21" imgW="215900" imgH="368300" progId="Equation.3">
                      <p:embed/>
                    </p:oleObj>
                  </mc:Choice>
                  <mc:Fallback>
                    <p:oleObj name="Équation" r:id="rId21" imgW="215900" imgH="368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2" y="4032"/>
                            <a:ext cx="344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1" name="Text Box 76"/>
              <p:cNvSpPr txBox="1">
                <a:spLocks noChangeArrowheads="1"/>
              </p:cNvSpPr>
              <p:nvPr/>
            </p:nvSpPr>
            <p:spPr bwMode="auto">
              <a:xfrm>
                <a:off x="1785" y="4020"/>
                <a:ext cx="314" cy="3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61657" tIns="30829" rIns="61657" bIns="30829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12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G</a:t>
                </a:r>
              </a:p>
            </p:txBody>
          </p:sp>
        </p:grpSp>
        <p:sp>
          <p:nvSpPr>
            <p:cNvPr id="58" name="Text Box 77"/>
            <p:cNvSpPr txBox="1">
              <a:spLocks noChangeArrowheads="1"/>
            </p:cNvSpPr>
            <p:nvPr/>
          </p:nvSpPr>
          <p:spPr bwMode="auto">
            <a:xfrm>
              <a:off x="604838" y="4217987"/>
              <a:ext cx="382578" cy="4470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>
                  <a:latin typeface="Times New Roman" charset="0"/>
                  <a:cs typeface="+mn-cs"/>
                </a:rPr>
                <a:t>=</a:t>
              </a:r>
            </a:p>
          </p:txBody>
        </p:sp>
        <p:sp>
          <p:nvSpPr>
            <p:cNvPr id="59" name="Rectangle 78"/>
            <p:cNvSpPr>
              <a:spLocks noChangeArrowheads="1"/>
            </p:cNvSpPr>
            <p:nvPr/>
          </p:nvSpPr>
          <p:spPr bwMode="auto">
            <a:xfrm>
              <a:off x="909638" y="4141788"/>
              <a:ext cx="3397250" cy="912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/>
            <a:p>
              <a:pPr defTabSz="801688">
                <a:defRPr/>
              </a:pPr>
              <a:r>
                <a:rPr lang="fr-FR" sz="1200">
                  <a:solidFill>
                    <a:srgbClr val="996633"/>
                  </a:solidFill>
                  <a:latin typeface="Times New Roman" charset="0"/>
                  <a:cs typeface="+mn-cs"/>
                </a:rPr>
                <a:t>g</a:t>
              </a:r>
              <a:r>
                <a:rPr lang="fr-FR" sz="1200" baseline="-25000">
                  <a:solidFill>
                    <a:srgbClr val="996633"/>
                  </a:solidFill>
                  <a:latin typeface="Times New Roman" charset="0"/>
                  <a:cs typeface="+mn-cs"/>
                </a:rPr>
                <a:t>e</a:t>
              </a:r>
              <a:r>
                <a:rPr lang="fr-FR" sz="1200">
                  <a:solidFill>
                    <a:srgbClr val="FF0000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1200" baseline="-25000">
                  <a:solidFill>
                    <a:srgbClr val="FF0000"/>
                  </a:solidFill>
                  <a:latin typeface="Times New Roman" charset="0"/>
                  <a:cs typeface="+mn-cs"/>
                </a:rPr>
                <a:t>e</a:t>
              </a:r>
              <a:r>
                <a:rPr lang="fr-FR" sz="1200">
                  <a:solidFill>
                    <a:srgbClr val="FF0000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1200" baseline="-25000">
                  <a:solidFill>
                    <a:srgbClr val="FF0000"/>
                  </a:solidFill>
                  <a:latin typeface="Times New Roman" charset="0"/>
                  <a:cs typeface="+mn-cs"/>
                </a:rPr>
                <a:t>e</a:t>
              </a:r>
              <a:r>
                <a:rPr lang="fr-FR" sz="1200">
                  <a:solidFill>
                    <a:srgbClr val="FF0000"/>
                  </a:solidFill>
                  <a:latin typeface="Times New Roman" charset="0"/>
                  <a:cs typeface="+mn-cs"/>
                </a:rPr>
                <a:t> </a:t>
              </a:r>
              <a:r>
                <a:rPr lang="fr-FR" sz="1200">
                  <a:latin typeface="Symbol" charset="2"/>
                  <a:cs typeface="Symbol" charset="2"/>
                </a:rPr>
                <a:t>-</a:t>
              </a:r>
              <a:r>
                <a:rPr lang="fr-FR" sz="1200">
                  <a:latin typeface="Times New Roman" charset="0"/>
                  <a:cs typeface="+mn-cs"/>
                </a:rPr>
                <a:t> </a:t>
              </a:r>
              <a:r>
                <a:rPr lang="fr-FR" sz="1200">
                  <a:solidFill>
                    <a:srgbClr val="996633"/>
                  </a:solidFill>
                  <a:latin typeface="Times New Roman" charset="0"/>
                  <a:cs typeface="+mn-cs"/>
                </a:rPr>
                <a:t>g</a:t>
              </a:r>
              <a:r>
                <a:rPr lang="fr-FR" sz="1200" baseline="-25000">
                  <a:solidFill>
                    <a:srgbClr val="99663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1200">
                  <a:solidFill>
                    <a:srgbClr val="15B003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1200" baseline="-25000">
                  <a:solidFill>
                    <a:srgbClr val="15B00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1200">
                  <a:solidFill>
                    <a:srgbClr val="15B00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1200" baseline="-25000">
                  <a:solidFill>
                    <a:srgbClr val="15B00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1200" baseline="-25000">
                  <a:latin typeface="Times New Roman" charset="0"/>
                  <a:cs typeface="+mn-cs"/>
                </a:rPr>
                <a:t> </a:t>
              </a:r>
              <a:r>
                <a:rPr lang="fr-FR" sz="1200">
                  <a:latin typeface="Times New Roman" charset="0"/>
                  <a:cs typeface="+mn-cs"/>
                </a:rPr>
                <a:t>+ </a:t>
              </a:r>
              <a:r>
                <a:rPr lang="fr-FR" sz="1200">
                  <a:solidFill>
                    <a:schemeClr val="accent2"/>
                  </a:solidFill>
                  <a:latin typeface="Times" charset="0"/>
                  <a:cs typeface="+mn-cs"/>
                </a:rPr>
                <a:t>R</a:t>
              </a:r>
              <a:r>
                <a:rPr lang="fr-FR" sz="1200" baseline="30000">
                  <a:solidFill>
                    <a:schemeClr val="accent2"/>
                  </a:solidFill>
                  <a:latin typeface="Times" charset="0"/>
                  <a:cs typeface="+mn-cs"/>
                </a:rPr>
                <a:t>+</a:t>
              </a:r>
              <a:r>
                <a:rPr lang="fr-FR" sz="1200">
                  <a:solidFill>
                    <a:schemeClr val="accent2"/>
                  </a:solidFill>
                  <a:latin typeface="Times" charset="0"/>
                  <a:cs typeface="+mn-cs"/>
                </a:rPr>
                <a:t> </a:t>
              </a:r>
              <a:r>
                <a:rPr lang="fr-FR" sz="1200">
                  <a:latin typeface="Symbol" charset="2"/>
                  <a:cs typeface="Symbol" charset="2"/>
                </a:rPr>
                <a:t>-</a:t>
              </a:r>
              <a:r>
                <a:rPr lang="fr-FR" sz="1200">
                  <a:latin typeface="Times" charset="0"/>
                  <a:cs typeface="+mn-cs"/>
                </a:rPr>
                <a:t> </a:t>
              </a:r>
              <a:r>
                <a:rPr lang="fr-FR" sz="1200">
                  <a:solidFill>
                    <a:srgbClr val="FF8000"/>
                  </a:solidFill>
                  <a:latin typeface="Times" charset="0"/>
                  <a:cs typeface="+mn-cs"/>
                </a:rPr>
                <a:t>R</a:t>
              </a:r>
              <a:r>
                <a:rPr lang="fr-FR" sz="1200" baseline="30000">
                  <a:solidFill>
                    <a:srgbClr val="FF8000"/>
                  </a:solidFill>
                  <a:latin typeface="Times" charset="0"/>
                  <a:cs typeface="+mn-cs"/>
                </a:rPr>
                <a:t>- </a:t>
              </a:r>
              <a:r>
                <a:rPr lang="fr-FR" sz="1200">
                  <a:cs typeface="+mn-cs"/>
                </a:rPr>
                <a:t>+</a:t>
              </a:r>
              <a:r>
                <a:rPr lang="fr-FR" sz="1200">
                  <a:latin typeface="Times" charset="0"/>
                  <a:cs typeface="+mn-cs"/>
                </a:rPr>
                <a:t> </a:t>
              </a:r>
              <a:r>
                <a:rPr lang="fr-FR" sz="1200">
                  <a:latin typeface="Symbol" charset="0"/>
                  <a:cs typeface="+mn-cs"/>
                </a:rPr>
                <a:t>f</a:t>
              </a:r>
              <a:r>
                <a:rPr lang="fr-FR" sz="1200" baseline="-25000">
                  <a:latin typeface="Times" charset="0"/>
                  <a:cs typeface="+mn-cs"/>
                </a:rPr>
                <a:t>d </a:t>
              </a:r>
            </a:p>
            <a:p>
              <a:pPr defTabSz="801688">
                <a:defRPr/>
              </a:pPr>
              <a:endParaRPr lang="fr-FR" sz="1200" baseline="-25000">
                <a:solidFill>
                  <a:srgbClr val="15B003"/>
                </a:solidFill>
                <a:latin typeface="Times New Roman" charset="0"/>
                <a:cs typeface="+mn-cs"/>
              </a:endParaRPr>
            </a:p>
            <a:p>
              <a:pPr defTabSz="801688">
                <a:defRPr/>
              </a:pPr>
              <a:endParaRPr lang="fr-FR" sz="1200" baseline="-25000">
                <a:solidFill>
                  <a:srgbClr val="FF0000"/>
                </a:solidFill>
                <a:latin typeface="Times New Roman" charset="0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build="p"/>
      <p:bldP spid="215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07950" y="1120775"/>
            <a:ext cx="8241069" cy="549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342900" indent="-342900">
              <a:buFont typeface="Arial"/>
              <a:buChar char="•"/>
              <a:defRPr/>
            </a:pPr>
            <a:r>
              <a:rPr lang="fr-FR" sz="2200" dirty="0">
                <a:latin typeface="+mj-lt"/>
                <a:cs typeface="+mn-cs"/>
              </a:rPr>
              <a:t>Equations de </a:t>
            </a:r>
            <a:r>
              <a:rPr lang="fr-FR" sz="2200" dirty="0">
                <a:solidFill>
                  <a:srgbClr val="0000FF"/>
                </a:solidFill>
                <a:latin typeface="+mj-lt"/>
                <a:cs typeface="+mn-cs"/>
              </a:rPr>
              <a:t>conservation</a:t>
            </a:r>
            <a:r>
              <a:rPr lang="fr-FR" sz="2200" dirty="0">
                <a:latin typeface="+mj-lt"/>
                <a:cs typeface="+mn-cs"/>
              </a:rPr>
              <a:t> d</a:t>
            </a:r>
            <a:r>
              <a:rPr lang="ja-JP" altLang="fr-FR" sz="2200" dirty="0">
                <a:latin typeface="+mj-lt"/>
                <a:cs typeface="+mn-cs"/>
              </a:rPr>
              <a:t>’</a:t>
            </a:r>
            <a:r>
              <a:rPr lang="fr-FR" sz="2200" dirty="0">
                <a:latin typeface="+mj-lt"/>
                <a:cs typeface="+mn-cs"/>
              </a:rPr>
              <a:t>une </a:t>
            </a:r>
            <a:r>
              <a:rPr lang="fr-FR" sz="2200" dirty="0">
                <a:solidFill>
                  <a:srgbClr val="0000FF"/>
                </a:solidFill>
                <a:latin typeface="+mj-lt"/>
                <a:cs typeface="+mn-cs"/>
              </a:rPr>
              <a:t>grandeur G extensive</a:t>
            </a:r>
            <a:br>
              <a:rPr lang="fr-FR" sz="2200" dirty="0">
                <a:latin typeface="+mj-lt"/>
                <a:cs typeface="+mn-cs"/>
              </a:rPr>
            </a:br>
            <a:r>
              <a:rPr lang="fr-FR" sz="2200" dirty="0">
                <a:latin typeface="+mj-lt"/>
                <a:cs typeface="+mn-cs"/>
              </a:rPr>
              <a:t>	Forme générale</a:t>
            </a:r>
          </a:p>
          <a:p>
            <a:pPr marL="342900" indent="-342900">
              <a:buFont typeface="Arial"/>
              <a:buChar char="•"/>
              <a:defRPr/>
            </a:pPr>
            <a:endParaRPr lang="fr-FR" sz="2200" dirty="0">
              <a:latin typeface="+mj-lt"/>
              <a:cs typeface="+mn-cs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200" dirty="0">
                <a:solidFill>
                  <a:srgbClr val="0000FF"/>
                </a:solidFill>
                <a:latin typeface="+mj-lt"/>
                <a:cs typeface="+mn-cs"/>
              </a:rPr>
              <a:t>Flux convectif </a:t>
            </a:r>
            <a:r>
              <a:rPr lang="fr-FR" sz="2200" dirty="0">
                <a:latin typeface="+mj-lt"/>
                <a:cs typeface="+mn-cs"/>
              </a:rPr>
              <a:t>:</a:t>
            </a:r>
            <a:br>
              <a:rPr lang="fr-FR" sz="2200" dirty="0">
                <a:latin typeface="+mj-lt"/>
                <a:cs typeface="+mn-cs"/>
              </a:rPr>
            </a:br>
            <a:r>
              <a:rPr lang="fr-FR" sz="2200" dirty="0">
                <a:latin typeface="+mj-lt"/>
                <a:cs typeface="+mn-cs"/>
              </a:rPr>
              <a:t>	d’une grandeur G transportée par un écoulement </a:t>
            </a:r>
            <a:br>
              <a:rPr lang="fr-FR" sz="2200" dirty="0">
                <a:latin typeface="+mj-lt"/>
                <a:cs typeface="+mn-cs"/>
              </a:rPr>
            </a:br>
            <a:r>
              <a:rPr lang="fr-FR" sz="2200" dirty="0">
                <a:latin typeface="+mj-lt"/>
                <a:cs typeface="+mn-cs"/>
              </a:rPr>
              <a:t>	</a:t>
            </a:r>
            <a:r>
              <a:rPr lang="fr-FR" sz="2200" dirty="0">
                <a:solidFill>
                  <a:srgbClr val="0000FF"/>
                </a:solidFill>
                <a:latin typeface="+mj-lt"/>
                <a:cs typeface="+mn-cs"/>
              </a:rPr>
              <a:t>dans un système ouvert</a:t>
            </a:r>
          </a:p>
          <a:p>
            <a:pPr marL="342900" indent="-342900">
              <a:buFont typeface="Arial"/>
              <a:buChar char="•"/>
              <a:defRPr/>
            </a:pPr>
            <a:endParaRPr lang="fr-FR" sz="2200" dirty="0">
              <a:latin typeface="+mj-lt"/>
              <a:cs typeface="+mn-cs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200" dirty="0">
                <a:latin typeface="+mj-lt"/>
                <a:cs typeface="+mn-cs"/>
              </a:rPr>
              <a:t>Conservation de la </a:t>
            </a:r>
            <a:r>
              <a:rPr lang="fr-FR" sz="2200" dirty="0">
                <a:solidFill>
                  <a:srgbClr val="0432FF"/>
                </a:solidFill>
                <a:latin typeface="+mj-lt"/>
                <a:cs typeface="+mn-cs"/>
              </a:rPr>
              <a:t>masse</a:t>
            </a:r>
            <a:r>
              <a:rPr lang="fr-FR" sz="2200" dirty="0">
                <a:latin typeface="+mj-lt"/>
                <a:cs typeface="+mn-cs"/>
              </a:rPr>
              <a:t>, </a:t>
            </a:r>
            <a:r>
              <a:rPr lang="fr-FR" sz="2200" dirty="0">
                <a:solidFill>
                  <a:srgbClr val="0432FF"/>
                </a:solidFill>
                <a:latin typeface="+mj-lt"/>
                <a:cs typeface="+mn-cs"/>
              </a:rPr>
              <a:t>quantité de mouvement </a:t>
            </a:r>
            <a:r>
              <a:rPr lang="fr-FR" sz="2200" dirty="0">
                <a:latin typeface="+mj-lt"/>
                <a:cs typeface="+mn-cs"/>
              </a:rPr>
              <a:t>et </a:t>
            </a:r>
            <a:r>
              <a:rPr lang="fr-FR" sz="2200" dirty="0">
                <a:solidFill>
                  <a:srgbClr val="0432FF"/>
                </a:solidFill>
                <a:latin typeface="+mj-lt"/>
                <a:cs typeface="+mn-cs"/>
              </a:rPr>
              <a:t>énergie</a:t>
            </a:r>
            <a:br>
              <a:rPr lang="fr-FR" sz="2200" dirty="0">
                <a:latin typeface="+mj-lt"/>
                <a:cs typeface="+mn-cs"/>
              </a:rPr>
            </a:br>
            <a:endParaRPr lang="fr-FR" sz="2200" dirty="0">
              <a:latin typeface="+mj-lt"/>
              <a:cs typeface="+mn-cs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200" dirty="0">
                <a:latin typeface="+mj-lt"/>
                <a:cs typeface="+mn-cs"/>
              </a:rPr>
              <a:t>Une force supplémentaire</a:t>
            </a:r>
            <a:r>
              <a:rPr lang="fr-FR" sz="2200" dirty="0">
                <a:solidFill>
                  <a:srgbClr val="0000FF"/>
                </a:solidFill>
                <a:latin typeface="+mj-lt"/>
                <a:cs typeface="+mn-cs"/>
              </a:rPr>
              <a:t> : les frottements visqueux</a:t>
            </a:r>
            <a:br>
              <a:rPr lang="fr-FR" sz="2200" dirty="0">
                <a:solidFill>
                  <a:srgbClr val="0000FF"/>
                </a:solidFill>
                <a:latin typeface="+mj-lt"/>
                <a:cs typeface="+mn-cs"/>
              </a:rPr>
            </a:br>
            <a:endParaRPr lang="fr-FR" sz="2200" dirty="0">
              <a:solidFill>
                <a:srgbClr val="0000FF"/>
              </a:solidFill>
              <a:latin typeface="+mj-lt"/>
              <a:cs typeface="+mn-cs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200" dirty="0">
                <a:solidFill>
                  <a:srgbClr val="0000FF"/>
                </a:solidFill>
                <a:latin typeface="+mj-lt"/>
                <a:cs typeface="+mn-cs"/>
              </a:rPr>
              <a:t>Equations locales</a:t>
            </a:r>
            <a:r>
              <a:rPr lang="fr-FR" sz="2200" dirty="0">
                <a:latin typeface="+mj-lt"/>
                <a:cs typeface="+mn-cs"/>
              </a:rPr>
              <a:t> de la mécanique des fluides</a:t>
            </a:r>
            <a:br>
              <a:rPr lang="fr-FR" sz="2200" dirty="0">
                <a:latin typeface="+mj-lt"/>
                <a:cs typeface="+mn-cs"/>
              </a:rPr>
            </a:br>
            <a:endParaRPr lang="fr-FR" sz="2200" dirty="0">
              <a:latin typeface="+mj-lt"/>
              <a:cs typeface="+mn-cs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200" dirty="0">
                <a:latin typeface="+mj-lt"/>
                <a:cs typeface="+mn-cs"/>
              </a:rPr>
              <a:t>Modèles : fluide </a:t>
            </a:r>
            <a:r>
              <a:rPr lang="fr-FR" sz="2200" dirty="0">
                <a:solidFill>
                  <a:srgbClr val="0000FF"/>
                </a:solidFill>
                <a:latin typeface="+mj-lt"/>
                <a:cs typeface="+mn-cs"/>
              </a:rPr>
              <a:t>incompressible</a:t>
            </a:r>
            <a:r>
              <a:rPr lang="fr-FR" sz="2200" dirty="0">
                <a:latin typeface="+mj-lt"/>
                <a:cs typeface="+mn-cs"/>
              </a:rPr>
              <a:t>, fluide </a:t>
            </a:r>
            <a:r>
              <a:rPr lang="fr-FR" sz="2200" dirty="0">
                <a:solidFill>
                  <a:srgbClr val="0000FF"/>
                </a:solidFill>
                <a:latin typeface="+mj-lt"/>
                <a:cs typeface="+mn-cs"/>
              </a:rPr>
              <a:t>parfait</a:t>
            </a:r>
            <a:br>
              <a:rPr lang="fr-FR" sz="2200" dirty="0">
                <a:latin typeface="+mj-lt"/>
                <a:cs typeface="+mn-cs"/>
              </a:rPr>
            </a:br>
            <a:endParaRPr lang="fr-FR" sz="2200" dirty="0">
              <a:latin typeface="+mj-lt"/>
              <a:cs typeface="+mn-cs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200" dirty="0">
                <a:latin typeface="+mj-lt"/>
                <a:cs typeface="+mn-cs"/>
              </a:rPr>
              <a:t>Fluide parfait incompressible : la formule de </a:t>
            </a:r>
            <a:r>
              <a:rPr lang="fr-FR" sz="2200" dirty="0">
                <a:solidFill>
                  <a:srgbClr val="0000FF"/>
                </a:solidFill>
                <a:latin typeface="+mj-lt"/>
                <a:cs typeface="+mn-cs"/>
              </a:rPr>
              <a:t>Bernoulli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fr-FR">
                <a:cs typeface="+mj-cs"/>
              </a:rPr>
              <a:t>Plan des cours 2 et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770438" y="1793875"/>
            <a:ext cx="30162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sz="2000">
                <a:latin typeface="Chalkboard" charset="0"/>
                <a:cs typeface="+mn-cs"/>
              </a:rPr>
              <a:t>Pour un système </a:t>
            </a:r>
            <a:r>
              <a:rPr lang="fr-FR" sz="2000" b="1">
                <a:latin typeface="Chalkboard" charset="0"/>
                <a:cs typeface="+mn-cs"/>
              </a:rPr>
              <a:t>fermé :</a:t>
            </a:r>
            <a:endParaRPr lang="fr-FR" sz="2000">
              <a:latin typeface="Chalkboard" charset="0"/>
              <a:cs typeface="+mn-cs"/>
            </a:endParaRPr>
          </a:p>
        </p:txBody>
      </p:sp>
      <p:sp>
        <p:nvSpPr>
          <p:cNvPr id="22532" name="AutoShape 4"/>
          <p:cNvSpPr>
            <a:spLocks noChangeArrowheads="1"/>
          </p:cNvSpPr>
          <p:nvPr/>
        </p:nvSpPr>
        <p:spPr bwMode="auto">
          <a:xfrm>
            <a:off x="1296988" y="2987675"/>
            <a:ext cx="1889125" cy="1176338"/>
          </a:xfrm>
          <a:prstGeom prst="roundRect">
            <a:avLst>
              <a:gd name="adj" fmla="val 16667"/>
            </a:avLst>
          </a:prstGeom>
          <a:solidFill>
            <a:srgbClr val="B8B8B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pPr algn="ctr" defTabSz="801688">
              <a:defRPr/>
            </a:pPr>
            <a:r>
              <a:rPr lang="fr-FR" sz="2100">
                <a:latin typeface="Times New Roman" charset="0"/>
                <a:cs typeface="+mn-cs"/>
              </a:rPr>
              <a:t>U</a:t>
            </a:r>
            <a:r>
              <a:rPr lang="fr-FR" sz="2100" baseline="-25000">
                <a:latin typeface="Times New Roman" charset="0"/>
                <a:cs typeface="+mn-cs"/>
              </a:rPr>
              <a:t>1</a:t>
            </a:r>
            <a:r>
              <a:rPr lang="fr-FR" sz="2100">
                <a:latin typeface="Times New Roman" charset="0"/>
                <a:cs typeface="+mn-cs"/>
              </a:rPr>
              <a:t>, K</a:t>
            </a:r>
            <a:r>
              <a:rPr lang="fr-FR" sz="2100" baseline="-25000">
                <a:latin typeface="Times New Roman" charset="0"/>
                <a:cs typeface="+mn-cs"/>
              </a:rPr>
              <a:t>1</a:t>
            </a:r>
            <a:endParaRPr lang="fr-FR" sz="2100">
              <a:latin typeface="Times New Roman" charset="0"/>
              <a:cs typeface="+mn-cs"/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1544638" y="1951038"/>
            <a:ext cx="1966912" cy="3181350"/>
            <a:chOff x="1544638" y="1951038"/>
            <a:chExt cx="1966912" cy="3181350"/>
          </a:xfrm>
        </p:grpSpPr>
        <p:grpSp>
          <p:nvGrpSpPr>
            <p:cNvPr id="24597" name="Group 6"/>
            <p:cNvGrpSpPr>
              <a:grpSpLocks/>
            </p:cNvGrpSpPr>
            <p:nvPr/>
          </p:nvGrpSpPr>
          <p:grpSpPr bwMode="auto">
            <a:xfrm>
              <a:off x="1622011" y="1951038"/>
              <a:ext cx="1889539" cy="829917"/>
              <a:chOff x="1200" y="1296"/>
              <a:chExt cx="1392" cy="576"/>
            </a:xfrm>
          </p:grpSpPr>
          <p:sp>
            <p:nvSpPr>
              <p:cNvPr id="22535" name="AutoShape 7"/>
              <p:cNvSpPr>
                <a:spLocks noChangeArrowheads="1"/>
              </p:cNvSpPr>
              <p:nvPr/>
            </p:nvSpPr>
            <p:spPr bwMode="auto">
              <a:xfrm rot="1457052">
                <a:off x="1440" y="1344"/>
                <a:ext cx="1152" cy="528"/>
              </a:xfrm>
              <a:prstGeom prst="curvedDownArrow">
                <a:avLst>
                  <a:gd name="adj1" fmla="val 43636"/>
                  <a:gd name="adj2" fmla="val 87273"/>
                  <a:gd name="adj3" fmla="val 33333"/>
                </a:avLst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22536" name="Text Box 8"/>
              <p:cNvSpPr txBox="1">
                <a:spLocks noChangeArrowheads="1"/>
              </p:cNvSpPr>
              <p:nvPr/>
            </p:nvSpPr>
            <p:spPr bwMode="auto">
              <a:xfrm>
                <a:off x="1200" y="1296"/>
                <a:ext cx="244" cy="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>
                    <a:latin typeface="Times New Roman" charset="0"/>
                    <a:cs typeface="+mn-cs"/>
                  </a:rPr>
                  <a:t>Q</a:t>
                </a:r>
              </a:p>
            </p:txBody>
          </p:sp>
        </p:grpSp>
        <p:grpSp>
          <p:nvGrpSpPr>
            <p:cNvPr id="24598" name="Group 9"/>
            <p:cNvGrpSpPr>
              <a:grpSpLocks/>
            </p:cNvGrpSpPr>
            <p:nvPr/>
          </p:nvGrpSpPr>
          <p:grpSpPr bwMode="auto">
            <a:xfrm>
              <a:off x="1544638" y="4371630"/>
              <a:ext cx="1966912" cy="760758"/>
              <a:chOff x="1143" y="2976"/>
              <a:chExt cx="1449" cy="528"/>
            </a:xfrm>
          </p:grpSpPr>
          <p:sp>
            <p:nvSpPr>
              <p:cNvPr id="22538" name="AutoShape 10"/>
              <p:cNvSpPr>
                <a:spLocks noChangeArrowheads="1"/>
              </p:cNvSpPr>
              <p:nvPr/>
            </p:nvSpPr>
            <p:spPr bwMode="auto">
              <a:xfrm rot="20142948" flipV="1">
                <a:off x="1440" y="2976"/>
                <a:ext cx="1152" cy="528"/>
              </a:xfrm>
              <a:prstGeom prst="curvedDownArrow">
                <a:avLst>
                  <a:gd name="adj1" fmla="val 43636"/>
                  <a:gd name="adj2" fmla="val 87273"/>
                  <a:gd name="adj3" fmla="val 33333"/>
                </a:avLst>
              </a:prstGeom>
              <a:solidFill>
                <a:srgbClr val="87FFF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22539" name="Text Box 11"/>
              <p:cNvSpPr txBox="1">
                <a:spLocks noChangeArrowheads="1"/>
              </p:cNvSpPr>
              <p:nvPr/>
            </p:nvSpPr>
            <p:spPr bwMode="auto">
              <a:xfrm>
                <a:off x="1143" y="3025"/>
                <a:ext cx="289" cy="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>
                    <a:latin typeface="Times New Roman" charset="0"/>
                    <a:cs typeface="+mn-cs"/>
                  </a:rPr>
                  <a:t>W</a:t>
                </a:r>
              </a:p>
            </p:txBody>
          </p:sp>
        </p:grpSp>
      </p:grpSp>
      <p:grpSp>
        <p:nvGrpSpPr>
          <p:cNvPr id="2" name="Grouper 1"/>
          <p:cNvGrpSpPr/>
          <p:nvPr/>
        </p:nvGrpSpPr>
        <p:grpSpPr>
          <a:xfrm>
            <a:off x="130175" y="2987675"/>
            <a:ext cx="7683500" cy="3236913"/>
            <a:chOff x="130175" y="2987675"/>
            <a:chExt cx="7683500" cy="3236913"/>
          </a:xfrm>
        </p:grpSpPr>
        <p:grpSp>
          <p:nvGrpSpPr>
            <p:cNvPr id="24593" name="Group 13"/>
            <p:cNvGrpSpPr>
              <a:grpSpLocks/>
            </p:cNvGrpSpPr>
            <p:nvPr/>
          </p:nvGrpSpPr>
          <p:grpSpPr bwMode="auto">
            <a:xfrm>
              <a:off x="3610085" y="2987675"/>
              <a:ext cx="4203590" cy="1176011"/>
              <a:chOff x="2664" y="2016"/>
              <a:chExt cx="3096" cy="816"/>
            </a:xfrm>
          </p:grpSpPr>
          <p:sp>
            <p:nvSpPr>
              <p:cNvPr id="22542" name="AutoShape 14"/>
              <p:cNvSpPr>
                <a:spLocks noChangeArrowheads="1"/>
              </p:cNvSpPr>
              <p:nvPr/>
            </p:nvSpPr>
            <p:spPr bwMode="auto">
              <a:xfrm>
                <a:off x="2664" y="2160"/>
                <a:ext cx="1393" cy="576"/>
              </a:xfrm>
              <a:prstGeom prst="notchedRightArrow">
                <a:avLst>
                  <a:gd name="adj1" fmla="val 50000"/>
                  <a:gd name="adj2" fmla="val 60417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22543" name="AutoShape 15"/>
              <p:cNvSpPr>
                <a:spLocks noChangeArrowheads="1"/>
              </p:cNvSpPr>
              <p:nvPr/>
            </p:nvSpPr>
            <p:spPr bwMode="auto">
              <a:xfrm>
                <a:off x="4367" y="2016"/>
                <a:ext cx="1393" cy="816"/>
              </a:xfrm>
              <a:prstGeom prst="roundRect">
                <a:avLst>
                  <a:gd name="adj" fmla="val 16667"/>
                </a:avLst>
              </a:prstGeom>
              <a:solidFill>
                <a:srgbClr val="B8B8B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 anchor="ctr"/>
              <a:lstStyle/>
              <a:p>
                <a:pPr algn="ctr" defTabSz="801688">
                  <a:defRPr/>
                </a:pPr>
                <a:r>
                  <a:rPr lang="fr-FR" sz="2100">
                    <a:latin typeface="Times New Roman" charset="0"/>
                    <a:cs typeface="+mn-cs"/>
                  </a:rPr>
                  <a:t>U</a:t>
                </a:r>
                <a:r>
                  <a:rPr lang="fr-FR" sz="2100" baseline="-25000">
                    <a:latin typeface="Times New Roman" charset="0"/>
                    <a:cs typeface="+mn-cs"/>
                  </a:rPr>
                  <a:t>2</a:t>
                </a:r>
                <a:r>
                  <a:rPr lang="fr-FR" sz="2100">
                    <a:latin typeface="Times New Roman" charset="0"/>
                    <a:cs typeface="+mn-cs"/>
                  </a:rPr>
                  <a:t>, K</a:t>
                </a:r>
                <a:r>
                  <a:rPr lang="fr-FR" sz="2100" baseline="-25000">
                    <a:latin typeface="Times New Roman" charset="0"/>
                    <a:cs typeface="+mn-cs"/>
                  </a:rPr>
                  <a:t>2</a:t>
                </a:r>
                <a:endParaRPr lang="fr-FR" sz="2100">
                  <a:latin typeface="Times New Roman" charset="0"/>
                  <a:cs typeface="+mn-cs"/>
                </a:endParaRPr>
              </a:p>
            </p:txBody>
          </p:sp>
        </p:grpSp>
        <p:sp>
          <p:nvSpPr>
            <p:cNvPr id="22544" name="Text Box 16"/>
            <p:cNvSpPr txBox="1">
              <a:spLocks noChangeArrowheads="1"/>
            </p:cNvSpPr>
            <p:nvPr/>
          </p:nvSpPr>
          <p:spPr bwMode="auto">
            <a:xfrm>
              <a:off x="130175" y="5478052"/>
              <a:ext cx="4295917" cy="746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 anchor="ctr"/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2100">
                  <a:latin typeface="Symbol" charset="0"/>
                  <a:cs typeface="+mn-cs"/>
                </a:rPr>
                <a:t>D</a:t>
              </a:r>
              <a:r>
                <a:rPr lang="fr-FR" sz="2100">
                  <a:latin typeface="Times New Roman" charset="0"/>
                  <a:cs typeface="+mn-cs"/>
                </a:rPr>
                <a:t>(U+K) = (U</a:t>
              </a:r>
              <a:r>
                <a:rPr lang="fr-FR" sz="2100" baseline="-25000">
                  <a:latin typeface="Times New Roman" charset="0"/>
                  <a:cs typeface="+mn-cs"/>
                </a:rPr>
                <a:t>2</a:t>
              </a:r>
              <a:r>
                <a:rPr lang="fr-FR" sz="2100">
                  <a:latin typeface="Times New Roman" charset="0"/>
                  <a:cs typeface="+mn-cs"/>
                </a:rPr>
                <a:t>+K</a:t>
              </a:r>
              <a:r>
                <a:rPr lang="fr-FR" sz="2100" baseline="-25000">
                  <a:latin typeface="Times New Roman" charset="0"/>
                  <a:cs typeface="+mn-cs"/>
                </a:rPr>
                <a:t>2</a:t>
              </a:r>
              <a:r>
                <a:rPr lang="fr-FR" sz="2100">
                  <a:latin typeface="Times New Roman" charset="0"/>
                  <a:cs typeface="+mn-cs"/>
                </a:rPr>
                <a:t>) </a:t>
              </a:r>
              <a:r>
                <a:rPr lang="fr-FR" sz="2100">
                  <a:latin typeface="Symbol" charset="0"/>
                  <a:cs typeface="+mn-cs"/>
                </a:rPr>
                <a:t>-</a:t>
              </a:r>
              <a:r>
                <a:rPr lang="fr-FR" sz="2100">
                  <a:latin typeface="Times New Roman" charset="0"/>
                  <a:cs typeface="+mn-cs"/>
                </a:rPr>
                <a:t> (U</a:t>
              </a:r>
              <a:r>
                <a:rPr lang="fr-FR" sz="2100" baseline="-25000">
                  <a:latin typeface="Times New Roman" charset="0"/>
                  <a:cs typeface="+mn-cs"/>
                </a:rPr>
                <a:t>1</a:t>
              </a:r>
              <a:r>
                <a:rPr lang="fr-FR" sz="2100">
                  <a:latin typeface="Times New Roman" charset="0"/>
                  <a:cs typeface="+mn-cs"/>
                </a:rPr>
                <a:t>+K</a:t>
              </a:r>
              <a:r>
                <a:rPr lang="fr-FR" sz="2100" baseline="-25000">
                  <a:latin typeface="Times New Roman" charset="0"/>
                  <a:cs typeface="+mn-cs"/>
                </a:rPr>
                <a:t>1</a:t>
              </a:r>
              <a:r>
                <a:rPr lang="fr-FR" sz="2100">
                  <a:latin typeface="Times New Roman" charset="0"/>
                  <a:cs typeface="+mn-cs"/>
                </a:rPr>
                <a:t>) = W + Q</a:t>
              </a:r>
            </a:p>
            <a:p>
              <a:pPr algn="ctr">
                <a:defRPr/>
              </a:pPr>
              <a:r>
                <a:rPr lang="fr-FR" sz="2100">
                  <a:latin typeface="Chalkboard" charset="0"/>
                  <a:cs typeface="+mn-cs"/>
                </a:rPr>
                <a:t>Bilan d’énergie</a:t>
              </a:r>
            </a:p>
          </p:txBody>
        </p:sp>
      </p:grpSp>
      <p:graphicFrame>
        <p:nvGraphicFramePr>
          <p:cNvPr id="22546" name="Object 18"/>
          <p:cNvGraphicFramePr>
            <a:graphicFrameLocks noChangeAspect="1"/>
          </p:cNvGraphicFramePr>
          <p:nvPr/>
        </p:nvGraphicFramePr>
        <p:xfrm>
          <a:off x="5624513" y="5462588"/>
          <a:ext cx="210185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1" name="Équation" r:id="rId3" imgW="1155700" imgH="393700" progId="Equation.3">
                  <p:embed/>
                </p:oleObj>
              </mc:Choice>
              <mc:Fallback>
                <p:oleObj name="Équation" r:id="rId3" imgW="1155700" imgH="3937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4513" y="5462588"/>
                        <a:ext cx="210185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er 2"/>
          <p:cNvGrpSpPr/>
          <p:nvPr/>
        </p:nvGrpSpPr>
        <p:grpSpPr>
          <a:xfrm>
            <a:off x="4827588" y="4056063"/>
            <a:ext cx="3952875" cy="935037"/>
            <a:chOff x="4827588" y="4056063"/>
            <a:chExt cx="3952875" cy="935037"/>
          </a:xfrm>
        </p:grpSpPr>
        <p:sp>
          <p:nvSpPr>
            <p:cNvPr id="22547" name="Text Box 19"/>
            <p:cNvSpPr txBox="1">
              <a:spLocks noChangeArrowheads="1"/>
            </p:cNvSpPr>
            <p:nvPr/>
          </p:nvSpPr>
          <p:spPr bwMode="auto">
            <a:xfrm>
              <a:off x="4827588" y="4352925"/>
              <a:ext cx="2716212" cy="390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000">
                  <a:latin typeface="Chalkboard" charset="0"/>
                  <a:cs typeface="+mn-cs"/>
                </a:rPr>
                <a:t>Pendant un temps dt :</a:t>
              </a:r>
            </a:p>
          </p:txBody>
        </p:sp>
        <p:graphicFrame>
          <p:nvGraphicFramePr>
            <p:cNvPr id="24592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90231035"/>
                </p:ext>
              </p:extLst>
            </p:nvPr>
          </p:nvGraphicFramePr>
          <p:xfrm>
            <a:off x="7672388" y="4056063"/>
            <a:ext cx="1108075" cy="935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52" name="Equation" r:id="rId5" imgW="609600" imgH="482600" progId="Equation.3">
                    <p:embed/>
                  </p:oleObj>
                </mc:Choice>
                <mc:Fallback>
                  <p:oleObj name="Equation" r:id="rId5" imgW="609600" imgH="482600" progId="Equation.3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72388" y="4056063"/>
                          <a:ext cx="1108075" cy="9350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er 3"/>
          <p:cNvGrpSpPr/>
          <p:nvPr/>
        </p:nvGrpSpPr>
        <p:grpSpPr>
          <a:xfrm>
            <a:off x="5233988" y="4910138"/>
            <a:ext cx="3244851" cy="400050"/>
            <a:chOff x="5233988" y="4910138"/>
            <a:chExt cx="3244851" cy="400050"/>
          </a:xfrm>
        </p:grpSpPr>
        <p:graphicFrame>
          <p:nvGraphicFramePr>
            <p:cNvPr id="24589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31271514"/>
                </p:ext>
              </p:extLst>
            </p:nvPr>
          </p:nvGraphicFramePr>
          <p:xfrm>
            <a:off x="5233988" y="4910138"/>
            <a:ext cx="623888" cy="392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53" name="Équation" r:id="rId7" imgW="342900" imgH="203200" progId="Equation.3">
                    <p:embed/>
                  </p:oleObj>
                </mc:Choice>
                <mc:Fallback>
                  <p:oleObj name="Équation" r:id="rId7" imgW="342900" imgH="203200" progId="Equation.3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33988" y="4910138"/>
                          <a:ext cx="623888" cy="3921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551" name="Text Box 23"/>
            <p:cNvSpPr txBox="1">
              <a:spLocks noChangeArrowheads="1"/>
            </p:cNvSpPr>
            <p:nvPr/>
          </p:nvSpPr>
          <p:spPr bwMode="auto">
            <a:xfrm>
              <a:off x="5819776" y="4919663"/>
              <a:ext cx="2659063" cy="390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fr-FR" sz="2000">
                  <a:solidFill>
                    <a:srgbClr val="FF0000"/>
                  </a:solidFill>
                  <a:latin typeface="Chalkboard" charset="0"/>
                  <a:cs typeface="+mn-cs"/>
                </a:rPr>
                <a:t>puissances</a:t>
              </a:r>
              <a:r>
                <a:rPr lang="fr-FR" sz="2000">
                  <a:latin typeface="Chalkboard" charset="0"/>
                  <a:cs typeface="+mn-cs"/>
                </a:rPr>
                <a:t> (en Watt) </a:t>
              </a:r>
            </a:p>
          </p:txBody>
        </p:sp>
      </p:grpSp>
      <p:grpSp>
        <p:nvGrpSpPr>
          <p:cNvPr id="6" name="Grouper 5"/>
          <p:cNvGrpSpPr/>
          <p:nvPr/>
        </p:nvGrpSpPr>
        <p:grpSpPr>
          <a:xfrm>
            <a:off x="3131840" y="6301522"/>
            <a:ext cx="3333972" cy="511854"/>
            <a:chOff x="3131840" y="6301522"/>
            <a:chExt cx="3333972" cy="511854"/>
          </a:xfrm>
        </p:grpSpPr>
        <p:sp>
          <p:nvSpPr>
            <p:cNvPr id="22553" name="Rectangle 25"/>
            <p:cNvSpPr>
              <a:spLocks noChangeArrowheads="1"/>
            </p:cNvSpPr>
            <p:nvPr/>
          </p:nvSpPr>
          <p:spPr bwMode="auto">
            <a:xfrm>
              <a:off x="3131840" y="6301522"/>
              <a:ext cx="3333972" cy="5118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/>
            <a:p>
              <a:pPr defTabSz="801688">
                <a:defRPr/>
              </a:pPr>
              <a:r>
                <a:rPr lang="fr-FR" sz="2800">
                  <a:solidFill>
                    <a:schemeClr val="accent2"/>
                  </a:solidFill>
                  <a:latin typeface="Times" charset="0"/>
                  <a:cs typeface="+mn-cs"/>
                </a:rPr>
                <a:t>R</a:t>
              </a:r>
              <a:r>
                <a:rPr lang="fr-FR" sz="2800" baseline="30000">
                  <a:solidFill>
                    <a:schemeClr val="accent2"/>
                  </a:solidFill>
                  <a:latin typeface="Times" charset="0"/>
                  <a:cs typeface="+mn-cs"/>
                </a:rPr>
                <a:t>+</a:t>
              </a:r>
              <a:r>
                <a:rPr lang="fr-FR" sz="2800">
                  <a:solidFill>
                    <a:schemeClr val="accent2"/>
                  </a:solidFill>
                  <a:latin typeface="Times" charset="0"/>
                  <a:cs typeface="+mn-cs"/>
                </a:rPr>
                <a:t> </a:t>
              </a:r>
              <a:r>
                <a:rPr lang="fr-FR" sz="2800">
                  <a:latin typeface="Times" charset="0"/>
                  <a:cs typeface="+mn-cs"/>
                </a:rPr>
                <a:t>- </a:t>
              </a:r>
              <a:r>
                <a:rPr lang="fr-FR" sz="2800">
                  <a:solidFill>
                    <a:srgbClr val="FF8000"/>
                  </a:solidFill>
                  <a:latin typeface="Times" charset="0"/>
                  <a:cs typeface="+mn-cs"/>
                </a:rPr>
                <a:t>R</a:t>
              </a:r>
              <a:r>
                <a:rPr lang="fr-FR" sz="2800" baseline="30000">
                  <a:solidFill>
                    <a:srgbClr val="FF8000"/>
                  </a:solidFill>
                  <a:latin typeface="Times" charset="0"/>
                  <a:cs typeface="+mn-cs"/>
                </a:rPr>
                <a:t>-  </a:t>
              </a:r>
              <a:r>
                <a:rPr lang="fr-FR" sz="2800">
                  <a:cs typeface="+mn-cs"/>
                </a:rPr>
                <a:t>+</a:t>
              </a:r>
              <a:r>
                <a:rPr lang="fr-FR" sz="2800">
                  <a:latin typeface="Times" charset="0"/>
                  <a:cs typeface="+mn-cs"/>
                </a:rPr>
                <a:t> </a:t>
              </a:r>
              <a:r>
                <a:rPr lang="fr-FR" sz="2800">
                  <a:latin typeface="Symbol" charset="0"/>
                  <a:cs typeface="+mn-cs"/>
                </a:rPr>
                <a:t>f</a:t>
              </a:r>
              <a:r>
                <a:rPr lang="fr-FR" sz="2800" baseline="-25000">
                  <a:latin typeface="Times" charset="0"/>
                  <a:cs typeface="+mn-cs"/>
                </a:rPr>
                <a:t>d  </a:t>
              </a:r>
              <a:r>
                <a:rPr lang="fr-FR" sz="2800">
                  <a:latin typeface="Times" charset="0"/>
                  <a:cs typeface="+mn-cs"/>
                </a:rPr>
                <a:t>=  W + Q</a:t>
              </a:r>
            </a:p>
          </p:txBody>
        </p:sp>
        <p:sp>
          <p:nvSpPr>
            <p:cNvPr id="22554" name="Oval 26"/>
            <p:cNvSpPr>
              <a:spLocks noChangeAspect="1" noChangeArrowheads="1"/>
            </p:cNvSpPr>
            <p:nvPr/>
          </p:nvSpPr>
          <p:spPr bwMode="auto">
            <a:xfrm>
              <a:off x="5531718" y="6347991"/>
              <a:ext cx="50800" cy="3333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22555" name="Oval 27"/>
            <p:cNvSpPr>
              <a:spLocks noChangeAspect="1" noChangeArrowheads="1"/>
            </p:cNvSpPr>
            <p:nvPr/>
          </p:nvSpPr>
          <p:spPr bwMode="auto">
            <a:xfrm>
              <a:off x="6186909" y="6347991"/>
              <a:ext cx="53975" cy="3333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22557" name="Rectangle 2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fr-FR">
                <a:cs typeface="+mj-cs"/>
              </a:rPr>
              <a:t>Conservation de l </a:t>
            </a:r>
            <a:r>
              <a:rPr lang="ja-JP" altLang="fr-FR">
                <a:latin typeface="Arial"/>
                <a:cs typeface="+mj-cs"/>
              </a:rPr>
              <a:t>’</a:t>
            </a:r>
            <a:r>
              <a:rPr lang="fr-FR">
                <a:cs typeface="+mj-cs"/>
              </a:rPr>
              <a:t>énergie</a:t>
            </a:r>
          </a:p>
        </p:txBody>
      </p:sp>
      <p:sp>
        <p:nvSpPr>
          <p:cNvPr id="22558" name="Text Box 30"/>
          <p:cNvSpPr txBox="1">
            <a:spLocks noChangeArrowheads="1"/>
          </p:cNvSpPr>
          <p:nvPr/>
        </p:nvSpPr>
        <p:spPr bwMode="auto">
          <a:xfrm>
            <a:off x="381000" y="1143000"/>
            <a:ext cx="3365500" cy="5064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>
                <a:latin typeface="Chalkboard" charset="0"/>
                <a:cs typeface="+mn-cs"/>
              </a:rPr>
              <a:t>Termes source</a:t>
            </a:r>
            <a:r>
              <a:rPr lang="fr-FR" sz="2100">
                <a:latin typeface="Times New Roman" charset="0"/>
                <a:cs typeface="+mn-cs"/>
              </a:rPr>
              <a:t>  </a:t>
            </a:r>
            <a:r>
              <a:rPr lang="fr-FR" sz="2100">
                <a:solidFill>
                  <a:schemeClr val="accent2"/>
                </a:solidFill>
                <a:cs typeface="+mn-cs"/>
              </a:rPr>
              <a:t>R</a:t>
            </a:r>
            <a:r>
              <a:rPr lang="fr-FR" sz="2800" baseline="30000">
                <a:solidFill>
                  <a:schemeClr val="accent2"/>
                </a:solidFill>
                <a:cs typeface="+mn-cs"/>
              </a:rPr>
              <a:t>+</a:t>
            </a:r>
            <a:r>
              <a:rPr lang="fr-FR" sz="2800">
                <a:solidFill>
                  <a:schemeClr val="accent2"/>
                </a:solidFill>
                <a:cs typeface="+mn-cs"/>
              </a:rPr>
              <a:t> </a:t>
            </a:r>
            <a:r>
              <a:rPr lang="fr-FR" sz="2800">
                <a:cs typeface="+mn-cs"/>
              </a:rPr>
              <a:t>- </a:t>
            </a:r>
            <a:r>
              <a:rPr lang="fr-FR" sz="2100">
                <a:solidFill>
                  <a:srgbClr val="FF8000"/>
                </a:solidFill>
                <a:cs typeface="+mn-cs"/>
              </a:rPr>
              <a:t>R</a:t>
            </a:r>
            <a:r>
              <a:rPr lang="fr-FR" sz="2800" baseline="30000">
                <a:solidFill>
                  <a:srgbClr val="FF8000"/>
                </a:solidFill>
                <a:cs typeface="+mn-cs"/>
              </a:rPr>
              <a:t>- </a:t>
            </a:r>
            <a:r>
              <a:rPr lang="fr-FR" sz="2100">
                <a:latin typeface="Times New Roman" charset="0"/>
                <a:cs typeface="+mn-cs"/>
              </a:rPr>
              <a:t> =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173163" y="1738313"/>
            <a:ext cx="768985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defTabSz="801688">
              <a:defRPr sz="22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defTabSz="801688">
              <a:defRPr sz="22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defTabSz="801688">
              <a:defRPr sz="22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defTabSz="801688">
              <a:defRPr sz="22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fr-FR" sz="2100">
                <a:latin typeface="Times New Roman" charset="0"/>
              </a:rPr>
              <a:t> </a:t>
            </a:r>
            <a:r>
              <a:rPr lang="fr-FR" sz="2100">
                <a:solidFill>
                  <a:srgbClr val="996633"/>
                </a:solidFill>
                <a:latin typeface="Times New Roman" charset="0"/>
              </a:rPr>
              <a:t>G</a:t>
            </a:r>
            <a:r>
              <a:rPr lang="fr-FR" sz="2100">
                <a:latin typeface="Times New Roman" charset="0"/>
              </a:rPr>
              <a:t> = </a:t>
            </a:r>
            <a:r>
              <a:rPr lang="fr-FR" sz="2100">
                <a:solidFill>
                  <a:srgbClr val="996633"/>
                </a:solidFill>
                <a:latin typeface="Times New Roman" charset="0"/>
              </a:rPr>
              <a:t>U + K</a:t>
            </a:r>
            <a:r>
              <a:rPr lang="fr-FR" sz="2100" b="1">
                <a:latin typeface="Times New Roman" charset="0"/>
              </a:rPr>
              <a:t>	</a:t>
            </a:r>
            <a:r>
              <a:rPr lang="fr-FR" sz="2100">
                <a:latin typeface="Times New Roman" charset="0"/>
              </a:rPr>
              <a:t>		</a:t>
            </a:r>
            <a:r>
              <a:rPr lang="fr-FR" sz="2000"/>
              <a:t>énergie interne + cinétique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fr-FR" sz="2100">
                <a:latin typeface="Times New Roman" charset="0"/>
              </a:rPr>
              <a:t> </a:t>
            </a:r>
            <a:r>
              <a:rPr lang="fr-FR" sz="2100">
                <a:solidFill>
                  <a:srgbClr val="996633"/>
                </a:solidFill>
                <a:latin typeface="Times New Roman" charset="0"/>
              </a:rPr>
              <a:t>g</a:t>
            </a:r>
            <a:r>
              <a:rPr lang="fr-FR" sz="2100">
                <a:latin typeface="Times New Roman" charset="0"/>
              </a:rPr>
              <a:t> = </a:t>
            </a:r>
            <a:r>
              <a:rPr lang="fr-FR" sz="2100">
                <a:solidFill>
                  <a:srgbClr val="996633"/>
                </a:solidFill>
                <a:latin typeface="Symbol" charset="0"/>
              </a:rPr>
              <a:t>r (</a:t>
            </a:r>
            <a:r>
              <a:rPr lang="fr-FR" sz="2100">
                <a:solidFill>
                  <a:srgbClr val="996633"/>
                </a:solidFill>
                <a:latin typeface="Times New Roman" charset="0"/>
              </a:rPr>
              <a:t>u + v</a:t>
            </a:r>
            <a:r>
              <a:rPr lang="fr-FR" sz="2100" baseline="30000">
                <a:solidFill>
                  <a:srgbClr val="996633"/>
                </a:solidFill>
                <a:latin typeface="Times New Roman" charset="0"/>
              </a:rPr>
              <a:t>2</a:t>
            </a:r>
            <a:r>
              <a:rPr lang="fr-FR" sz="2100">
                <a:solidFill>
                  <a:srgbClr val="996633"/>
                </a:solidFill>
                <a:latin typeface="Times New Roman" charset="0"/>
              </a:rPr>
              <a:t>/2)</a:t>
            </a:r>
            <a:r>
              <a:rPr lang="fr-FR" sz="2100">
                <a:latin typeface="Symbol" charset="0"/>
              </a:rPr>
              <a:t>		</a:t>
            </a:r>
            <a:r>
              <a:rPr lang="fr-FR" sz="2000"/>
              <a:t>densité d</a:t>
            </a:r>
            <a:r>
              <a:rPr lang="ja-JP" altLang="fr-FR" sz="2000">
                <a:latin typeface="Arial" charset="0"/>
              </a:rPr>
              <a:t>’</a:t>
            </a:r>
            <a:r>
              <a:rPr lang="fr-FR" altLang="ja-JP" sz="2000"/>
              <a:t>énergie interne + cinétique</a:t>
            </a:r>
            <a:endParaRPr lang="fr-FR" sz="2000"/>
          </a:p>
        </p:txBody>
      </p:sp>
      <p:sp>
        <p:nvSpPr>
          <p:cNvPr id="23594" name="Rectangle 42"/>
          <p:cNvSpPr>
            <a:spLocks noChangeArrowheads="1"/>
          </p:cNvSpPr>
          <p:nvPr/>
        </p:nvSpPr>
        <p:spPr bwMode="auto">
          <a:xfrm>
            <a:off x="2124075" y="6096000"/>
            <a:ext cx="5427663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0313" tIns="35157" rIns="70313" bIns="35157">
            <a:spAutoFit/>
          </a:bodyPr>
          <a:lstStyle/>
          <a:p>
            <a:pPr defTabSz="801688">
              <a:defRPr/>
            </a:pPr>
            <a:r>
              <a:rPr lang="fr-FR" sz="2000">
                <a:cs typeface="+mn-cs"/>
              </a:rPr>
              <a:t>C</a:t>
            </a:r>
            <a:r>
              <a:rPr lang="ja-JP" altLang="fr-FR" sz="2000">
                <a:latin typeface="Arial"/>
                <a:cs typeface="+mn-cs"/>
              </a:rPr>
              <a:t>’</a:t>
            </a:r>
            <a:r>
              <a:rPr lang="fr-FR" sz="2000">
                <a:cs typeface="+mn-cs"/>
              </a:rPr>
              <a:t>est le premier principe en système ouvert !</a:t>
            </a:r>
            <a:r>
              <a:rPr lang="fr-FR" sz="2000">
                <a:latin typeface="Times New Roman" charset="0"/>
                <a:cs typeface="+mn-cs"/>
              </a:rPr>
              <a:t> </a:t>
            </a:r>
          </a:p>
        </p:txBody>
      </p:sp>
      <p:sp>
        <p:nvSpPr>
          <p:cNvPr id="23595" name="Rectangle 4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fr-FR">
                <a:cs typeface="+mj-cs"/>
              </a:rPr>
              <a:t>Bilan d</a:t>
            </a:r>
            <a:r>
              <a:rPr lang="ja-JP" altLang="fr-FR">
                <a:latin typeface="Arial"/>
                <a:cs typeface="+mj-cs"/>
              </a:rPr>
              <a:t>’</a:t>
            </a:r>
            <a:r>
              <a:rPr lang="fr-FR">
                <a:cs typeface="+mj-cs"/>
              </a:rPr>
              <a:t>énergie</a:t>
            </a:r>
          </a:p>
        </p:txBody>
      </p:sp>
      <p:grpSp>
        <p:nvGrpSpPr>
          <p:cNvPr id="2" name="Grouper 1"/>
          <p:cNvGrpSpPr/>
          <p:nvPr/>
        </p:nvGrpSpPr>
        <p:grpSpPr>
          <a:xfrm>
            <a:off x="1187450" y="2362200"/>
            <a:ext cx="6881722" cy="511854"/>
            <a:chOff x="1187450" y="2362200"/>
            <a:chExt cx="6881722" cy="511854"/>
          </a:xfrm>
        </p:grpSpPr>
        <p:sp>
          <p:nvSpPr>
            <p:cNvPr id="23597" name="Rectangle 45"/>
            <p:cNvSpPr>
              <a:spLocks noChangeArrowheads="1"/>
            </p:cNvSpPr>
            <p:nvPr/>
          </p:nvSpPr>
          <p:spPr bwMode="auto">
            <a:xfrm>
              <a:off x="1187450" y="2362200"/>
              <a:ext cx="6881722" cy="5118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/>
            <a:p>
              <a:pPr defTabSz="801688">
                <a:buFontTx/>
                <a:buChar char="•"/>
                <a:defRPr/>
              </a:pPr>
              <a:r>
                <a:rPr lang="fr-FR" sz="2100">
                  <a:solidFill>
                    <a:schemeClr val="accent2"/>
                  </a:solidFill>
                  <a:latin typeface="Times" charset="0"/>
                  <a:cs typeface="+mn-cs"/>
                </a:rPr>
                <a:t> R</a:t>
              </a:r>
              <a:r>
                <a:rPr lang="fr-FR" sz="2800" baseline="30000">
                  <a:solidFill>
                    <a:schemeClr val="accent2"/>
                  </a:solidFill>
                  <a:latin typeface="Times" charset="0"/>
                  <a:cs typeface="+mn-cs"/>
                </a:rPr>
                <a:t>+</a:t>
              </a:r>
              <a:r>
                <a:rPr lang="fr-FR" sz="2800">
                  <a:solidFill>
                    <a:schemeClr val="accent2"/>
                  </a:solidFill>
                  <a:latin typeface="Times" charset="0"/>
                  <a:cs typeface="+mn-cs"/>
                </a:rPr>
                <a:t> </a:t>
              </a:r>
              <a:r>
                <a:rPr lang="fr-FR" sz="2800">
                  <a:latin typeface="Times" charset="0"/>
                  <a:cs typeface="+mn-cs"/>
                </a:rPr>
                <a:t>- </a:t>
              </a:r>
              <a:r>
                <a:rPr lang="fr-FR" sz="2100">
                  <a:solidFill>
                    <a:srgbClr val="FF8000"/>
                  </a:solidFill>
                  <a:latin typeface="Times" charset="0"/>
                  <a:cs typeface="+mn-cs"/>
                </a:rPr>
                <a:t>R</a:t>
              </a:r>
              <a:r>
                <a:rPr lang="fr-FR" sz="2800" baseline="30000">
                  <a:solidFill>
                    <a:srgbClr val="FF8000"/>
                  </a:solidFill>
                  <a:latin typeface="Symbol" charset="2"/>
                  <a:cs typeface="Symbol" charset="2"/>
                </a:rPr>
                <a:t>-</a:t>
              </a:r>
              <a:r>
                <a:rPr lang="fr-FR" sz="2800" baseline="30000">
                  <a:solidFill>
                    <a:srgbClr val="FF8000"/>
                  </a:solidFill>
                  <a:latin typeface="Times" charset="0"/>
                  <a:cs typeface="+mn-cs"/>
                </a:rPr>
                <a:t>  </a:t>
              </a:r>
              <a:r>
                <a:rPr lang="fr-FR" sz="2400">
                  <a:cs typeface="+mn-cs"/>
                </a:rPr>
                <a:t>+</a:t>
              </a:r>
              <a:r>
                <a:rPr lang="fr-FR" sz="2400">
                  <a:latin typeface="Times" charset="0"/>
                  <a:cs typeface="+mn-cs"/>
                </a:rPr>
                <a:t> </a:t>
              </a:r>
              <a:r>
                <a:rPr lang="fr-FR" sz="2400">
                  <a:latin typeface="Symbol" charset="0"/>
                  <a:cs typeface="+mn-cs"/>
                </a:rPr>
                <a:t>f</a:t>
              </a:r>
              <a:r>
                <a:rPr lang="fr-FR" sz="2400" baseline="-25000">
                  <a:latin typeface="Times" charset="0"/>
                  <a:cs typeface="+mn-cs"/>
                </a:rPr>
                <a:t>d</a:t>
              </a:r>
              <a:r>
                <a:rPr lang="fr-FR" sz="2800" baseline="30000">
                  <a:solidFill>
                    <a:srgbClr val="FF8000"/>
                  </a:solidFill>
                  <a:latin typeface="Times" charset="0"/>
                  <a:cs typeface="+mn-cs"/>
                </a:rPr>
                <a:t> </a:t>
              </a:r>
              <a:r>
                <a:rPr lang="fr-FR" sz="2100">
                  <a:latin typeface="Times" charset="0"/>
                  <a:cs typeface="+mn-cs"/>
                </a:rPr>
                <a:t>= W + Q </a:t>
              </a:r>
              <a:r>
                <a:rPr lang="fr-FR" sz="2400" baseline="-25000">
                  <a:latin typeface="Times" charset="0"/>
                  <a:cs typeface="+mn-cs"/>
                </a:rPr>
                <a:t>	</a:t>
              </a:r>
              <a:r>
                <a:rPr lang="fr-FR" sz="2000">
                  <a:cs typeface="+mn-cs"/>
                </a:rPr>
                <a:t>premier principe de la thermo</a:t>
              </a:r>
              <a:r>
                <a:rPr lang="fr-FR" sz="2400" baseline="-25000">
                  <a:latin typeface="Times" charset="0"/>
                  <a:cs typeface="+mn-cs"/>
                </a:rPr>
                <a:t> </a:t>
              </a:r>
            </a:p>
          </p:txBody>
        </p:sp>
        <p:sp>
          <p:nvSpPr>
            <p:cNvPr id="23598" name="Oval 46"/>
            <p:cNvSpPr>
              <a:spLocks noChangeAspect="1" noChangeArrowheads="1"/>
            </p:cNvSpPr>
            <p:nvPr/>
          </p:nvSpPr>
          <p:spPr bwMode="auto">
            <a:xfrm>
              <a:off x="3320366" y="2454275"/>
              <a:ext cx="30163" cy="3333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23599" name="Oval 47"/>
            <p:cNvSpPr>
              <a:spLocks noChangeAspect="1" noChangeArrowheads="1"/>
            </p:cNvSpPr>
            <p:nvPr/>
          </p:nvSpPr>
          <p:spPr bwMode="auto">
            <a:xfrm>
              <a:off x="3845828" y="2454275"/>
              <a:ext cx="31750" cy="3333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3" name="Grouper 2"/>
          <p:cNvGrpSpPr/>
          <p:nvPr/>
        </p:nvGrpSpPr>
        <p:grpSpPr>
          <a:xfrm>
            <a:off x="304800" y="2971800"/>
            <a:ext cx="8371096" cy="1730376"/>
            <a:chOff x="304800" y="2971800"/>
            <a:chExt cx="8371096" cy="1730376"/>
          </a:xfrm>
        </p:grpSpPr>
        <p:grpSp>
          <p:nvGrpSpPr>
            <p:cNvPr id="25622" name="Group 4"/>
            <p:cNvGrpSpPr>
              <a:grpSpLocks/>
            </p:cNvGrpSpPr>
            <p:nvPr/>
          </p:nvGrpSpPr>
          <p:grpSpPr bwMode="auto">
            <a:xfrm>
              <a:off x="847725" y="3389313"/>
              <a:ext cx="7828171" cy="1312863"/>
              <a:chOff x="672" y="2544"/>
              <a:chExt cx="5766" cy="912"/>
            </a:xfrm>
          </p:grpSpPr>
          <p:sp>
            <p:nvSpPr>
              <p:cNvPr id="23557" name="Rectangle 5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5760" cy="912"/>
              </a:xfrm>
              <a:prstGeom prst="rect">
                <a:avLst/>
              </a:prstGeom>
              <a:solidFill>
                <a:srgbClr val="FFFBA4">
                  <a:alpha val="52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41575" tIns="20788" rIns="41575" bIns="20788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grpSp>
            <p:nvGrpSpPr>
              <p:cNvPr id="25625" name="Group 6"/>
              <p:cNvGrpSpPr>
                <a:grpSpLocks/>
              </p:cNvGrpSpPr>
              <p:nvPr/>
            </p:nvGrpSpPr>
            <p:grpSpPr bwMode="auto">
              <a:xfrm>
                <a:off x="3907" y="2688"/>
                <a:ext cx="622" cy="720"/>
                <a:chOff x="3907" y="2688"/>
                <a:chExt cx="622" cy="720"/>
              </a:xfrm>
            </p:grpSpPr>
            <p:graphicFrame>
              <p:nvGraphicFramePr>
                <p:cNvPr id="25636" name="Object 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623579554"/>
                    </p:ext>
                  </p:extLst>
                </p:nvPr>
              </p:nvGraphicFramePr>
              <p:xfrm>
                <a:off x="3907" y="2688"/>
                <a:ext cx="381" cy="72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5982" name="Équation" r:id="rId3" imgW="292100" imgH="368300" progId="Equation.3">
                        <p:embed/>
                      </p:oleObj>
                    </mc:Choice>
                    <mc:Fallback>
                      <p:oleObj name="Équation" r:id="rId3" imgW="292100" imgH="368300" progId="Equation.3">
                        <p:embed/>
                        <p:pic>
                          <p:nvPicPr>
                            <p:cNvPr id="0" name="Object 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907" y="2688"/>
                              <a:ext cx="381" cy="72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rgbClr val="00B8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 xmlns="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3560" name="Rectangle 8"/>
                <p:cNvSpPr>
                  <a:spLocks noChangeArrowheads="1"/>
                </p:cNvSpPr>
                <p:nvPr/>
              </p:nvSpPr>
              <p:spPr bwMode="auto">
                <a:xfrm>
                  <a:off x="3942" y="3121"/>
                  <a:ext cx="587" cy="2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41575" tIns="20788" rIns="41575" bIns="20788">
                  <a:spAutoFit/>
                </a:bodyPr>
                <a:lstStyle/>
                <a:p>
                  <a:pPr defTabSz="801688">
                    <a:defRPr/>
                  </a:pPr>
                  <a:r>
                    <a:rPr lang="fr-FR" sz="2100">
                      <a:latin typeface="Times New Roman" charset="0"/>
                      <a:cs typeface="+mn-cs"/>
                    </a:rPr>
                    <a:t>S</a:t>
                  </a:r>
                  <a:endParaRPr lang="fr-FR" sz="2100" baseline="-25000">
                    <a:solidFill>
                      <a:srgbClr val="15C300"/>
                    </a:solidFill>
                    <a:latin typeface="Times New Roman" charset="0"/>
                    <a:cs typeface="+mn-cs"/>
                  </a:endParaRPr>
                </a:p>
              </p:txBody>
            </p:sp>
          </p:grpSp>
          <p:sp>
            <p:nvSpPr>
              <p:cNvPr id="23561" name="Rectangle 9"/>
              <p:cNvSpPr>
                <a:spLocks noChangeArrowheads="1"/>
              </p:cNvSpPr>
              <p:nvPr/>
            </p:nvSpPr>
            <p:spPr bwMode="auto">
              <a:xfrm>
                <a:off x="4100" y="2797"/>
                <a:ext cx="1732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41575" tIns="20788" rIns="41575" bIns="20788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solidFill>
                      <a:srgbClr val="996633"/>
                    </a:solidFill>
                    <a:latin typeface="Symbol" charset="0"/>
                    <a:cs typeface="+mn-cs"/>
                  </a:rPr>
                  <a:t>r (</a:t>
                </a:r>
                <a:r>
                  <a:rPr lang="fr-FR" sz="21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u + v</a:t>
                </a:r>
                <a:r>
                  <a:rPr lang="fr-FR" sz="2100" baseline="300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2</a:t>
                </a:r>
                <a:r>
                  <a:rPr lang="fr-FR" sz="21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/2) </a:t>
                </a:r>
                <a:r>
                  <a:rPr lang="fr-FR" sz="2100">
                    <a:latin typeface="Times New Roman" charset="0"/>
                    <a:cs typeface="+mn-cs"/>
                  </a:rPr>
                  <a:t>(</a:t>
                </a:r>
                <a:r>
                  <a:rPr lang="fr-FR" sz="2100" b="1">
                    <a:solidFill>
                      <a:schemeClr val="accent2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100" b="1">
                    <a:latin typeface="Times New Roman" charset="0"/>
                    <a:cs typeface="+mn-cs"/>
                  </a:rPr>
                  <a:t>.</a:t>
                </a:r>
                <a:r>
                  <a:rPr lang="fr-FR" sz="2100" b="1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n</a:t>
                </a:r>
                <a:r>
                  <a:rPr lang="fr-FR" sz="2100" b="1">
                    <a:latin typeface="Times New Roman" charset="0"/>
                    <a:cs typeface="+mn-cs"/>
                  </a:rPr>
                  <a:t>)</a:t>
                </a:r>
                <a:r>
                  <a:rPr lang="fr-FR" sz="2100" b="1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 </a:t>
                </a:r>
                <a:r>
                  <a:rPr lang="fr-FR" sz="2100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dS</a:t>
                </a:r>
                <a:r>
                  <a:rPr lang="fr-FR" sz="2100">
                    <a:latin typeface="Times New Roman" charset="0"/>
                    <a:cs typeface="+mn-cs"/>
                  </a:rPr>
                  <a:t> </a:t>
                </a:r>
              </a:p>
            </p:txBody>
          </p:sp>
          <p:sp>
            <p:nvSpPr>
              <p:cNvPr id="23562" name="Rectangle 10"/>
              <p:cNvSpPr>
                <a:spLocks noChangeArrowheads="1"/>
              </p:cNvSpPr>
              <p:nvPr/>
            </p:nvSpPr>
            <p:spPr bwMode="auto">
              <a:xfrm>
                <a:off x="3740" y="2772"/>
                <a:ext cx="259" cy="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41575" tIns="20788" rIns="41575" bIns="20788">
                <a:spAutoFit/>
              </a:bodyPr>
              <a:lstStyle/>
              <a:p>
                <a:pPr defTabSz="801688">
                  <a:defRPr/>
                </a:pPr>
                <a:r>
                  <a:rPr lang="fr-FR" sz="2800" b="1">
                    <a:latin typeface="Symbol" charset="2"/>
                    <a:cs typeface="Symbol" charset="2"/>
                  </a:rPr>
                  <a:t>-</a:t>
                </a:r>
                <a:endParaRPr lang="fr-FR" sz="2100">
                  <a:solidFill>
                    <a:srgbClr val="FF8000"/>
                  </a:solidFill>
                  <a:latin typeface="Symbol" charset="2"/>
                  <a:cs typeface="Symbol" charset="2"/>
                </a:endParaRPr>
              </a:p>
            </p:txBody>
          </p:sp>
          <p:grpSp>
            <p:nvGrpSpPr>
              <p:cNvPr id="25628" name="Group 11"/>
              <p:cNvGrpSpPr>
                <a:grpSpLocks/>
              </p:cNvGrpSpPr>
              <p:nvPr/>
            </p:nvGrpSpPr>
            <p:grpSpPr bwMode="auto">
              <a:xfrm>
                <a:off x="768" y="2640"/>
                <a:ext cx="1234" cy="576"/>
                <a:chOff x="1238" y="2640"/>
                <a:chExt cx="1234" cy="576"/>
              </a:xfrm>
            </p:grpSpPr>
            <p:graphicFrame>
              <p:nvGraphicFramePr>
                <p:cNvPr id="25634" name="Object 12"/>
                <p:cNvGraphicFramePr>
                  <a:graphicFrameLocks noChangeAspect="1"/>
                </p:cNvGraphicFramePr>
                <p:nvPr/>
              </p:nvGraphicFramePr>
              <p:xfrm>
                <a:off x="1238" y="2640"/>
                <a:ext cx="1234" cy="57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5983" name="Équation" r:id="rId5" imgW="774700" imgH="368300" progId="Equation.3">
                        <p:embed/>
                      </p:oleObj>
                    </mc:Choice>
                    <mc:Fallback>
                      <p:oleObj name="Équation" r:id="rId5" imgW="774700" imgH="368300" progId="Equation.3">
                        <p:embed/>
                        <p:pic>
                          <p:nvPicPr>
                            <p:cNvPr id="0" name="Object 1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238" y="2640"/>
                              <a:ext cx="1234" cy="57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rgbClr val="00B8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 xmlns="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356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392" y="2640"/>
                  <a:ext cx="628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41575" tIns="20788" rIns="41575" bIns="20788">
                  <a:spAutoFit/>
                </a:bodyPr>
                <a:lstStyle>
                  <a:lvl1pPr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1pPr>
                  <a:lvl2pPr marL="401638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801688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203325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1603375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0605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5177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29749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4321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fr-FR" sz="2100">
                      <a:solidFill>
                        <a:srgbClr val="996633"/>
                      </a:solidFill>
                      <a:latin typeface="Times New Roman" charset="0"/>
                      <a:cs typeface="+mn-cs"/>
                    </a:rPr>
                    <a:t>(U+K)</a:t>
                  </a:r>
                </a:p>
              </p:txBody>
            </p:sp>
          </p:grpSp>
          <p:sp>
            <p:nvSpPr>
              <p:cNvPr id="23566" name="Rectangle 14"/>
              <p:cNvSpPr>
                <a:spLocks noChangeArrowheads="1"/>
              </p:cNvSpPr>
              <p:nvPr/>
            </p:nvSpPr>
            <p:spPr bwMode="auto">
              <a:xfrm>
                <a:off x="2297" y="2797"/>
                <a:ext cx="1596" cy="2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41575" tIns="20788" rIns="41575" bIns="20788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solidFill>
                      <a:srgbClr val="996633"/>
                    </a:solidFill>
                    <a:latin typeface="Symbol" charset="0"/>
                    <a:cs typeface="+mn-cs"/>
                  </a:rPr>
                  <a:t> r (</a:t>
                </a:r>
                <a:r>
                  <a:rPr lang="fr-FR" sz="21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u + v</a:t>
                </a:r>
                <a:r>
                  <a:rPr lang="fr-FR" sz="2100" baseline="300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2</a:t>
                </a:r>
                <a:r>
                  <a:rPr lang="fr-FR" sz="21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/2)</a:t>
                </a:r>
                <a:r>
                  <a:rPr lang="fr-FR" sz="2100">
                    <a:solidFill>
                      <a:srgbClr val="996633"/>
                    </a:solidFill>
                    <a:latin typeface="Symbol" charset="0"/>
                    <a:cs typeface="+mn-cs"/>
                  </a:rPr>
                  <a:t> </a:t>
                </a:r>
                <a:r>
                  <a:rPr lang="fr-FR" sz="2100">
                    <a:latin typeface="Times New Roman" charset="0"/>
                    <a:cs typeface="+mn-cs"/>
                  </a:rPr>
                  <a:t>dV= </a:t>
                </a:r>
              </a:p>
            </p:txBody>
          </p:sp>
          <p:grpSp>
            <p:nvGrpSpPr>
              <p:cNvPr id="25630" name="Group 15"/>
              <p:cNvGrpSpPr>
                <a:grpSpLocks/>
              </p:cNvGrpSpPr>
              <p:nvPr/>
            </p:nvGrpSpPr>
            <p:grpSpPr bwMode="auto">
              <a:xfrm>
                <a:off x="1971" y="2688"/>
                <a:ext cx="566" cy="720"/>
                <a:chOff x="1971" y="2688"/>
                <a:chExt cx="566" cy="720"/>
              </a:xfrm>
            </p:grpSpPr>
            <p:graphicFrame>
              <p:nvGraphicFramePr>
                <p:cNvPr id="25632" name="Object 16"/>
                <p:cNvGraphicFramePr>
                  <a:graphicFrameLocks noChangeAspect="1"/>
                </p:cNvGraphicFramePr>
                <p:nvPr/>
              </p:nvGraphicFramePr>
              <p:xfrm>
                <a:off x="1971" y="2688"/>
                <a:ext cx="566" cy="72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5984" name="Équation" r:id="rId7" imgW="355600" imgH="368300" progId="Equation.3">
                        <p:embed/>
                      </p:oleObj>
                    </mc:Choice>
                    <mc:Fallback>
                      <p:oleObj name="Équation" r:id="rId7" imgW="355600" imgH="368300" progId="Equation.3">
                        <p:embed/>
                        <p:pic>
                          <p:nvPicPr>
                            <p:cNvPr id="0" name="Object 1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71" y="2688"/>
                              <a:ext cx="566" cy="72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rgbClr val="00B8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 xmlns="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3569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2058" y="3120"/>
                  <a:ext cx="255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41575" tIns="20788" rIns="41575" bIns="20788">
                  <a:spAutoFit/>
                </a:bodyPr>
                <a:lstStyle>
                  <a:lvl1pPr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1pPr>
                  <a:lvl2pPr marL="401638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801688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203325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1603375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0605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5177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29749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4321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fr-FR" sz="2100">
                      <a:latin typeface="Times New Roman" charset="0"/>
                      <a:cs typeface="+mn-cs"/>
                    </a:rPr>
                    <a:t>V</a:t>
                  </a:r>
                </a:p>
              </p:txBody>
            </p:sp>
          </p:grpSp>
          <p:graphicFrame>
            <p:nvGraphicFramePr>
              <p:cNvPr id="25631" name="Object 1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17389060"/>
                  </p:ext>
                </p:extLst>
              </p:nvPr>
            </p:nvGraphicFramePr>
            <p:xfrm>
              <a:off x="5733" y="2784"/>
              <a:ext cx="705" cy="2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985" name="Équation" r:id="rId9" imgW="546100" imgH="203200" progId="Equation.3">
                      <p:embed/>
                    </p:oleObj>
                  </mc:Choice>
                  <mc:Fallback>
                    <p:oleObj name="Équation" r:id="rId9" imgW="546100" imgH="203200" progId="Equation.3">
                      <p:embed/>
                      <p:pic>
                        <p:nvPicPr>
                          <p:cNvPr id="0" name="Object 1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33" y="2784"/>
                            <a:ext cx="705" cy="2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3601" name="Text Box 49"/>
            <p:cNvSpPr txBox="1">
              <a:spLocks noChangeArrowheads="1"/>
            </p:cNvSpPr>
            <p:nvPr/>
          </p:nvSpPr>
          <p:spPr bwMode="auto">
            <a:xfrm>
              <a:off x="304800" y="2971800"/>
              <a:ext cx="1149350" cy="373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36457" tIns="18229" rIns="36457" bIns="18229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>
                  <a:latin typeface="Chalkboard" charset="0"/>
                  <a:cs typeface="+mn-cs"/>
                </a:rPr>
                <a:t>Globale :</a:t>
              </a:r>
            </a:p>
          </p:txBody>
        </p:sp>
      </p:grpSp>
      <p:grpSp>
        <p:nvGrpSpPr>
          <p:cNvPr id="4" name="Grouper 3"/>
          <p:cNvGrpSpPr/>
          <p:nvPr/>
        </p:nvGrpSpPr>
        <p:grpSpPr>
          <a:xfrm>
            <a:off x="304800" y="4772025"/>
            <a:ext cx="8362950" cy="1244600"/>
            <a:chOff x="304800" y="4772025"/>
            <a:chExt cx="8362950" cy="1244600"/>
          </a:xfrm>
        </p:grpSpPr>
        <p:sp>
          <p:nvSpPr>
            <p:cNvPr id="23573" name="Rectangle 21"/>
            <p:cNvSpPr>
              <a:spLocks noChangeArrowheads="1"/>
            </p:cNvSpPr>
            <p:nvPr/>
          </p:nvSpPr>
          <p:spPr bwMode="auto">
            <a:xfrm>
              <a:off x="1889125" y="4772025"/>
              <a:ext cx="6778625" cy="1244600"/>
            </a:xfrm>
            <a:prstGeom prst="rect">
              <a:avLst/>
            </a:prstGeom>
            <a:solidFill>
              <a:srgbClr val="FFFBA4">
                <a:alpha val="52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7411" tIns="23706" rIns="47411" bIns="23706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23574" name="Rectangle 22"/>
            <p:cNvSpPr>
              <a:spLocks noChangeArrowheads="1"/>
            </p:cNvSpPr>
            <p:nvPr/>
          </p:nvSpPr>
          <p:spPr bwMode="auto">
            <a:xfrm>
              <a:off x="2943225" y="4967288"/>
              <a:ext cx="4844431" cy="478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7411" tIns="23706" rIns="47411" bIns="23706">
              <a:spAutoFit/>
            </a:bodyPr>
            <a:lstStyle/>
            <a:p>
              <a:pPr defTabSz="801688">
                <a:defRPr/>
              </a:pPr>
              <a:r>
                <a:rPr lang="fr-FR" sz="2100">
                  <a:latin typeface="Symbol" charset="0"/>
                  <a:cs typeface="+mn-cs"/>
                </a:rPr>
                <a:t>= </a:t>
              </a:r>
              <a:r>
                <a:rPr lang="fr-FR" sz="2100">
                  <a:solidFill>
                    <a:srgbClr val="996633"/>
                  </a:solidFill>
                  <a:latin typeface="Symbol" charset="0"/>
                  <a:cs typeface="+mn-cs"/>
                </a:rPr>
                <a:t>r</a:t>
              </a:r>
              <a:r>
                <a:rPr lang="fr-FR" sz="2100" baseline="-25000">
                  <a:solidFill>
                    <a:srgbClr val="996633"/>
                  </a:solidFill>
                  <a:latin typeface="Times New Roman" charset="0"/>
                  <a:cs typeface="+mn-cs"/>
                </a:rPr>
                <a:t>e </a:t>
              </a:r>
              <a:r>
                <a:rPr lang="fr-FR" sz="2100">
                  <a:solidFill>
                    <a:srgbClr val="FF0000"/>
                  </a:solidFill>
                  <a:latin typeface="Times New Roman" charset="0"/>
                  <a:cs typeface="+mn-cs"/>
                </a:rPr>
                <a:t>(u</a:t>
              </a:r>
              <a:r>
                <a:rPr lang="fr-FR" sz="2100" baseline="-25000">
                  <a:solidFill>
                    <a:srgbClr val="FF0000"/>
                  </a:solidFill>
                  <a:latin typeface="Times New Roman" charset="0"/>
                  <a:cs typeface="+mn-cs"/>
                </a:rPr>
                <a:t>e </a:t>
              </a:r>
              <a:r>
                <a:rPr lang="fr-FR" sz="2100">
                  <a:solidFill>
                    <a:srgbClr val="FF0000"/>
                  </a:solidFill>
                  <a:latin typeface="Times New Roman" charset="0"/>
                  <a:cs typeface="+mn-cs"/>
                </a:rPr>
                <a:t>+ v</a:t>
              </a:r>
              <a:r>
                <a:rPr lang="fr-FR" sz="2100" baseline="-25000">
                  <a:solidFill>
                    <a:srgbClr val="FF0000"/>
                  </a:solidFill>
                  <a:latin typeface="Times New Roman" charset="0"/>
                  <a:cs typeface="+mn-cs"/>
                </a:rPr>
                <a:t>e</a:t>
              </a:r>
              <a:r>
                <a:rPr lang="fr-FR" sz="2100" baseline="30000">
                  <a:solidFill>
                    <a:srgbClr val="FF0000"/>
                  </a:solidFill>
                  <a:latin typeface="Times New Roman" charset="0"/>
                  <a:cs typeface="+mn-cs"/>
                </a:rPr>
                <a:t>2</a:t>
              </a:r>
              <a:r>
                <a:rPr lang="fr-FR" sz="2100">
                  <a:solidFill>
                    <a:srgbClr val="FF0000"/>
                  </a:solidFill>
                  <a:latin typeface="Times New Roman" charset="0"/>
                  <a:cs typeface="+mn-cs"/>
                </a:rPr>
                <a:t>/2) (v</a:t>
              </a:r>
              <a:r>
                <a:rPr lang="fr-FR" sz="2100" baseline="-25000">
                  <a:solidFill>
                    <a:srgbClr val="FF0000"/>
                  </a:solidFill>
                  <a:latin typeface="Times New Roman" charset="0"/>
                  <a:cs typeface="+mn-cs"/>
                </a:rPr>
                <a:t>e</a:t>
              </a:r>
              <a:r>
                <a:rPr lang="fr-FR" sz="2100">
                  <a:solidFill>
                    <a:srgbClr val="FF0000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100" baseline="-25000">
                  <a:solidFill>
                    <a:srgbClr val="FF0000"/>
                  </a:solidFill>
                  <a:latin typeface="Times New Roman" charset="0"/>
                  <a:cs typeface="+mn-cs"/>
                </a:rPr>
                <a:t>e</a:t>
              </a:r>
              <a:r>
                <a:rPr lang="fr-FR" sz="2100">
                  <a:solidFill>
                    <a:srgbClr val="FF0000"/>
                  </a:solidFill>
                  <a:latin typeface="Times New Roman" charset="0"/>
                  <a:cs typeface="+mn-cs"/>
                </a:rPr>
                <a:t>)</a:t>
              </a:r>
              <a:r>
                <a:rPr lang="fr-FR" sz="2100" baseline="-25000">
                  <a:solidFill>
                    <a:srgbClr val="FF0000"/>
                  </a:solidFill>
                  <a:latin typeface="Times New Roman" charset="0"/>
                  <a:cs typeface="+mn-cs"/>
                </a:rPr>
                <a:t> </a:t>
              </a:r>
              <a:r>
                <a:rPr lang="fr-FR" sz="2800">
                  <a:latin typeface="Symbol" charset="2"/>
                  <a:cs typeface="Symbol" charset="2"/>
                </a:rPr>
                <a:t>-</a:t>
              </a:r>
              <a:r>
                <a:rPr lang="fr-FR" sz="2800">
                  <a:latin typeface="Times New Roman" charset="0"/>
                  <a:cs typeface="+mn-cs"/>
                </a:rPr>
                <a:t> </a:t>
              </a:r>
              <a:r>
                <a:rPr lang="fr-FR" sz="2100">
                  <a:solidFill>
                    <a:srgbClr val="996633"/>
                  </a:solidFill>
                  <a:latin typeface="Symbol" charset="0"/>
                  <a:cs typeface="+mn-cs"/>
                </a:rPr>
                <a:t>r</a:t>
              </a:r>
              <a:r>
                <a:rPr lang="fr-FR" sz="2100" baseline="-25000">
                  <a:solidFill>
                    <a:srgbClr val="996633"/>
                  </a:solidFill>
                  <a:latin typeface="Times New Roman" charset="0"/>
                  <a:cs typeface="+mn-cs"/>
                </a:rPr>
                <a:t>s </a:t>
              </a:r>
              <a:r>
                <a:rPr lang="fr-FR" sz="2100">
                  <a:solidFill>
                    <a:srgbClr val="15B003"/>
                  </a:solidFill>
                  <a:latin typeface="Times New Roman" charset="0"/>
                  <a:cs typeface="+mn-cs"/>
                </a:rPr>
                <a:t>(u</a:t>
              </a:r>
              <a:r>
                <a:rPr lang="fr-FR" sz="2100" baseline="-25000">
                  <a:solidFill>
                    <a:srgbClr val="15B003"/>
                  </a:solidFill>
                  <a:latin typeface="Times New Roman" charset="0"/>
                  <a:cs typeface="+mn-cs"/>
                </a:rPr>
                <a:t>s </a:t>
              </a:r>
              <a:r>
                <a:rPr lang="fr-FR" sz="2100">
                  <a:solidFill>
                    <a:srgbClr val="15B003"/>
                  </a:solidFill>
                  <a:latin typeface="Times New Roman" charset="0"/>
                  <a:cs typeface="+mn-cs"/>
                </a:rPr>
                <a:t>+ v</a:t>
              </a:r>
              <a:r>
                <a:rPr lang="fr-FR" sz="2100" baseline="-25000">
                  <a:solidFill>
                    <a:srgbClr val="15B00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100" baseline="30000">
                  <a:solidFill>
                    <a:srgbClr val="15B003"/>
                  </a:solidFill>
                  <a:latin typeface="Times New Roman" charset="0"/>
                  <a:cs typeface="+mn-cs"/>
                </a:rPr>
                <a:t>2</a:t>
              </a:r>
              <a:r>
                <a:rPr lang="fr-FR" sz="2100">
                  <a:solidFill>
                    <a:srgbClr val="15B003"/>
                  </a:solidFill>
                  <a:latin typeface="Times New Roman" charset="0"/>
                  <a:cs typeface="+mn-cs"/>
                </a:rPr>
                <a:t>/2) (v</a:t>
              </a:r>
              <a:r>
                <a:rPr lang="fr-FR" sz="2100" baseline="-25000">
                  <a:solidFill>
                    <a:srgbClr val="15B00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100">
                  <a:solidFill>
                    <a:srgbClr val="15B00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100" baseline="-25000">
                  <a:solidFill>
                    <a:srgbClr val="15B00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100">
                  <a:solidFill>
                    <a:srgbClr val="15B003"/>
                  </a:solidFill>
                  <a:latin typeface="Times New Roman" charset="0"/>
                  <a:cs typeface="+mn-cs"/>
                </a:rPr>
                <a:t>)</a:t>
              </a:r>
              <a:r>
                <a:rPr lang="fr-FR" sz="2100" baseline="-25000">
                  <a:solidFill>
                    <a:srgbClr val="15B003"/>
                  </a:solidFill>
                  <a:latin typeface="Times New Roman" charset="0"/>
                  <a:cs typeface="+mn-cs"/>
                </a:rPr>
                <a:t> </a:t>
              </a:r>
              <a:endParaRPr lang="fr-FR" sz="2100" baseline="-25000">
                <a:solidFill>
                  <a:srgbClr val="FF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23575" name="AutoShape 23"/>
            <p:cNvSpPr>
              <a:spLocks/>
            </p:cNvSpPr>
            <p:nvPr/>
          </p:nvSpPr>
          <p:spPr bwMode="auto">
            <a:xfrm rot="5400000">
              <a:off x="4195763" y="4519613"/>
              <a:ext cx="80963" cy="2085975"/>
            </a:xfrm>
            <a:prstGeom prst="rightBrace">
              <a:avLst>
                <a:gd name="adj1" fmla="val 21470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7411" tIns="23706" rIns="47411" bIns="23706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25610" name="Group 24"/>
            <p:cNvGrpSpPr>
              <a:grpSpLocks/>
            </p:cNvGrpSpPr>
            <p:nvPr/>
          </p:nvGrpSpPr>
          <p:grpSpPr bwMode="auto">
            <a:xfrm>
              <a:off x="3448050" y="5589588"/>
              <a:ext cx="1684338" cy="368300"/>
              <a:chOff x="976" y="2992"/>
              <a:chExt cx="1240" cy="255"/>
            </a:xfrm>
          </p:grpSpPr>
          <p:sp>
            <p:nvSpPr>
              <p:cNvPr id="23577" name="Rectangle 25"/>
              <p:cNvSpPr>
                <a:spLocks noChangeArrowheads="1"/>
              </p:cNvSpPr>
              <p:nvPr/>
            </p:nvSpPr>
            <p:spPr bwMode="auto">
              <a:xfrm>
                <a:off x="976" y="2992"/>
                <a:ext cx="1240" cy="2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7411" tIns="23706" rIns="47411" bIns="23706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M</a:t>
                </a:r>
                <a:r>
                  <a:rPr lang="fr-FR" sz="2100" baseline="-25000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e </a:t>
                </a:r>
                <a:r>
                  <a:rPr lang="fr-FR" sz="2100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(u</a:t>
                </a:r>
                <a:r>
                  <a:rPr lang="fr-FR" sz="2100" baseline="-25000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e </a:t>
                </a:r>
                <a:r>
                  <a:rPr lang="fr-FR" sz="2100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+ v</a:t>
                </a:r>
                <a:r>
                  <a:rPr lang="fr-FR" sz="2100" baseline="-25000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e</a:t>
                </a:r>
                <a:r>
                  <a:rPr lang="fr-FR" sz="2100" baseline="30000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2</a:t>
                </a:r>
                <a:r>
                  <a:rPr lang="fr-FR" sz="2100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/2) </a:t>
                </a:r>
              </a:p>
            </p:txBody>
          </p:sp>
          <p:sp>
            <p:nvSpPr>
              <p:cNvPr id="23578" name="Oval 26"/>
              <p:cNvSpPr>
                <a:spLocks noChangeArrowheads="1"/>
              </p:cNvSpPr>
              <p:nvPr/>
            </p:nvSpPr>
            <p:spPr bwMode="auto">
              <a:xfrm>
                <a:off x="1105" y="3024"/>
                <a:ext cx="34" cy="3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7411" tIns="23706" rIns="47411" bIns="23706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25611" name="Group 27"/>
            <p:cNvGrpSpPr>
              <a:grpSpLocks/>
            </p:cNvGrpSpPr>
            <p:nvPr/>
          </p:nvGrpSpPr>
          <p:grpSpPr bwMode="auto">
            <a:xfrm>
              <a:off x="5668963" y="5589588"/>
              <a:ext cx="1589088" cy="368300"/>
              <a:chOff x="977" y="2992"/>
              <a:chExt cx="1170" cy="255"/>
            </a:xfrm>
          </p:grpSpPr>
          <p:sp>
            <p:nvSpPr>
              <p:cNvPr id="23580" name="Rectangle 28"/>
              <p:cNvSpPr>
                <a:spLocks noChangeArrowheads="1"/>
              </p:cNvSpPr>
              <p:nvPr/>
            </p:nvSpPr>
            <p:spPr bwMode="auto">
              <a:xfrm>
                <a:off x="977" y="2992"/>
                <a:ext cx="1170" cy="2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7411" tIns="23706" rIns="47411" bIns="23706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M</a:t>
                </a:r>
                <a:r>
                  <a:rPr lang="fr-FR" sz="2100" baseline="-250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s </a:t>
                </a:r>
                <a:r>
                  <a:rPr lang="fr-FR" sz="21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(u</a:t>
                </a:r>
                <a:r>
                  <a:rPr lang="fr-FR" sz="2100" baseline="-250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s </a:t>
                </a:r>
                <a:r>
                  <a:rPr lang="fr-FR" sz="21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+ v</a:t>
                </a:r>
                <a:r>
                  <a:rPr lang="fr-FR" sz="2100" baseline="-250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s</a:t>
                </a:r>
                <a:r>
                  <a:rPr lang="fr-FR" sz="2100" baseline="300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2</a:t>
                </a:r>
                <a:r>
                  <a:rPr lang="fr-FR" sz="21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/2)</a:t>
                </a:r>
                <a:endParaRPr lang="fr-FR" sz="2100" b="1" baseline="-25000">
                  <a:solidFill>
                    <a:srgbClr val="15B003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23581" name="Oval 29"/>
              <p:cNvSpPr>
                <a:spLocks noChangeArrowheads="1"/>
              </p:cNvSpPr>
              <p:nvPr/>
            </p:nvSpPr>
            <p:spPr bwMode="auto">
              <a:xfrm>
                <a:off x="1104" y="3024"/>
                <a:ext cx="34" cy="3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7411" tIns="23706" rIns="47411" bIns="23706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25612" name="Group 30"/>
            <p:cNvGrpSpPr>
              <a:grpSpLocks/>
            </p:cNvGrpSpPr>
            <p:nvPr/>
          </p:nvGrpSpPr>
          <p:grpSpPr bwMode="auto">
            <a:xfrm>
              <a:off x="1911350" y="4887913"/>
              <a:ext cx="1016000" cy="828675"/>
              <a:chOff x="664" y="3456"/>
              <a:chExt cx="749" cy="576"/>
            </a:xfrm>
          </p:grpSpPr>
          <p:graphicFrame>
            <p:nvGraphicFramePr>
              <p:cNvPr id="25616" name="Object 31"/>
              <p:cNvGraphicFramePr>
                <a:graphicFrameLocks noChangeAspect="1"/>
              </p:cNvGraphicFramePr>
              <p:nvPr/>
            </p:nvGraphicFramePr>
            <p:xfrm>
              <a:off x="664" y="3456"/>
              <a:ext cx="749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986" name="Équation" r:id="rId11" imgW="469900" imgH="368300" progId="Equation.3">
                      <p:embed/>
                    </p:oleObj>
                  </mc:Choice>
                  <mc:Fallback>
                    <p:oleObj name="Équation" r:id="rId11" imgW="469900" imgH="368300" progId="Equation.3">
                      <p:embed/>
                      <p:pic>
                        <p:nvPicPr>
                          <p:cNvPr id="0" name="Object 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64" y="3456"/>
                            <a:ext cx="749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584" name="Text Box 32"/>
              <p:cNvSpPr txBox="1">
                <a:spLocks noChangeArrowheads="1"/>
              </p:cNvSpPr>
              <p:nvPr/>
            </p:nvSpPr>
            <p:spPr bwMode="auto">
              <a:xfrm>
                <a:off x="816" y="3456"/>
                <a:ext cx="596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7411" tIns="23706" rIns="47411" bIns="23706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(U+K)</a:t>
                </a:r>
                <a:endParaRPr lang="fr-FR" sz="2100" b="1">
                  <a:solidFill>
                    <a:srgbClr val="996633"/>
                  </a:solidFill>
                  <a:latin typeface="Times New Roman" charset="0"/>
                  <a:cs typeface="+mn-cs"/>
                </a:endParaRPr>
              </a:p>
            </p:txBody>
          </p:sp>
        </p:grpSp>
        <p:graphicFrame>
          <p:nvGraphicFramePr>
            <p:cNvPr id="25613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25635216"/>
                </p:ext>
              </p:extLst>
            </p:nvPr>
          </p:nvGraphicFramePr>
          <p:xfrm>
            <a:off x="7696200" y="5083175"/>
            <a:ext cx="957263" cy="377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987" name="Équation" r:id="rId13" imgW="546100" imgH="203200" progId="Equation.3">
                    <p:embed/>
                  </p:oleObj>
                </mc:Choice>
                <mc:Fallback>
                  <p:oleObj name="Équation" r:id="rId13" imgW="546100" imgH="203200" progId="Equation.3">
                    <p:embed/>
                    <p:pic>
                      <p:nvPicPr>
                        <p:cNvPr id="0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96200" y="5083175"/>
                          <a:ext cx="957263" cy="377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586" name="AutoShape 34"/>
            <p:cNvSpPr>
              <a:spLocks/>
            </p:cNvSpPr>
            <p:nvPr/>
          </p:nvSpPr>
          <p:spPr bwMode="auto">
            <a:xfrm rot="5400000">
              <a:off x="6542088" y="4519613"/>
              <a:ext cx="80963" cy="2085975"/>
            </a:xfrm>
            <a:prstGeom prst="rightBrace">
              <a:avLst>
                <a:gd name="adj1" fmla="val 21470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7411" tIns="23706" rIns="47411" bIns="23706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23602" name="Text Box 50"/>
            <p:cNvSpPr txBox="1">
              <a:spLocks noChangeArrowheads="1"/>
            </p:cNvSpPr>
            <p:nvPr/>
          </p:nvSpPr>
          <p:spPr bwMode="auto">
            <a:xfrm>
              <a:off x="304800" y="5024438"/>
              <a:ext cx="1195388" cy="723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7411" tIns="23706" rIns="47411" bIns="23706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2100">
                  <a:latin typeface="Chalkboard" charset="0"/>
                  <a:cs typeface="+mn-cs"/>
                </a:rPr>
                <a:t>Tube de </a:t>
              </a:r>
              <a:br>
                <a:rPr lang="fr-FR" sz="2100">
                  <a:latin typeface="Chalkboard" charset="0"/>
                  <a:cs typeface="+mn-cs"/>
                </a:rPr>
              </a:br>
              <a:r>
                <a:rPr lang="fr-FR" sz="2100">
                  <a:latin typeface="Chalkboard" charset="0"/>
                  <a:cs typeface="+mn-cs"/>
                </a:rPr>
                <a:t>courant :</a:t>
              </a:r>
            </a:p>
          </p:txBody>
        </p:sp>
      </p:grpSp>
      <p:grpSp>
        <p:nvGrpSpPr>
          <p:cNvPr id="42" name="Grouper 41"/>
          <p:cNvGrpSpPr/>
          <p:nvPr/>
        </p:nvGrpSpPr>
        <p:grpSpPr>
          <a:xfrm>
            <a:off x="1125486" y="1148406"/>
            <a:ext cx="2943922" cy="581758"/>
            <a:chOff x="251520" y="1181599"/>
            <a:chExt cx="2943922" cy="581758"/>
          </a:xfrm>
        </p:grpSpPr>
        <p:graphicFrame>
          <p:nvGraphicFramePr>
            <p:cNvPr id="43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10301021"/>
                </p:ext>
              </p:extLst>
            </p:nvPr>
          </p:nvGraphicFramePr>
          <p:xfrm>
            <a:off x="251520" y="1194123"/>
            <a:ext cx="572616" cy="4224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988" name="Équation" r:id="rId15" imgW="520700" imgH="368300" progId="Equation.3">
                    <p:embed/>
                  </p:oleObj>
                </mc:Choice>
                <mc:Fallback>
                  <p:oleObj name="Équation" r:id="rId15" imgW="520700" imgH="368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1520" y="1194123"/>
                          <a:ext cx="572616" cy="4224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Text Box 25"/>
            <p:cNvSpPr txBox="1">
              <a:spLocks noChangeArrowheads="1"/>
            </p:cNvSpPr>
            <p:nvPr/>
          </p:nvSpPr>
          <p:spPr bwMode="auto">
            <a:xfrm>
              <a:off x="342189" y="1181599"/>
              <a:ext cx="194786" cy="2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>
                  <a:solidFill>
                    <a:srgbClr val="996633"/>
                  </a:solidFill>
                  <a:latin typeface="Times New Roman" charset="0"/>
                  <a:cs typeface="+mn-cs"/>
                </a:rPr>
                <a:t>G</a:t>
              </a:r>
            </a:p>
          </p:txBody>
        </p:sp>
        <p:graphicFrame>
          <p:nvGraphicFramePr>
            <p:cNvPr id="45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20157794"/>
                </p:ext>
              </p:extLst>
            </p:nvPr>
          </p:nvGraphicFramePr>
          <p:xfrm>
            <a:off x="797888" y="1229329"/>
            <a:ext cx="390954" cy="5280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989" name="Équation" r:id="rId17" imgW="355600" imgH="368300" progId="Equation.3">
                    <p:embed/>
                  </p:oleObj>
                </mc:Choice>
                <mc:Fallback>
                  <p:oleObj name="Équation" r:id="rId17" imgW="355600" imgH="368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7888" y="1229329"/>
                          <a:ext cx="390954" cy="5280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" name="Rectangle 28"/>
            <p:cNvSpPr>
              <a:spLocks noChangeArrowheads="1"/>
            </p:cNvSpPr>
            <p:nvPr/>
          </p:nvSpPr>
          <p:spPr bwMode="auto">
            <a:xfrm>
              <a:off x="1036881" y="1283604"/>
              <a:ext cx="509760" cy="2266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/>
            <a:p>
              <a:pPr defTabSz="801688">
                <a:defRPr/>
              </a:pPr>
              <a:r>
                <a:rPr lang="fr-FR" sz="1200">
                  <a:solidFill>
                    <a:srgbClr val="996633"/>
                  </a:solidFill>
                  <a:latin typeface="Times New Roman" charset="0"/>
                  <a:cs typeface="+mn-cs"/>
                </a:rPr>
                <a:t>g </a:t>
              </a:r>
              <a:r>
                <a:rPr lang="fr-FR" sz="1200">
                  <a:latin typeface="Times New Roman" charset="0"/>
                  <a:cs typeface="+mn-cs"/>
                </a:rPr>
                <a:t>dV = </a:t>
              </a:r>
            </a:p>
          </p:txBody>
        </p:sp>
        <p:sp>
          <p:nvSpPr>
            <p:cNvPr id="47" name="Text Box 29"/>
            <p:cNvSpPr txBox="1">
              <a:spLocks noChangeArrowheads="1"/>
            </p:cNvSpPr>
            <p:nvPr/>
          </p:nvSpPr>
          <p:spPr bwMode="auto">
            <a:xfrm>
              <a:off x="857291" y="1536721"/>
              <a:ext cx="205147" cy="2266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>
                  <a:latin typeface="Times New Roman" charset="0"/>
                  <a:cs typeface="+mn-cs"/>
                </a:rPr>
                <a:t>V</a:t>
              </a:r>
            </a:p>
          </p:txBody>
        </p:sp>
        <p:graphicFrame>
          <p:nvGraphicFramePr>
            <p:cNvPr id="48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2749223"/>
                </p:ext>
              </p:extLst>
            </p:nvPr>
          </p:nvGraphicFramePr>
          <p:xfrm>
            <a:off x="1583458" y="1229683"/>
            <a:ext cx="263448" cy="5277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990" name="Équation" r:id="rId19" imgW="292100" imgH="368300" progId="Equation.3">
                    <p:embed/>
                  </p:oleObj>
                </mc:Choice>
                <mc:Fallback>
                  <p:oleObj name="Équation" r:id="rId19" imgW="292100" imgH="368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3458" y="1229683"/>
                          <a:ext cx="263448" cy="5277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" name="Rectangle 32"/>
            <p:cNvSpPr>
              <a:spLocks noChangeArrowheads="1"/>
            </p:cNvSpPr>
            <p:nvPr/>
          </p:nvSpPr>
          <p:spPr bwMode="auto">
            <a:xfrm>
              <a:off x="1605669" y="1536797"/>
              <a:ext cx="169409" cy="226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/>
            <a:p>
              <a:pPr defTabSz="801688">
                <a:defRPr/>
              </a:pPr>
              <a:r>
                <a:rPr lang="fr-FR" sz="1200">
                  <a:latin typeface="Times New Roman" charset="0"/>
                  <a:cs typeface="+mn-cs"/>
                </a:rPr>
                <a:t>S</a:t>
              </a:r>
              <a:endParaRPr lang="fr-FR" sz="1200" baseline="-25000">
                <a:solidFill>
                  <a:srgbClr val="15C3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0" name="Rectangle 33"/>
            <p:cNvSpPr>
              <a:spLocks noChangeArrowheads="1"/>
            </p:cNvSpPr>
            <p:nvPr/>
          </p:nvSpPr>
          <p:spPr bwMode="auto">
            <a:xfrm>
              <a:off x="1670582" y="1286120"/>
              <a:ext cx="1524860" cy="226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/>
            <a:p>
              <a:pPr defTabSz="801688">
                <a:defRPr/>
              </a:pPr>
              <a:r>
                <a:rPr lang="fr-FR" sz="1200">
                  <a:solidFill>
                    <a:srgbClr val="996633"/>
                  </a:solidFill>
                  <a:latin typeface="Times New Roman" charset="0"/>
                  <a:cs typeface="+mn-cs"/>
                </a:rPr>
                <a:t> g </a:t>
              </a:r>
              <a:r>
                <a:rPr lang="fr-FR" sz="1200" b="1">
                  <a:solidFill>
                    <a:schemeClr val="accent2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1200" b="1">
                  <a:latin typeface="Times New Roman" charset="0"/>
                  <a:cs typeface="+mn-cs"/>
                </a:rPr>
                <a:t>.</a:t>
              </a:r>
              <a:r>
                <a:rPr lang="fr-FR" sz="1200" b="1">
                  <a:solidFill>
                    <a:srgbClr val="FF00FF"/>
                  </a:solidFill>
                  <a:latin typeface="Times New Roman" charset="0"/>
                  <a:cs typeface="+mn-cs"/>
                </a:rPr>
                <a:t>n </a:t>
              </a:r>
              <a:r>
                <a:rPr lang="fr-FR" sz="1200">
                  <a:solidFill>
                    <a:srgbClr val="FF00FF"/>
                  </a:solidFill>
                  <a:latin typeface="Times New Roman" charset="0"/>
                  <a:cs typeface="+mn-cs"/>
                </a:rPr>
                <a:t>dS </a:t>
              </a:r>
              <a:r>
                <a:rPr lang="fr-FR" sz="1200">
                  <a:latin typeface="Times New Roman" charset="0"/>
                  <a:cs typeface="+mn-cs"/>
                </a:rPr>
                <a:t>+ </a:t>
              </a:r>
              <a:r>
                <a:rPr lang="fr-FR" sz="1200">
                  <a:solidFill>
                    <a:schemeClr val="accent2"/>
                  </a:solidFill>
                  <a:latin typeface="Times" charset="0"/>
                  <a:cs typeface="+mn-cs"/>
                </a:rPr>
                <a:t>R</a:t>
              </a:r>
              <a:r>
                <a:rPr lang="fr-FR" sz="1200" baseline="30000">
                  <a:solidFill>
                    <a:schemeClr val="accent2"/>
                  </a:solidFill>
                  <a:latin typeface="Times" charset="0"/>
                  <a:cs typeface="+mn-cs"/>
                </a:rPr>
                <a:t>+</a:t>
              </a:r>
              <a:r>
                <a:rPr lang="fr-FR" sz="1200">
                  <a:solidFill>
                    <a:schemeClr val="accent2"/>
                  </a:solidFill>
                  <a:latin typeface="Times" charset="0"/>
                  <a:cs typeface="+mn-cs"/>
                </a:rPr>
                <a:t> </a:t>
              </a:r>
              <a:r>
                <a:rPr lang="fr-FR" sz="1200">
                  <a:latin typeface="Symbol" charset="2"/>
                  <a:cs typeface="Symbol" charset="2"/>
                </a:rPr>
                <a:t>-</a:t>
              </a:r>
              <a:r>
                <a:rPr lang="fr-FR" sz="1200">
                  <a:latin typeface="Times" charset="0"/>
                  <a:cs typeface="+mn-cs"/>
                </a:rPr>
                <a:t> </a:t>
              </a:r>
              <a:r>
                <a:rPr lang="fr-FR" sz="1200">
                  <a:solidFill>
                    <a:srgbClr val="FF8000"/>
                  </a:solidFill>
                  <a:latin typeface="Times" charset="0"/>
                  <a:cs typeface="+mn-cs"/>
                </a:rPr>
                <a:t>R</a:t>
              </a:r>
              <a:r>
                <a:rPr lang="fr-FR" sz="1200" baseline="30000">
                  <a:solidFill>
                    <a:srgbClr val="FF8000"/>
                  </a:solidFill>
                  <a:latin typeface="Times" charset="0"/>
                  <a:cs typeface="+mn-cs"/>
                </a:rPr>
                <a:t>- </a:t>
              </a:r>
              <a:r>
                <a:rPr lang="fr-FR" sz="1200">
                  <a:cs typeface="+mn-cs"/>
                </a:rPr>
                <a:t>+</a:t>
              </a:r>
              <a:r>
                <a:rPr lang="fr-FR" sz="1200">
                  <a:latin typeface="Times" charset="0"/>
                  <a:cs typeface="+mn-cs"/>
                </a:rPr>
                <a:t> </a:t>
              </a:r>
              <a:r>
                <a:rPr lang="fr-FR" sz="1200">
                  <a:latin typeface="Symbol" charset="0"/>
                  <a:cs typeface="+mn-cs"/>
                </a:rPr>
                <a:t>f</a:t>
              </a:r>
              <a:r>
                <a:rPr lang="fr-FR" sz="1200" baseline="-25000">
                  <a:latin typeface="Times" charset="0"/>
                  <a:cs typeface="+mn-cs"/>
                </a:rPr>
                <a:t>d </a:t>
              </a:r>
            </a:p>
          </p:txBody>
        </p:sp>
        <p:sp>
          <p:nvSpPr>
            <p:cNvPr id="51" name="Rectangle 34"/>
            <p:cNvSpPr>
              <a:spLocks noChangeArrowheads="1"/>
            </p:cNvSpPr>
            <p:nvPr/>
          </p:nvSpPr>
          <p:spPr bwMode="auto">
            <a:xfrm>
              <a:off x="1487344" y="1289784"/>
              <a:ext cx="173558" cy="226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1575" tIns="20788" rIns="41575" bIns="20788">
              <a:spAutoFit/>
            </a:bodyPr>
            <a:lstStyle/>
            <a:p>
              <a:pPr defTabSz="801688">
                <a:defRPr/>
              </a:pPr>
              <a:r>
                <a:rPr lang="fr-FR" sz="1200" b="1">
                  <a:latin typeface="Symbol" charset="2"/>
                  <a:cs typeface="Symbol" charset="2"/>
                </a:rPr>
                <a:t>-</a:t>
              </a:r>
              <a:endParaRPr lang="fr-FR" sz="1200">
                <a:solidFill>
                  <a:srgbClr val="FF8000"/>
                </a:solidFill>
                <a:latin typeface="Symbol" charset="2"/>
                <a:cs typeface="Symbol" charset="2"/>
              </a:endParaRPr>
            </a:p>
          </p:txBody>
        </p:sp>
      </p:grpSp>
      <p:grpSp>
        <p:nvGrpSpPr>
          <p:cNvPr id="52" name="Grouper 51"/>
          <p:cNvGrpSpPr/>
          <p:nvPr/>
        </p:nvGrpSpPr>
        <p:grpSpPr>
          <a:xfrm>
            <a:off x="5253391" y="1146484"/>
            <a:ext cx="2270937" cy="585602"/>
            <a:chOff x="195263" y="3994347"/>
            <a:chExt cx="4111625" cy="1060253"/>
          </a:xfrm>
        </p:grpSpPr>
        <p:grpSp>
          <p:nvGrpSpPr>
            <p:cNvPr id="53" name="Group 74"/>
            <p:cNvGrpSpPr>
              <a:grpSpLocks/>
            </p:cNvGrpSpPr>
            <p:nvPr/>
          </p:nvGrpSpPr>
          <p:grpSpPr bwMode="auto">
            <a:xfrm>
              <a:off x="195263" y="3994347"/>
              <a:ext cx="566662" cy="845939"/>
              <a:chOff x="1682" y="4020"/>
              <a:chExt cx="417" cy="588"/>
            </a:xfrm>
          </p:grpSpPr>
          <p:graphicFrame>
            <p:nvGraphicFramePr>
              <p:cNvPr id="56" name="Object 75"/>
              <p:cNvGraphicFramePr>
                <a:graphicFrameLocks noChangeAspect="1"/>
              </p:cNvGraphicFramePr>
              <p:nvPr/>
            </p:nvGraphicFramePr>
            <p:xfrm>
              <a:off x="1682" y="4032"/>
              <a:ext cx="344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991" name="Équation" r:id="rId21" imgW="215900" imgH="368300" progId="Equation.3">
                      <p:embed/>
                    </p:oleObj>
                  </mc:Choice>
                  <mc:Fallback>
                    <p:oleObj name="Équation" r:id="rId21" imgW="215900" imgH="368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2" y="4032"/>
                            <a:ext cx="344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7" name="Text Box 76"/>
              <p:cNvSpPr txBox="1">
                <a:spLocks noChangeArrowheads="1"/>
              </p:cNvSpPr>
              <p:nvPr/>
            </p:nvSpPr>
            <p:spPr bwMode="auto">
              <a:xfrm>
                <a:off x="1785" y="4020"/>
                <a:ext cx="314" cy="3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61657" tIns="30829" rIns="61657" bIns="30829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12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G</a:t>
                </a:r>
              </a:p>
            </p:txBody>
          </p:sp>
        </p:grpSp>
        <p:sp>
          <p:nvSpPr>
            <p:cNvPr id="54" name="Text Box 77"/>
            <p:cNvSpPr txBox="1">
              <a:spLocks noChangeArrowheads="1"/>
            </p:cNvSpPr>
            <p:nvPr/>
          </p:nvSpPr>
          <p:spPr bwMode="auto">
            <a:xfrm>
              <a:off x="604838" y="4217987"/>
              <a:ext cx="382578" cy="4470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>
                  <a:latin typeface="Times New Roman" charset="0"/>
                  <a:cs typeface="+mn-cs"/>
                </a:rPr>
                <a:t>=</a:t>
              </a:r>
            </a:p>
          </p:txBody>
        </p:sp>
        <p:sp>
          <p:nvSpPr>
            <p:cNvPr id="55" name="Rectangle 78"/>
            <p:cNvSpPr>
              <a:spLocks noChangeArrowheads="1"/>
            </p:cNvSpPr>
            <p:nvPr/>
          </p:nvSpPr>
          <p:spPr bwMode="auto">
            <a:xfrm>
              <a:off x="909638" y="4141788"/>
              <a:ext cx="3397250" cy="912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/>
            <a:p>
              <a:pPr defTabSz="801688">
                <a:defRPr/>
              </a:pPr>
              <a:r>
                <a:rPr lang="fr-FR" sz="1200">
                  <a:solidFill>
                    <a:srgbClr val="996633"/>
                  </a:solidFill>
                  <a:latin typeface="Times New Roman" charset="0"/>
                  <a:cs typeface="+mn-cs"/>
                </a:rPr>
                <a:t>g</a:t>
              </a:r>
              <a:r>
                <a:rPr lang="fr-FR" sz="1200" baseline="-25000">
                  <a:solidFill>
                    <a:srgbClr val="996633"/>
                  </a:solidFill>
                  <a:latin typeface="Times New Roman" charset="0"/>
                  <a:cs typeface="+mn-cs"/>
                </a:rPr>
                <a:t>e</a:t>
              </a:r>
              <a:r>
                <a:rPr lang="fr-FR" sz="1200">
                  <a:solidFill>
                    <a:srgbClr val="FF0000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1200" baseline="-25000">
                  <a:solidFill>
                    <a:srgbClr val="FF0000"/>
                  </a:solidFill>
                  <a:latin typeface="Times New Roman" charset="0"/>
                  <a:cs typeface="+mn-cs"/>
                </a:rPr>
                <a:t>e</a:t>
              </a:r>
              <a:r>
                <a:rPr lang="fr-FR" sz="1200">
                  <a:solidFill>
                    <a:srgbClr val="FF0000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1200" baseline="-25000">
                  <a:solidFill>
                    <a:srgbClr val="FF0000"/>
                  </a:solidFill>
                  <a:latin typeface="Times New Roman" charset="0"/>
                  <a:cs typeface="+mn-cs"/>
                </a:rPr>
                <a:t>e</a:t>
              </a:r>
              <a:r>
                <a:rPr lang="fr-FR" sz="1200">
                  <a:solidFill>
                    <a:srgbClr val="FF0000"/>
                  </a:solidFill>
                  <a:latin typeface="Times New Roman" charset="0"/>
                  <a:cs typeface="+mn-cs"/>
                </a:rPr>
                <a:t> </a:t>
              </a:r>
              <a:r>
                <a:rPr lang="fr-FR" sz="1200">
                  <a:latin typeface="Symbol" charset="2"/>
                  <a:cs typeface="Symbol" charset="2"/>
                </a:rPr>
                <a:t>-</a:t>
              </a:r>
              <a:r>
                <a:rPr lang="fr-FR" sz="1200">
                  <a:latin typeface="Times New Roman" charset="0"/>
                  <a:cs typeface="+mn-cs"/>
                </a:rPr>
                <a:t> </a:t>
              </a:r>
              <a:r>
                <a:rPr lang="fr-FR" sz="1200">
                  <a:solidFill>
                    <a:srgbClr val="996633"/>
                  </a:solidFill>
                  <a:latin typeface="Times New Roman" charset="0"/>
                  <a:cs typeface="+mn-cs"/>
                </a:rPr>
                <a:t>g</a:t>
              </a:r>
              <a:r>
                <a:rPr lang="fr-FR" sz="1200" baseline="-25000">
                  <a:solidFill>
                    <a:srgbClr val="99663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1200">
                  <a:solidFill>
                    <a:srgbClr val="15B003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1200" baseline="-25000">
                  <a:solidFill>
                    <a:srgbClr val="15B00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1200">
                  <a:solidFill>
                    <a:srgbClr val="15B00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1200" baseline="-25000">
                  <a:solidFill>
                    <a:srgbClr val="15B00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1200" baseline="-25000">
                  <a:latin typeface="Times New Roman" charset="0"/>
                  <a:cs typeface="+mn-cs"/>
                </a:rPr>
                <a:t> </a:t>
              </a:r>
              <a:r>
                <a:rPr lang="fr-FR" sz="1200">
                  <a:latin typeface="Times New Roman" charset="0"/>
                  <a:cs typeface="+mn-cs"/>
                </a:rPr>
                <a:t>+ </a:t>
              </a:r>
              <a:r>
                <a:rPr lang="fr-FR" sz="1200">
                  <a:solidFill>
                    <a:schemeClr val="accent2"/>
                  </a:solidFill>
                  <a:latin typeface="Times" charset="0"/>
                  <a:cs typeface="+mn-cs"/>
                </a:rPr>
                <a:t>R</a:t>
              </a:r>
              <a:r>
                <a:rPr lang="fr-FR" sz="1200" baseline="30000">
                  <a:solidFill>
                    <a:schemeClr val="accent2"/>
                  </a:solidFill>
                  <a:latin typeface="Times" charset="0"/>
                  <a:cs typeface="+mn-cs"/>
                </a:rPr>
                <a:t>+</a:t>
              </a:r>
              <a:r>
                <a:rPr lang="fr-FR" sz="1200">
                  <a:solidFill>
                    <a:schemeClr val="accent2"/>
                  </a:solidFill>
                  <a:latin typeface="Times" charset="0"/>
                  <a:cs typeface="+mn-cs"/>
                </a:rPr>
                <a:t> </a:t>
              </a:r>
              <a:r>
                <a:rPr lang="fr-FR" sz="1200">
                  <a:latin typeface="Symbol" charset="2"/>
                  <a:cs typeface="Symbol" charset="2"/>
                </a:rPr>
                <a:t>-</a:t>
              </a:r>
              <a:r>
                <a:rPr lang="fr-FR" sz="1200">
                  <a:latin typeface="Times" charset="0"/>
                  <a:cs typeface="+mn-cs"/>
                </a:rPr>
                <a:t> </a:t>
              </a:r>
              <a:r>
                <a:rPr lang="fr-FR" sz="1200">
                  <a:solidFill>
                    <a:srgbClr val="FF8000"/>
                  </a:solidFill>
                  <a:latin typeface="Times" charset="0"/>
                  <a:cs typeface="+mn-cs"/>
                </a:rPr>
                <a:t>R</a:t>
              </a:r>
              <a:r>
                <a:rPr lang="fr-FR" sz="1200" baseline="30000">
                  <a:solidFill>
                    <a:srgbClr val="FF8000"/>
                  </a:solidFill>
                  <a:latin typeface="Times" charset="0"/>
                  <a:cs typeface="+mn-cs"/>
                </a:rPr>
                <a:t>- </a:t>
              </a:r>
              <a:r>
                <a:rPr lang="fr-FR" sz="1200">
                  <a:cs typeface="+mn-cs"/>
                </a:rPr>
                <a:t>+</a:t>
              </a:r>
              <a:r>
                <a:rPr lang="fr-FR" sz="1200">
                  <a:latin typeface="Times" charset="0"/>
                  <a:cs typeface="+mn-cs"/>
                </a:rPr>
                <a:t> </a:t>
              </a:r>
              <a:r>
                <a:rPr lang="fr-FR" sz="1200">
                  <a:latin typeface="Symbol" charset="0"/>
                  <a:cs typeface="+mn-cs"/>
                </a:rPr>
                <a:t>f</a:t>
              </a:r>
              <a:r>
                <a:rPr lang="fr-FR" sz="1200" baseline="-25000">
                  <a:latin typeface="Times" charset="0"/>
                  <a:cs typeface="+mn-cs"/>
                </a:rPr>
                <a:t>d </a:t>
              </a:r>
            </a:p>
            <a:p>
              <a:pPr defTabSz="801688">
                <a:defRPr/>
              </a:pPr>
              <a:endParaRPr lang="fr-FR" sz="1200" baseline="-25000">
                <a:solidFill>
                  <a:srgbClr val="15B003"/>
                </a:solidFill>
                <a:latin typeface="Times New Roman" charset="0"/>
                <a:cs typeface="+mn-cs"/>
              </a:endParaRPr>
            </a:p>
            <a:p>
              <a:pPr defTabSz="801688">
                <a:defRPr/>
              </a:pPr>
              <a:endParaRPr lang="fr-FR" sz="1200" baseline="-25000">
                <a:solidFill>
                  <a:srgbClr val="FF0000"/>
                </a:solidFill>
                <a:latin typeface="Times New Roman" charset="0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  <p:bldP spid="2359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fr-FR">
                <a:cs typeface="+mj-cs"/>
              </a:rPr>
              <a:t>Faisons le point...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493963" y="1498600"/>
            <a:ext cx="4157662" cy="4762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>
                <a:solidFill>
                  <a:srgbClr val="FFFFFF"/>
                </a:solidFill>
                <a:cs typeface="+mn-cs"/>
              </a:rPr>
              <a:t>Nous avons nos trois bilans...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33400" y="2133600"/>
            <a:ext cx="84709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>
                <a:cs typeface="+mn-cs"/>
              </a:rPr>
              <a:t>Qu</a:t>
            </a:r>
            <a:r>
              <a:rPr lang="ja-JP" altLang="fr-FR">
                <a:latin typeface="Arial"/>
                <a:cs typeface="+mn-cs"/>
              </a:rPr>
              <a:t>’</a:t>
            </a:r>
            <a:r>
              <a:rPr lang="fr-FR">
                <a:cs typeface="+mn-cs"/>
              </a:rPr>
              <a:t>est ce qu</a:t>
            </a:r>
            <a:r>
              <a:rPr lang="ja-JP" altLang="fr-FR">
                <a:latin typeface="Arial"/>
                <a:cs typeface="+mn-cs"/>
              </a:rPr>
              <a:t>’</a:t>
            </a:r>
            <a:r>
              <a:rPr lang="fr-FR">
                <a:cs typeface="+mn-cs"/>
              </a:rPr>
              <a:t>il manque pour écrire les équations de la mécadef ?</a:t>
            </a:r>
          </a:p>
        </p:txBody>
      </p:sp>
      <p:grpSp>
        <p:nvGrpSpPr>
          <p:cNvPr id="2" name="Grouper 1"/>
          <p:cNvGrpSpPr/>
          <p:nvPr/>
        </p:nvGrpSpPr>
        <p:grpSpPr>
          <a:xfrm>
            <a:off x="520700" y="2971800"/>
            <a:ext cx="5345113" cy="1314450"/>
            <a:chOff x="520700" y="2971800"/>
            <a:chExt cx="5345113" cy="1314450"/>
          </a:xfrm>
        </p:grpSpPr>
        <p:sp>
          <p:nvSpPr>
            <p:cNvPr id="30726" name="Rectangle 6"/>
            <p:cNvSpPr>
              <a:spLocks noChangeArrowheads="1"/>
            </p:cNvSpPr>
            <p:nvPr/>
          </p:nvSpPr>
          <p:spPr bwMode="auto">
            <a:xfrm>
              <a:off x="520700" y="2971800"/>
              <a:ext cx="5345113" cy="1314450"/>
            </a:xfrm>
            <a:prstGeom prst="rect">
              <a:avLst/>
            </a:prstGeom>
            <a:solidFill>
              <a:srgbClr val="FFFBA4">
                <a:alpha val="52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41575" tIns="20788" rIns="41575" bIns="20788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26653" name="Group 7"/>
            <p:cNvGrpSpPr>
              <a:grpSpLocks/>
            </p:cNvGrpSpPr>
            <p:nvPr/>
          </p:nvGrpSpPr>
          <p:grpSpPr bwMode="auto">
            <a:xfrm>
              <a:off x="2943383" y="3179345"/>
              <a:ext cx="2054664" cy="1037724"/>
              <a:chOff x="4907" y="3722"/>
              <a:chExt cx="1513" cy="720"/>
            </a:xfrm>
          </p:grpSpPr>
          <p:graphicFrame>
            <p:nvGraphicFramePr>
              <p:cNvPr id="26661" name="Object 8"/>
              <p:cNvGraphicFramePr>
                <a:graphicFrameLocks noChangeAspect="1"/>
              </p:cNvGraphicFramePr>
              <p:nvPr/>
            </p:nvGraphicFramePr>
            <p:xfrm>
              <a:off x="5184" y="3722"/>
              <a:ext cx="381" cy="7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048" name="Équation" r:id="rId3" imgW="292100" imgH="368300" progId="Equation.3">
                      <p:embed/>
                    </p:oleObj>
                  </mc:Choice>
                  <mc:Fallback>
                    <p:oleObj name="Équation" r:id="rId3" imgW="292100" imgH="368300" progId="Equation.3">
                      <p:embed/>
                      <p:pic>
                        <p:nvPicPr>
                          <p:cNvPr id="0" name="Object 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84" y="3722"/>
                            <a:ext cx="381" cy="7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729" name="Rectangle 9"/>
              <p:cNvSpPr>
                <a:spLocks noChangeArrowheads="1"/>
              </p:cNvSpPr>
              <p:nvPr/>
            </p:nvSpPr>
            <p:spPr bwMode="auto">
              <a:xfrm>
                <a:off x="5221" y="4128"/>
                <a:ext cx="587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41575" tIns="20788" rIns="41575" bIns="20788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latin typeface="Times New Roman" charset="0"/>
                    <a:cs typeface="+mn-cs"/>
                  </a:rPr>
                  <a:t>S</a:t>
                </a:r>
                <a:endParaRPr lang="fr-FR" sz="2100" baseline="-25000">
                  <a:solidFill>
                    <a:srgbClr val="15C300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30730" name="Rectangle 10"/>
              <p:cNvSpPr>
                <a:spLocks noChangeArrowheads="1"/>
              </p:cNvSpPr>
              <p:nvPr/>
            </p:nvSpPr>
            <p:spPr bwMode="auto">
              <a:xfrm>
                <a:off x="5376" y="3830"/>
                <a:ext cx="1044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41575" tIns="20788" rIns="41575" bIns="20788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solidFill>
                      <a:srgbClr val="996633"/>
                    </a:solidFill>
                    <a:latin typeface="Symbol" charset="0"/>
                    <a:cs typeface="+mn-cs"/>
                  </a:rPr>
                  <a:t>r</a:t>
                </a:r>
                <a:r>
                  <a:rPr lang="fr-FR" sz="2100" b="1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1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 </a:t>
                </a:r>
                <a:r>
                  <a:rPr lang="fr-FR" sz="2100">
                    <a:latin typeface="Times New Roman" charset="0"/>
                    <a:cs typeface="+mn-cs"/>
                  </a:rPr>
                  <a:t>(</a:t>
                </a:r>
                <a:r>
                  <a:rPr lang="fr-FR" sz="2100" b="1">
                    <a:solidFill>
                      <a:schemeClr val="accent2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100" b="1">
                    <a:latin typeface="Times New Roman" charset="0"/>
                    <a:cs typeface="+mn-cs"/>
                  </a:rPr>
                  <a:t>.</a:t>
                </a:r>
                <a:r>
                  <a:rPr lang="fr-FR" sz="2100" b="1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n</a:t>
                </a:r>
                <a:r>
                  <a:rPr lang="fr-FR" sz="2100" b="1">
                    <a:latin typeface="Times New Roman" charset="0"/>
                    <a:cs typeface="+mn-cs"/>
                  </a:rPr>
                  <a:t>)</a:t>
                </a:r>
                <a:r>
                  <a:rPr lang="fr-FR" sz="2100" b="1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 </a:t>
                </a:r>
                <a:r>
                  <a:rPr lang="fr-FR" sz="2100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dS</a:t>
                </a:r>
                <a:r>
                  <a:rPr lang="fr-FR" sz="2100">
                    <a:latin typeface="Times New Roman" charset="0"/>
                    <a:cs typeface="+mn-cs"/>
                  </a:rPr>
                  <a:t> </a:t>
                </a:r>
              </a:p>
            </p:txBody>
          </p:sp>
          <p:sp>
            <p:nvSpPr>
              <p:cNvPr id="30731" name="Rectangle 11"/>
              <p:cNvSpPr>
                <a:spLocks noChangeArrowheads="1"/>
              </p:cNvSpPr>
              <p:nvPr/>
            </p:nvSpPr>
            <p:spPr bwMode="auto">
              <a:xfrm>
                <a:off x="4907" y="3756"/>
                <a:ext cx="355" cy="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41575" tIns="20788" rIns="41575" bIns="20788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latin typeface="Times New Roman" charset="0"/>
                    <a:cs typeface="+mn-cs"/>
                  </a:rPr>
                  <a:t>= </a:t>
                </a:r>
                <a:r>
                  <a:rPr lang="fr-FR" sz="2800" b="1">
                    <a:solidFill>
                      <a:schemeClr val="tx2"/>
                    </a:solidFill>
                    <a:latin typeface="Times New Roman" charset="0"/>
                    <a:cs typeface="+mn-cs"/>
                  </a:rPr>
                  <a:t>-</a:t>
                </a:r>
                <a:endParaRPr lang="fr-FR" sz="2100">
                  <a:solidFill>
                    <a:srgbClr val="FF8000"/>
                  </a:solidFill>
                  <a:latin typeface="Times New Roman" charset="0"/>
                  <a:cs typeface="+mn-cs"/>
                </a:endParaRPr>
              </a:p>
            </p:txBody>
          </p:sp>
        </p:grpSp>
        <p:graphicFrame>
          <p:nvGraphicFramePr>
            <p:cNvPr id="26654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00785261"/>
                </p:ext>
              </p:extLst>
            </p:nvPr>
          </p:nvGraphicFramePr>
          <p:xfrm>
            <a:off x="721685" y="3110163"/>
            <a:ext cx="1125787" cy="8301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49" name="Équation" r:id="rId5" imgW="520700" imgH="368300" progId="Equation.3">
                    <p:embed/>
                  </p:oleObj>
                </mc:Choice>
                <mc:Fallback>
                  <p:oleObj name="Équation" r:id="rId5" imgW="520700" imgH="36830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1685" y="3110163"/>
                          <a:ext cx="1125787" cy="8301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733" name="Text Box 13"/>
            <p:cNvSpPr txBox="1">
              <a:spLocks noChangeArrowheads="1"/>
            </p:cNvSpPr>
            <p:nvPr/>
          </p:nvSpPr>
          <p:spPr bwMode="auto">
            <a:xfrm>
              <a:off x="911806" y="3110163"/>
              <a:ext cx="317773" cy="361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41575" tIns="20788" rIns="41575" bIns="20788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 b="1">
                  <a:solidFill>
                    <a:srgbClr val="996633"/>
                  </a:solidFill>
                  <a:latin typeface="Times New Roman" charset="0"/>
                  <a:cs typeface="+mn-cs"/>
                </a:rPr>
                <a:t>P</a:t>
              </a:r>
            </a:p>
          </p:txBody>
        </p:sp>
        <p:grpSp>
          <p:nvGrpSpPr>
            <p:cNvPr id="26656" name="Group 14"/>
            <p:cNvGrpSpPr>
              <a:grpSpLocks/>
            </p:cNvGrpSpPr>
            <p:nvPr/>
          </p:nvGrpSpPr>
          <p:grpSpPr bwMode="auto">
            <a:xfrm>
              <a:off x="1795868" y="3179345"/>
              <a:ext cx="1321340" cy="1037724"/>
              <a:chOff x="1258" y="1728"/>
              <a:chExt cx="973" cy="720"/>
            </a:xfrm>
          </p:grpSpPr>
          <p:graphicFrame>
            <p:nvGraphicFramePr>
              <p:cNvPr id="26658" name="Object 15"/>
              <p:cNvGraphicFramePr>
                <a:graphicFrameLocks noChangeAspect="1"/>
              </p:cNvGraphicFramePr>
              <p:nvPr/>
            </p:nvGraphicFramePr>
            <p:xfrm>
              <a:off x="1258" y="1728"/>
              <a:ext cx="566" cy="7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050" name="Équation" r:id="rId7" imgW="355600" imgH="368300" progId="Equation.3">
                      <p:embed/>
                    </p:oleObj>
                  </mc:Choice>
                  <mc:Fallback>
                    <p:oleObj name="Équation" r:id="rId7" imgW="355600" imgH="368300" progId="Equation.3">
                      <p:embed/>
                      <p:pic>
                        <p:nvPicPr>
                          <p:cNvPr id="0" name="Object 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58" y="1728"/>
                            <a:ext cx="566" cy="7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736" name="Rectangle 16"/>
              <p:cNvSpPr>
                <a:spLocks noChangeArrowheads="1"/>
              </p:cNvSpPr>
              <p:nvPr/>
            </p:nvSpPr>
            <p:spPr bwMode="auto">
              <a:xfrm>
                <a:off x="1584" y="1836"/>
                <a:ext cx="648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41575" tIns="20788" rIns="41575" bIns="20788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solidFill>
                      <a:srgbClr val="996633"/>
                    </a:solidFill>
                    <a:latin typeface="Symbol" charset="0"/>
                    <a:cs typeface="+mn-cs"/>
                  </a:rPr>
                  <a:t>r</a:t>
                </a:r>
                <a:r>
                  <a:rPr lang="fr-FR" sz="2100" b="1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100">
                    <a:solidFill>
                      <a:srgbClr val="996633"/>
                    </a:solidFill>
                    <a:latin typeface="Symbol" charset="0"/>
                    <a:cs typeface="+mn-cs"/>
                  </a:rPr>
                  <a:t> </a:t>
                </a:r>
                <a:r>
                  <a:rPr lang="fr-FR" sz="2100">
                    <a:latin typeface="Times New Roman" charset="0"/>
                    <a:cs typeface="+mn-cs"/>
                  </a:rPr>
                  <a:t>dV </a:t>
                </a:r>
              </a:p>
            </p:txBody>
          </p:sp>
          <p:sp>
            <p:nvSpPr>
              <p:cNvPr id="30737" name="Text Box 17"/>
              <p:cNvSpPr txBox="1">
                <a:spLocks noChangeArrowheads="1"/>
              </p:cNvSpPr>
              <p:nvPr/>
            </p:nvSpPr>
            <p:spPr bwMode="auto">
              <a:xfrm>
                <a:off x="1344" y="2160"/>
                <a:ext cx="25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41575" tIns="20788" rIns="41575" bIns="20788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>
                    <a:latin typeface="Times New Roman" charset="0"/>
                    <a:cs typeface="+mn-cs"/>
                  </a:rPr>
                  <a:t>V</a:t>
                </a:r>
              </a:p>
            </p:txBody>
          </p:sp>
        </p:grpSp>
        <p:graphicFrame>
          <p:nvGraphicFramePr>
            <p:cNvPr id="26657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88235800"/>
                </p:ext>
              </p:extLst>
            </p:nvPr>
          </p:nvGraphicFramePr>
          <p:xfrm>
            <a:off x="4916567" y="3313384"/>
            <a:ext cx="912580" cy="4727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51" name="Équation" r:id="rId9" imgW="520700" imgH="254000" progId="Equation.3">
                    <p:embed/>
                  </p:oleObj>
                </mc:Choice>
                <mc:Fallback>
                  <p:oleObj name="Équation" r:id="rId9" imgW="520700" imgH="254000" progId="Equation.3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16567" y="3313384"/>
                          <a:ext cx="912580" cy="4727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er 2"/>
          <p:cNvGrpSpPr/>
          <p:nvPr/>
        </p:nvGrpSpPr>
        <p:grpSpPr>
          <a:xfrm>
            <a:off x="520700" y="4494213"/>
            <a:ext cx="7821613" cy="1312862"/>
            <a:chOff x="520700" y="4494213"/>
            <a:chExt cx="7821613" cy="1312862"/>
          </a:xfrm>
        </p:grpSpPr>
        <p:sp>
          <p:nvSpPr>
            <p:cNvPr id="30740" name="Rectangle 20"/>
            <p:cNvSpPr>
              <a:spLocks noChangeArrowheads="1"/>
            </p:cNvSpPr>
            <p:nvPr/>
          </p:nvSpPr>
          <p:spPr bwMode="auto">
            <a:xfrm>
              <a:off x="520700" y="4494213"/>
              <a:ext cx="7821613" cy="1312862"/>
            </a:xfrm>
            <a:prstGeom prst="rect">
              <a:avLst/>
            </a:prstGeom>
            <a:solidFill>
              <a:srgbClr val="FFFBA4">
                <a:alpha val="52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41575" tIns="20788" rIns="41575" bIns="20788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26639" name="Group 21"/>
            <p:cNvGrpSpPr>
              <a:grpSpLocks/>
            </p:cNvGrpSpPr>
            <p:nvPr/>
          </p:nvGrpSpPr>
          <p:grpSpPr bwMode="auto">
            <a:xfrm>
              <a:off x="4775060" y="4701507"/>
              <a:ext cx="847341" cy="1036470"/>
              <a:chOff x="3805" y="2688"/>
              <a:chExt cx="624" cy="720"/>
            </a:xfrm>
          </p:grpSpPr>
          <p:graphicFrame>
            <p:nvGraphicFramePr>
              <p:cNvPr id="26650" name="Object 22"/>
              <p:cNvGraphicFramePr>
                <a:graphicFrameLocks noChangeAspect="1"/>
              </p:cNvGraphicFramePr>
              <p:nvPr/>
            </p:nvGraphicFramePr>
            <p:xfrm>
              <a:off x="3805" y="2688"/>
              <a:ext cx="381" cy="7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052" name="Équation" r:id="rId11" imgW="292100" imgH="368300" progId="Equation.3">
                      <p:embed/>
                    </p:oleObj>
                  </mc:Choice>
                  <mc:Fallback>
                    <p:oleObj name="Équation" r:id="rId11" imgW="292100" imgH="368300" progId="Equation.3">
                      <p:embed/>
                      <p:pic>
                        <p:nvPicPr>
                          <p:cNvPr id="0" name="Object 2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05" y="2688"/>
                            <a:ext cx="381" cy="7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743" name="Rectangle 23"/>
              <p:cNvSpPr>
                <a:spLocks noChangeArrowheads="1"/>
              </p:cNvSpPr>
              <p:nvPr/>
            </p:nvSpPr>
            <p:spPr bwMode="auto">
              <a:xfrm>
                <a:off x="3844" y="3094"/>
                <a:ext cx="586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41575" tIns="20788" rIns="41575" bIns="20788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latin typeface="Times New Roman" charset="0"/>
                    <a:cs typeface="+mn-cs"/>
                  </a:rPr>
                  <a:t>S</a:t>
                </a:r>
                <a:endParaRPr lang="fr-FR" sz="2100" baseline="-25000">
                  <a:solidFill>
                    <a:srgbClr val="15C300"/>
                  </a:solidFill>
                  <a:latin typeface="Times New Roman" charset="0"/>
                  <a:cs typeface="+mn-cs"/>
                </a:endParaRPr>
              </a:p>
            </p:txBody>
          </p:sp>
        </p:grpSp>
        <p:sp>
          <p:nvSpPr>
            <p:cNvPr id="30744" name="Rectangle 24"/>
            <p:cNvSpPr>
              <a:spLocks noChangeArrowheads="1"/>
            </p:cNvSpPr>
            <p:nvPr/>
          </p:nvSpPr>
          <p:spPr bwMode="auto">
            <a:xfrm>
              <a:off x="5035780" y="4858417"/>
              <a:ext cx="2353273" cy="361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41575" tIns="20788" rIns="41575" bIns="20788">
              <a:spAutoFit/>
            </a:bodyPr>
            <a:lstStyle/>
            <a:p>
              <a:pPr defTabSz="801688">
                <a:defRPr/>
              </a:pPr>
              <a:r>
                <a:rPr lang="fr-FR" sz="2100">
                  <a:solidFill>
                    <a:srgbClr val="996633"/>
                  </a:solidFill>
                  <a:latin typeface="Symbol" charset="0"/>
                  <a:cs typeface="+mn-cs"/>
                </a:rPr>
                <a:t>r (</a:t>
              </a:r>
              <a:r>
                <a:rPr lang="fr-FR" sz="2100">
                  <a:solidFill>
                    <a:srgbClr val="996633"/>
                  </a:solidFill>
                  <a:latin typeface="Times New Roman" charset="0"/>
                  <a:cs typeface="+mn-cs"/>
                </a:rPr>
                <a:t>u + v</a:t>
              </a:r>
              <a:r>
                <a:rPr lang="fr-FR" sz="2100" baseline="30000">
                  <a:solidFill>
                    <a:srgbClr val="996633"/>
                  </a:solidFill>
                  <a:latin typeface="Times New Roman" charset="0"/>
                  <a:cs typeface="+mn-cs"/>
                </a:rPr>
                <a:t>2</a:t>
              </a:r>
              <a:r>
                <a:rPr lang="fr-FR" sz="2100">
                  <a:solidFill>
                    <a:srgbClr val="996633"/>
                  </a:solidFill>
                  <a:latin typeface="Times New Roman" charset="0"/>
                  <a:cs typeface="+mn-cs"/>
                </a:rPr>
                <a:t>/2) </a:t>
              </a:r>
              <a:r>
                <a:rPr lang="fr-FR" sz="2100">
                  <a:latin typeface="Times New Roman" charset="0"/>
                  <a:cs typeface="+mn-cs"/>
                </a:rPr>
                <a:t>(</a:t>
              </a:r>
              <a:r>
                <a:rPr lang="fr-FR" sz="2100" b="1">
                  <a:solidFill>
                    <a:schemeClr val="accent2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2100" b="1">
                  <a:latin typeface="Times New Roman" charset="0"/>
                  <a:cs typeface="+mn-cs"/>
                </a:rPr>
                <a:t>.</a:t>
              </a:r>
              <a:r>
                <a:rPr lang="fr-FR" sz="2100" b="1">
                  <a:solidFill>
                    <a:srgbClr val="FF00FF"/>
                  </a:solidFill>
                  <a:latin typeface="Times New Roman" charset="0"/>
                  <a:cs typeface="+mn-cs"/>
                </a:rPr>
                <a:t>n</a:t>
              </a:r>
              <a:r>
                <a:rPr lang="fr-FR" sz="2100" b="1">
                  <a:latin typeface="Times New Roman" charset="0"/>
                  <a:cs typeface="+mn-cs"/>
                </a:rPr>
                <a:t>)</a:t>
              </a:r>
              <a:r>
                <a:rPr lang="fr-FR" sz="2100" b="1">
                  <a:solidFill>
                    <a:srgbClr val="FF00FF"/>
                  </a:solidFill>
                  <a:latin typeface="Times New Roman" charset="0"/>
                  <a:cs typeface="+mn-cs"/>
                </a:rPr>
                <a:t> </a:t>
              </a:r>
              <a:r>
                <a:rPr lang="fr-FR" sz="2100">
                  <a:solidFill>
                    <a:srgbClr val="FF00FF"/>
                  </a:solidFill>
                  <a:latin typeface="Times New Roman" charset="0"/>
                  <a:cs typeface="+mn-cs"/>
                </a:rPr>
                <a:t>dS</a:t>
              </a:r>
              <a:r>
                <a:rPr lang="fr-FR" sz="2100">
                  <a:latin typeface="Times New Roman" charset="0"/>
                  <a:cs typeface="+mn-cs"/>
                </a:rPr>
                <a:t> </a:t>
              </a:r>
            </a:p>
          </p:txBody>
        </p:sp>
        <p:sp>
          <p:nvSpPr>
            <p:cNvPr id="30745" name="Rectangle 25"/>
            <p:cNvSpPr>
              <a:spLocks noChangeArrowheads="1"/>
            </p:cNvSpPr>
            <p:nvPr/>
          </p:nvSpPr>
          <p:spPr bwMode="auto">
            <a:xfrm>
              <a:off x="4398916" y="4750451"/>
              <a:ext cx="484777" cy="467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41575" tIns="20788" rIns="41575" bIns="20788">
              <a:spAutoFit/>
            </a:bodyPr>
            <a:lstStyle/>
            <a:p>
              <a:pPr defTabSz="801688">
                <a:defRPr/>
              </a:pPr>
              <a:r>
                <a:rPr lang="fr-FR" sz="2100">
                  <a:latin typeface="Times New Roman" charset="0"/>
                  <a:cs typeface="+mn-cs"/>
                </a:rPr>
                <a:t>= </a:t>
              </a:r>
              <a:r>
                <a:rPr lang="fr-FR" sz="2800" b="1">
                  <a:latin typeface="Times New Roman" charset="0"/>
                  <a:cs typeface="+mn-cs"/>
                </a:rPr>
                <a:t>-</a:t>
              </a:r>
              <a:endParaRPr lang="fr-FR" sz="2100">
                <a:solidFill>
                  <a:srgbClr val="FF8000"/>
                </a:solidFill>
                <a:latin typeface="Times New Roman" charset="0"/>
                <a:cs typeface="+mn-cs"/>
              </a:endParaRPr>
            </a:p>
          </p:txBody>
        </p:sp>
        <p:grpSp>
          <p:nvGrpSpPr>
            <p:cNvPr id="26642" name="Group 26"/>
            <p:cNvGrpSpPr>
              <a:grpSpLocks/>
            </p:cNvGrpSpPr>
            <p:nvPr/>
          </p:nvGrpSpPr>
          <p:grpSpPr bwMode="auto">
            <a:xfrm>
              <a:off x="651060" y="4632409"/>
              <a:ext cx="1675672" cy="829176"/>
              <a:chOff x="1238" y="2640"/>
              <a:chExt cx="1234" cy="576"/>
            </a:xfrm>
          </p:grpSpPr>
          <p:graphicFrame>
            <p:nvGraphicFramePr>
              <p:cNvPr id="26648" name="Object 27"/>
              <p:cNvGraphicFramePr>
                <a:graphicFrameLocks noChangeAspect="1"/>
              </p:cNvGraphicFramePr>
              <p:nvPr/>
            </p:nvGraphicFramePr>
            <p:xfrm>
              <a:off x="1238" y="2640"/>
              <a:ext cx="1234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053" name="Équation" r:id="rId13" imgW="774700" imgH="368300" progId="Equation.3">
                      <p:embed/>
                    </p:oleObj>
                  </mc:Choice>
                  <mc:Fallback>
                    <p:oleObj name="Équation" r:id="rId13" imgW="774700" imgH="368300" progId="Equation.3">
                      <p:embed/>
                      <p:pic>
                        <p:nvPicPr>
                          <p:cNvPr id="0" name="Object 2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38" y="2640"/>
                            <a:ext cx="1234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748" name="Text Box 28"/>
              <p:cNvSpPr txBox="1">
                <a:spLocks noChangeArrowheads="1"/>
              </p:cNvSpPr>
              <p:nvPr/>
            </p:nvSpPr>
            <p:spPr bwMode="auto">
              <a:xfrm>
                <a:off x="1392" y="2640"/>
                <a:ext cx="63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41575" tIns="20788" rIns="41575" bIns="20788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(U+K)</a:t>
                </a:r>
              </a:p>
            </p:txBody>
          </p:sp>
        </p:grpSp>
        <p:sp>
          <p:nvSpPr>
            <p:cNvPr id="30749" name="Rectangle 29"/>
            <p:cNvSpPr>
              <a:spLocks noChangeArrowheads="1"/>
            </p:cNvSpPr>
            <p:nvPr/>
          </p:nvSpPr>
          <p:spPr bwMode="auto">
            <a:xfrm>
              <a:off x="2727318" y="4858417"/>
              <a:ext cx="1815538" cy="361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41575" tIns="20788" rIns="41575" bIns="20788">
              <a:spAutoFit/>
            </a:bodyPr>
            <a:lstStyle/>
            <a:p>
              <a:pPr defTabSz="801688">
                <a:defRPr/>
              </a:pPr>
              <a:r>
                <a:rPr lang="fr-FR" sz="2100">
                  <a:solidFill>
                    <a:srgbClr val="996633"/>
                  </a:solidFill>
                  <a:latin typeface="Symbol" charset="0"/>
                  <a:cs typeface="+mn-cs"/>
                </a:rPr>
                <a:t>r (</a:t>
              </a:r>
              <a:r>
                <a:rPr lang="fr-FR" sz="2100">
                  <a:solidFill>
                    <a:srgbClr val="996633"/>
                  </a:solidFill>
                  <a:latin typeface="Times New Roman" charset="0"/>
                  <a:cs typeface="+mn-cs"/>
                </a:rPr>
                <a:t>u + v</a:t>
              </a:r>
              <a:r>
                <a:rPr lang="fr-FR" sz="2100" baseline="30000">
                  <a:solidFill>
                    <a:srgbClr val="996633"/>
                  </a:solidFill>
                  <a:latin typeface="Times New Roman" charset="0"/>
                  <a:cs typeface="+mn-cs"/>
                </a:rPr>
                <a:t>2</a:t>
              </a:r>
              <a:r>
                <a:rPr lang="fr-FR" sz="2100">
                  <a:solidFill>
                    <a:srgbClr val="996633"/>
                  </a:solidFill>
                  <a:latin typeface="Times New Roman" charset="0"/>
                  <a:cs typeface="+mn-cs"/>
                </a:rPr>
                <a:t>/2)</a:t>
              </a:r>
              <a:r>
                <a:rPr lang="fr-FR" sz="2100">
                  <a:solidFill>
                    <a:srgbClr val="996633"/>
                  </a:solidFill>
                  <a:latin typeface="Symbol" charset="0"/>
                  <a:cs typeface="+mn-cs"/>
                </a:rPr>
                <a:t> </a:t>
              </a:r>
              <a:r>
                <a:rPr lang="fr-FR" sz="2100">
                  <a:latin typeface="Times New Roman" charset="0"/>
                  <a:cs typeface="+mn-cs"/>
                </a:rPr>
                <a:t>dV </a:t>
              </a:r>
            </a:p>
          </p:txBody>
        </p:sp>
        <p:grpSp>
          <p:nvGrpSpPr>
            <p:cNvPr id="26644" name="Group 30"/>
            <p:cNvGrpSpPr>
              <a:grpSpLocks/>
            </p:cNvGrpSpPr>
            <p:nvPr/>
          </p:nvGrpSpPr>
          <p:grpSpPr bwMode="auto">
            <a:xfrm>
              <a:off x="2284637" y="4701507"/>
              <a:ext cx="768582" cy="1036470"/>
              <a:chOff x="1971" y="2688"/>
              <a:chExt cx="566" cy="720"/>
            </a:xfrm>
          </p:grpSpPr>
          <p:graphicFrame>
            <p:nvGraphicFramePr>
              <p:cNvPr id="26646" name="Object 31"/>
              <p:cNvGraphicFramePr>
                <a:graphicFrameLocks noChangeAspect="1"/>
              </p:cNvGraphicFramePr>
              <p:nvPr/>
            </p:nvGraphicFramePr>
            <p:xfrm>
              <a:off x="1971" y="2688"/>
              <a:ext cx="566" cy="7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054" name="Équation" r:id="rId15" imgW="355600" imgH="368300" progId="Equation.3">
                      <p:embed/>
                    </p:oleObj>
                  </mc:Choice>
                  <mc:Fallback>
                    <p:oleObj name="Équation" r:id="rId15" imgW="355600" imgH="368300" progId="Equation.3">
                      <p:embed/>
                      <p:pic>
                        <p:nvPicPr>
                          <p:cNvPr id="0" name="Object 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71" y="2688"/>
                            <a:ext cx="566" cy="7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752" name="Text Box 32"/>
              <p:cNvSpPr txBox="1">
                <a:spLocks noChangeArrowheads="1"/>
              </p:cNvSpPr>
              <p:nvPr/>
            </p:nvSpPr>
            <p:spPr bwMode="auto">
              <a:xfrm>
                <a:off x="2057" y="3120"/>
                <a:ext cx="25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41575" tIns="20788" rIns="41575" bIns="20788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>
                    <a:latin typeface="Times New Roman" charset="0"/>
                    <a:cs typeface="+mn-cs"/>
                  </a:rPr>
                  <a:t>V</a:t>
                </a:r>
              </a:p>
            </p:txBody>
          </p:sp>
        </p:grpSp>
        <p:graphicFrame>
          <p:nvGraphicFramePr>
            <p:cNvPr id="26645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85358963"/>
                </p:ext>
              </p:extLst>
            </p:nvPr>
          </p:nvGraphicFramePr>
          <p:xfrm>
            <a:off x="7254620" y="4839703"/>
            <a:ext cx="957333" cy="3771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55" name="Équation" r:id="rId17" imgW="546100" imgH="203200" progId="Equation.3">
                    <p:embed/>
                  </p:oleObj>
                </mc:Choice>
                <mc:Fallback>
                  <p:oleObj name="Équation" r:id="rId17" imgW="546100" imgH="203200" progId="Equation.3">
                    <p:embed/>
                    <p:pic>
                      <p:nvPicPr>
                        <p:cNvPr id="0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54620" y="4839703"/>
                          <a:ext cx="957333" cy="3771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758" name="Rectangle 38"/>
          <p:cNvSpPr>
            <a:spLocks noChangeArrowheads="1"/>
          </p:cNvSpPr>
          <p:nvPr/>
        </p:nvSpPr>
        <p:spPr bwMode="auto">
          <a:xfrm>
            <a:off x="3349625" y="5878513"/>
            <a:ext cx="1841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2743200" y="3048000"/>
            <a:ext cx="5737225" cy="3249613"/>
            <a:chOff x="2743200" y="3048000"/>
            <a:chExt cx="5737225" cy="3249613"/>
          </a:xfrm>
        </p:grpSpPr>
        <p:sp>
          <p:nvSpPr>
            <p:cNvPr id="30755" name="Rectangle 35"/>
            <p:cNvSpPr>
              <a:spLocks noChangeArrowheads="1"/>
            </p:cNvSpPr>
            <p:nvPr/>
          </p:nvSpPr>
          <p:spPr bwMode="auto">
            <a:xfrm>
              <a:off x="5099050" y="3048000"/>
              <a:ext cx="709613" cy="1268413"/>
            </a:xfrm>
            <a:prstGeom prst="rect">
              <a:avLst/>
            </a:prstGeom>
            <a:solidFill>
              <a:srgbClr val="FF0000">
                <a:alpha val="42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30756" name="Rectangle 36"/>
            <p:cNvSpPr>
              <a:spLocks noChangeArrowheads="1"/>
            </p:cNvSpPr>
            <p:nvPr/>
          </p:nvSpPr>
          <p:spPr bwMode="auto">
            <a:xfrm>
              <a:off x="7429500" y="4546600"/>
              <a:ext cx="363538" cy="1268413"/>
            </a:xfrm>
            <a:prstGeom prst="rect">
              <a:avLst/>
            </a:prstGeom>
            <a:solidFill>
              <a:srgbClr val="FF0000">
                <a:alpha val="42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30759" name="Rectangle 39"/>
            <p:cNvSpPr>
              <a:spLocks noChangeArrowheads="1"/>
            </p:cNvSpPr>
            <p:nvPr/>
          </p:nvSpPr>
          <p:spPr bwMode="auto">
            <a:xfrm>
              <a:off x="2743200" y="5867400"/>
              <a:ext cx="5737225" cy="430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  <a:defRPr/>
              </a:pPr>
              <a:r>
                <a:rPr lang="fr-FR" dirty="0">
                  <a:cs typeface="+mn-cs"/>
                </a:rPr>
                <a:t> les forces extérieures et leurs puissances</a:t>
              </a:r>
            </a:p>
          </p:txBody>
        </p:sp>
      </p:grpSp>
      <p:grpSp>
        <p:nvGrpSpPr>
          <p:cNvPr id="6" name="Grouper 5"/>
          <p:cNvGrpSpPr/>
          <p:nvPr/>
        </p:nvGrpSpPr>
        <p:grpSpPr>
          <a:xfrm>
            <a:off x="2743200" y="4572000"/>
            <a:ext cx="5562600" cy="2197100"/>
            <a:chOff x="2743200" y="4572000"/>
            <a:chExt cx="5562600" cy="2197100"/>
          </a:xfrm>
        </p:grpSpPr>
        <p:sp>
          <p:nvSpPr>
            <p:cNvPr id="30757" name="Text Box 37"/>
            <p:cNvSpPr txBox="1">
              <a:spLocks noChangeArrowheads="1"/>
            </p:cNvSpPr>
            <p:nvPr/>
          </p:nvSpPr>
          <p:spPr bwMode="auto">
            <a:xfrm>
              <a:off x="2743200" y="6350000"/>
              <a:ext cx="4586288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buFontTx/>
                <a:buChar char="•"/>
                <a:defRPr/>
              </a:pPr>
              <a:r>
                <a:rPr lang="fr-FR" sz="2200" dirty="0">
                  <a:latin typeface="Chalkboard" charset="0"/>
                  <a:cs typeface="+mn-cs"/>
                </a:rPr>
                <a:t> la puissance calorifique échangée</a:t>
              </a:r>
            </a:p>
          </p:txBody>
        </p:sp>
        <p:sp>
          <p:nvSpPr>
            <p:cNvPr id="30761" name="Rectangle 41"/>
            <p:cNvSpPr>
              <a:spLocks noChangeArrowheads="1"/>
            </p:cNvSpPr>
            <p:nvPr/>
          </p:nvSpPr>
          <p:spPr bwMode="auto">
            <a:xfrm>
              <a:off x="7924800" y="4572000"/>
              <a:ext cx="381000" cy="1219200"/>
            </a:xfrm>
            <a:prstGeom prst="rect">
              <a:avLst/>
            </a:prstGeom>
            <a:solidFill>
              <a:schemeClr val="accent1">
                <a:alpha val="38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fr-FR">
                <a:cs typeface="+mj-cs"/>
              </a:rPr>
              <a:t>Un mot sur la chaleur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1066800" y="1360488"/>
            <a:ext cx="7216289" cy="4095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0313" tIns="35157" rIns="70313" bIns="35157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200">
                <a:latin typeface="Chalkboard" charset="0"/>
                <a:cs typeface="+mn-cs"/>
              </a:rPr>
              <a:t>Le calcul de    relève du </a:t>
            </a:r>
            <a:r>
              <a:rPr lang="fr-FR" sz="2200">
                <a:solidFill>
                  <a:schemeClr val="accent2"/>
                </a:solidFill>
                <a:latin typeface="Chalkboard" charset="0"/>
                <a:cs typeface="+mn-cs"/>
              </a:rPr>
              <a:t>cours de transfert thermique.</a:t>
            </a:r>
          </a:p>
        </p:txBody>
      </p:sp>
      <p:graphicFrame>
        <p:nvGraphicFramePr>
          <p:cNvPr id="27651" name="Object 4"/>
          <p:cNvGraphicFramePr>
            <a:graphicFrameLocks noChangeAspect="1"/>
          </p:cNvGraphicFramePr>
          <p:nvPr/>
        </p:nvGraphicFramePr>
        <p:xfrm>
          <a:off x="2743200" y="1389063"/>
          <a:ext cx="244475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17" name="Équation" r:id="rId3" imgW="139700" imgH="190500" progId="Equation.3">
                  <p:embed/>
                </p:oleObj>
              </mc:Choice>
              <mc:Fallback>
                <p:oleObj name="Équation" r:id="rId3" imgW="139700" imgH="1905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389063"/>
                        <a:ext cx="244475" cy="354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er 1"/>
          <p:cNvGrpSpPr/>
          <p:nvPr/>
        </p:nvGrpSpPr>
        <p:grpSpPr>
          <a:xfrm>
            <a:off x="746125" y="2829396"/>
            <a:ext cx="7961313" cy="1406525"/>
            <a:chOff x="746125" y="1905000"/>
            <a:chExt cx="7961313" cy="1406525"/>
          </a:xfrm>
        </p:grpSpPr>
        <p:sp>
          <p:nvSpPr>
            <p:cNvPr id="1054" name="Rectangle 30"/>
            <p:cNvSpPr>
              <a:spLocks noChangeArrowheads="1"/>
            </p:cNvSpPr>
            <p:nvPr/>
          </p:nvSpPr>
          <p:spPr bwMode="auto">
            <a:xfrm>
              <a:off x="5334000" y="1905000"/>
              <a:ext cx="1828800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030" name="Text Box 6"/>
            <p:cNvSpPr txBox="1">
              <a:spLocks noChangeArrowheads="1"/>
            </p:cNvSpPr>
            <p:nvPr/>
          </p:nvSpPr>
          <p:spPr bwMode="auto">
            <a:xfrm>
              <a:off x="746125" y="2119313"/>
              <a:ext cx="4598988" cy="44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  <a:defRPr/>
              </a:pPr>
              <a:r>
                <a:rPr lang="fr-FR">
                  <a:cs typeface="+mn-cs"/>
                </a:rPr>
                <a:t> conversion d</a:t>
              </a:r>
              <a:r>
                <a:rPr lang="ja-JP" altLang="fr-FR">
                  <a:latin typeface="Arial"/>
                  <a:cs typeface="+mn-cs"/>
                </a:rPr>
                <a:t>’</a:t>
              </a:r>
              <a:r>
                <a:rPr lang="fr-FR">
                  <a:cs typeface="+mn-cs"/>
                </a:rPr>
                <a:t>énergie en volume : </a:t>
              </a:r>
            </a:p>
          </p:txBody>
        </p:sp>
        <p:sp>
          <p:nvSpPr>
            <p:cNvPr id="1042" name="Rectangle 18"/>
            <p:cNvSpPr>
              <a:spLocks noChangeArrowheads="1"/>
            </p:cNvSpPr>
            <p:nvPr/>
          </p:nvSpPr>
          <p:spPr bwMode="auto">
            <a:xfrm>
              <a:off x="5568950" y="2084388"/>
              <a:ext cx="1814513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41575" tIns="20788" rIns="41575" bIns="20788">
              <a:spAutoFit/>
            </a:bodyPr>
            <a:lstStyle/>
            <a:p>
              <a:pPr defTabSz="801688">
                <a:defRPr/>
              </a:pPr>
              <a:r>
                <a:rPr lang="fr-FR" sz="2400">
                  <a:solidFill>
                    <a:srgbClr val="996633"/>
                  </a:solidFill>
                  <a:latin typeface="Apple Chancery" charset="0"/>
                  <a:cs typeface="+mn-cs"/>
                </a:rPr>
                <a:t> </a:t>
              </a:r>
              <a:r>
                <a:rPr lang="fr-FR" sz="2400">
                  <a:latin typeface="Apple Chancery" charset="0"/>
                  <a:cs typeface="+mn-cs"/>
                </a:rPr>
                <a:t>= </a:t>
              </a:r>
              <a:r>
                <a:rPr lang="fr-FR" sz="2400">
                  <a:solidFill>
                    <a:srgbClr val="996633"/>
                  </a:solidFill>
                  <a:latin typeface="Apple Chancery" charset="0"/>
                  <a:cs typeface="+mn-cs"/>
                </a:rPr>
                <a:t>      P</a:t>
              </a:r>
              <a:r>
                <a:rPr lang="fr-FR" sz="2100">
                  <a:solidFill>
                    <a:srgbClr val="996633"/>
                  </a:solidFill>
                  <a:latin typeface="Symbol" charset="0"/>
                  <a:cs typeface="+mn-cs"/>
                </a:rPr>
                <a:t> </a:t>
              </a:r>
              <a:r>
                <a:rPr lang="fr-FR" sz="2100">
                  <a:latin typeface="Times New Roman" charset="0"/>
                  <a:cs typeface="+mn-cs"/>
                </a:rPr>
                <a:t>dV </a:t>
              </a:r>
            </a:p>
          </p:txBody>
        </p:sp>
        <p:grpSp>
          <p:nvGrpSpPr>
            <p:cNvPr id="27665" name="Group 19"/>
            <p:cNvGrpSpPr>
              <a:grpSpLocks/>
            </p:cNvGrpSpPr>
            <p:nvPr/>
          </p:nvGrpSpPr>
          <p:grpSpPr bwMode="auto">
            <a:xfrm>
              <a:off x="5894388" y="1981200"/>
              <a:ext cx="768350" cy="1035050"/>
              <a:chOff x="1971" y="2688"/>
              <a:chExt cx="566" cy="720"/>
            </a:xfrm>
          </p:grpSpPr>
          <p:graphicFrame>
            <p:nvGraphicFramePr>
              <p:cNvPr id="27668" name="Object 20"/>
              <p:cNvGraphicFramePr>
                <a:graphicFrameLocks noChangeAspect="1"/>
              </p:cNvGraphicFramePr>
              <p:nvPr/>
            </p:nvGraphicFramePr>
            <p:xfrm>
              <a:off x="1971" y="2688"/>
              <a:ext cx="566" cy="7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918" name="Équation" r:id="rId5" imgW="355600" imgH="368300" progId="Equation.3">
                      <p:embed/>
                    </p:oleObj>
                  </mc:Choice>
                  <mc:Fallback>
                    <p:oleObj name="Équation" r:id="rId5" imgW="355600" imgH="368300" progId="Equation.3">
                      <p:embed/>
                      <p:pic>
                        <p:nvPicPr>
                          <p:cNvPr id="0" name="Object 2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71" y="2688"/>
                            <a:ext cx="566" cy="7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45" name="Text Box 21"/>
              <p:cNvSpPr txBox="1">
                <a:spLocks noChangeArrowheads="1"/>
              </p:cNvSpPr>
              <p:nvPr/>
            </p:nvSpPr>
            <p:spPr bwMode="auto">
              <a:xfrm>
                <a:off x="2058" y="3120"/>
                <a:ext cx="255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41575" tIns="20788" rIns="41575" bIns="20788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>
                    <a:latin typeface="Times New Roman" charset="0"/>
                    <a:cs typeface="+mn-cs"/>
                  </a:rPr>
                  <a:t>V</a:t>
                </a:r>
              </a:p>
            </p:txBody>
          </p:sp>
        </p:grpSp>
        <p:graphicFrame>
          <p:nvGraphicFramePr>
            <p:cNvPr id="2766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3789856"/>
                </p:ext>
              </p:extLst>
            </p:nvPr>
          </p:nvGraphicFramePr>
          <p:xfrm>
            <a:off x="5334000" y="2159000"/>
            <a:ext cx="244475" cy="3540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919" name="Équation" r:id="rId7" imgW="139700" imgH="190500" progId="Equation.3">
                    <p:embed/>
                  </p:oleObj>
                </mc:Choice>
                <mc:Fallback>
                  <p:oleObj name="Équation" r:id="rId7" imgW="139700" imgH="190500" progId="Equation.3">
                    <p:embed/>
                    <p:pic>
                      <p:nvPicPr>
                        <p:cNvPr id="0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34000" y="2159000"/>
                          <a:ext cx="244475" cy="3540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52" name="Text Box 28"/>
            <p:cNvSpPr txBox="1">
              <a:spLocks noChangeArrowheads="1"/>
            </p:cNvSpPr>
            <p:nvPr/>
          </p:nvSpPr>
          <p:spPr bwMode="auto">
            <a:xfrm>
              <a:off x="914400" y="2867025"/>
              <a:ext cx="7793038" cy="44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>
                  <a:cs typeface="+mn-cs"/>
                </a:rPr>
                <a:t>(effet Joule, micro-ondes, absorption ou émission photons...)</a:t>
              </a:r>
            </a:p>
          </p:txBody>
        </p:sp>
      </p:grpSp>
      <p:grpSp>
        <p:nvGrpSpPr>
          <p:cNvPr id="3" name="Grouper 2"/>
          <p:cNvGrpSpPr/>
          <p:nvPr/>
        </p:nvGrpSpPr>
        <p:grpSpPr>
          <a:xfrm>
            <a:off x="811213" y="4734396"/>
            <a:ext cx="7951787" cy="1358900"/>
            <a:chOff x="811213" y="3810000"/>
            <a:chExt cx="7951787" cy="1358900"/>
          </a:xfrm>
        </p:grpSpPr>
        <p:sp>
          <p:nvSpPr>
            <p:cNvPr id="1055" name="Rectangle 31"/>
            <p:cNvSpPr>
              <a:spLocks noChangeArrowheads="1"/>
            </p:cNvSpPr>
            <p:nvPr/>
          </p:nvSpPr>
          <p:spPr bwMode="auto">
            <a:xfrm>
              <a:off x="5715000" y="3810000"/>
              <a:ext cx="2743200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27655" name="Group 10"/>
            <p:cNvGrpSpPr>
              <a:grpSpLocks/>
            </p:cNvGrpSpPr>
            <p:nvPr/>
          </p:nvGrpSpPr>
          <p:grpSpPr bwMode="auto">
            <a:xfrm>
              <a:off x="6324600" y="3841750"/>
              <a:ext cx="847725" cy="1035050"/>
              <a:chOff x="3805" y="2688"/>
              <a:chExt cx="624" cy="720"/>
            </a:xfrm>
          </p:grpSpPr>
          <p:graphicFrame>
            <p:nvGraphicFramePr>
              <p:cNvPr id="27660" name="Object 11"/>
              <p:cNvGraphicFramePr>
                <a:graphicFrameLocks noChangeAspect="1"/>
              </p:cNvGraphicFramePr>
              <p:nvPr/>
            </p:nvGraphicFramePr>
            <p:xfrm>
              <a:off x="3805" y="2688"/>
              <a:ext cx="381" cy="7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920" name="Équation" r:id="rId9" imgW="292100" imgH="368300" progId="Equation.3">
                      <p:embed/>
                    </p:oleObj>
                  </mc:Choice>
                  <mc:Fallback>
                    <p:oleObj name="Équation" r:id="rId9" imgW="292100" imgH="368300" progId="Equation.3">
                      <p:embed/>
                      <p:pic>
                        <p:nvPicPr>
                          <p:cNvPr id="0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05" y="2688"/>
                            <a:ext cx="381" cy="7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36" name="Rectangle 12"/>
              <p:cNvSpPr>
                <a:spLocks noChangeArrowheads="1"/>
              </p:cNvSpPr>
              <p:nvPr/>
            </p:nvSpPr>
            <p:spPr bwMode="auto">
              <a:xfrm>
                <a:off x="3842" y="3094"/>
                <a:ext cx="587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41575" tIns="20788" rIns="41575" bIns="20788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latin typeface="Times New Roman" charset="0"/>
                    <a:cs typeface="+mn-cs"/>
                  </a:rPr>
                  <a:t>S</a:t>
                </a:r>
                <a:endParaRPr lang="fr-FR" sz="2100" baseline="-25000">
                  <a:solidFill>
                    <a:srgbClr val="15C300"/>
                  </a:solidFill>
                  <a:latin typeface="Times New Roman" charset="0"/>
                  <a:cs typeface="+mn-cs"/>
                </a:endParaRPr>
              </a:p>
            </p:txBody>
          </p:sp>
        </p:grpSp>
        <p:sp>
          <p:nvSpPr>
            <p:cNvPr id="1037" name="Rectangle 13"/>
            <p:cNvSpPr>
              <a:spLocks noChangeArrowheads="1"/>
            </p:cNvSpPr>
            <p:nvPr/>
          </p:nvSpPr>
          <p:spPr bwMode="auto">
            <a:xfrm>
              <a:off x="6096000" y="4041775"/>
              <a:ext cx="2667000" cy="379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41575" tIns="20788" rIns="41575" bIns="20788">
              <a:spAutoFit/>
            </a:bodyPr>
            <a:lstStyle/>
            <a:p>
              <a:pPr defTabSz="801688">
                <a:defRPr/>
              </a:pPr>
              <a:r>
                <a:rPr lang="fr-FR" sz="2100">
                  <a:latin typeface="Symbol" charset="0"/>
                  <a:cs typeface="+mn-cs"/>
                </a:rPr>
                <a:t>= </a:t>
              </a:r>
              <a:r>
                <a:rPr lang="fr-FR" sz="2100">
                  <a:solidFill>
                    <a:srgbClr val="996633"/>
                  </a:solidFill>
                  <a:latin typeface="Symbol" charset="0"/>
                  <a:cs typeface="+mn-cs"/>
                </a:rPr>
                <a:t>      -l </a:t>
              </a:r>
              <a:r>
                <a:rPr lang="fr-FR" sz="2100" b="1">
                  <a:solidFill>
                    <a:srgbClr val="996633"/>
                  </a:solidFill>
                  <a:cs typeface="+mn-cs"/>
                </a:rPr>
                <a:t>grad</a:t>
              </a:r>
              <a:r>
                <a:rPr lang="fr-FR" sz="2100">
                  <a:solidFill>
                    <a:srgbClr val="996633"/>
                  </a:solidFill>
                  <a:latin typeface="Symbol" charset="0"/>
                  <a:cs typeface="+mn-cs"/>
                </a:rPr>
                <a:t> T</a:t>
              </a:r>
              <a:r>
                <a:rPr lang="fr-FR" sz="2100" b="1">
                  <a:latin typeface="Times New Roman" charset="0"/>
                  <a:cs typeface="+mn-cs"/>
                </a:rPr>
                <a:t>.</a:t>
              </a:r>
              <a:r>
                <a:rPr lang="fr-FR" sz="2100" b="1">
                  <a:solidFill>
                    <a:srgbClr val="FF00FF"/>
                  </a:solidFill>
                  <a:latin typeface="Times New Roman" charset="0"/>
                  <a:cs typeface="+mn-cs"/>
                </a:rPr>
                <a:t>n </a:t>
              </a:r>
              <a:r>
                <a:rPr lang="fr-FR" sz="2100">
                  <a:solidFill>
                    <a:srgbClr val="FF00FF"/>
                  </a:solidFill>
                  <a:latin typeface="Times New Roman" charset="0"/>
                  <a:cs typeface="+mn-cs"/>
                </a:rPr>
                <a:t>dS</a:t>
              </a:r>
              <a:r>
                <a:rPr lang="fr-FR" sz="2100">
                  <a:latin typeface="Times New Roman" charset="0"/>
                  <a:cs typeface="+mn-cs"/>
                </a:rPr>
                <a:t> </a:t>
              </a:r>
            </a:p>
          </p:txBody>
        </p:sp>
        <p:graphicFrame>
          <p:nvGraphicFramePr>
            <p:cNvPr id="2765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71716416"/>
                </p:ext>
              </p:extLst>
            </p:nvPr>
          </p:nvGraphicFramePr>
          <p:xfrm>
            <a:off x="5791200" y="4046538"/>
            <a:ext cx="244475" cy="3540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921" name="Équation" r:id="rId11" imgW="139700" imgH="190500" progId="Equation.3">
                    <p:embed/>
                  </p:oleObj>
                </mc:Choice>
                <mc:Fallback>
                  <p:oleObj name="Équation" r:id="rId11" imgW="139700" imgH="190500" progId="Equation.3">
                    <p:embed/>
                    <p:pic>
                      <p:nvPicPr>
                        <p:cNvPr id="0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91200" y="4046538"/>
                          <a:ext cx="244475" cy="3540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51" name="Text Box 27"/>
            <p:cNvSpPr txBox="1">
              <a:spLocks noChangeArrowheads="1"/>
            </p:cNvSpPr>
            <p:nvPr/>
          </p:nvSpPr>
          <p:spPr bwMode="auto">
            <a:xfrm>
              <a:off x="811213" y="4041775"/>
              <a:ext cx="4956175" cy="44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  <a:defRPr/>
              </a:pPr>
              <a:r>
                <a:rPr lang="fr-FR">
                  <a:cs typeface="+mn-cs"/>
                </a:rPr>
                <a:t>  transport diffusif aux frontières : </a:t>
              </a:r>
            </a:p>
          </p:txBody>
        </p:sp>
        <p:sp>
          <p:nvSpPr>
            <p:cNvPr id="1053" name="Text Box 29"/>
            <p:cNvSpPr txBox="1">
              <a:spLocks noChangeArrowheads="1"/>
            </p:cNvSpPr>
            <p:nvPr/>
          </p:nvSpPr>
          <p:spPr bwMode="auto">
            <a:xfrm>
              <a:off x="990600" y="4724400"/>
              <a:ext cx="7367587" cy="44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>
                  <a:cs typeface="+mn-cs"/>
                </a:rPr>
                <a:t>c</a:t>
              </a:r>
              <a:r>
                <a:rPr lang="ja-JP" altLang="fr-FR">
                  <a:latin typeface="Arial"/>
                  <a:cs typeface="+mn-cs"/>
                </a:rPr>
                <a:t>’</a:t>
              </a:r>
              <a:r>
                <a:rPr lang="fr-FR">
                  <a:cs typeface="+mn-cs"/>
                </a:rPr>
                <a:t>est la conduction (loi de Fourier) étudiée en transferts</a:t>
              </a:r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755576" y="2204864"/>
            <a:ext cx="3969807" cy="430887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fr-FR">
                <a:solidFill>
                  <a:srgbClr val="FFFFFF"/>
                </a:solidFill>
              </a:rPr>
              <a:t>Deux contributions possibles 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11188" y="1196975"/>
            <a:ext cx="7627642" cy="4882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dirty="0">
                <a:latin typeface="Chalkboard" charset="0"/>
                <a:cs typeface="+mn-cs"/>
              </a:rPr>
              <a:t>La nature conserve plusieurs grandeurs :</a:t>
            </a:r>
          </a:p>
          <a:p>
            <a:pPr>
              <a:defRPr/>
            </a:pPr>
            <a:endParaRPr lang="fr-FR" dirty="0">
              <a:latin typeface="Chalkboard" charset="0"/>
              <a:cs typeface="+mn-cs"/>
            </a:endParaRPr>
          </a:p>
          <a:p>
            <a:pPr>
              <a:buFontTx/>
              <a:buChar char="•"/>
              <a:defRPr/>
            </a:pPr>
            <a:r>
              <a:rPr lang="fr-FR" dirty="0">
                <a:latin typeface="Chalkboard" charset="0"/>
                <a:cs typeface="+mn-cs"/>
              </a:rPr>
              <a:t> </a:t>
            </a:r>
            <a:r>
              <a:rPr lang="fr-FR" dirty="0">
                <a:solidFill>
                  <a:srgbClr val="FF0000"/>
                </a:solidFill>
                <a:latin typeface="Chalkboard" charset="0"/>
                <a:cs typeface="+mn-cs"/>
              </a:rPr>
              <a:t>la masse</a:t>
            </a:r>
            <a:br>
              <a:rPr lang="fr-FR" dirty="0">
                <a:solidFill>
                  <a:srgbClr val="FF0000"/>
                </a:solidFill>
                <a:latin typeface="Chalkboard" charset="0"/>
                <a:cs typeface="+mn-cs"/>
              </a:rPr>
            </a:br>
            <a:endParaRPr lang="fr-FR" dirty="0">
              <a:solidFill>
                <a:srgbClr val="FF0000"/>
              </a:solidFill>
              <a:latin typeface="Chalkboard" charset="0"/>
              <a:cs typeface="+mn-cs"/>
            </a:endParaRPr>
          </a:p>
          <a:p>
            <a:pPr>
              <a:buFontTx/>
              <a:buChar char="•"/>
              <a:defRPr/>
            </a:pPr>
            <a:r>
              <a:rPr lang="fr-FR" dirty="0">
                <a:latin typeface="Chalkboard" charset="0"/>
                <a:cs typeface="+mn-cs"/>
              </a:rPr>
              <a:t> </a:t>
            </a:r>
            <a:r>
              <a:rPr lang="fr-FR" dirty="0">
                <a:solidFill>
                  <a:srgbClr val="FF0000"/>
                </a:solidFill>
                <a:latin typeface="Chalkboard" charset="0"/>
                <a:cs typeface="+mn-cs"/>
              </a:rPr>
              <a:t>la quantité de mouvement </a:t>
            </a:r>
          </a:p>
          <a:p>
            <a:pPr lvl="1">
              <a:defRPr/>
            </a:pPr>
            <a:r>
              <a:rPr lang="fr-FR" dirty="0">
                <a:latin typeface="Chalkboard" charset="0"/>
                <a:cs typeface="+mn-cs"/>
              </a:rPr>
              <a:t>(= principe fondamental de la dynamique)</a:t>
            </a:r>
            <a:br>
              <a:rPr lang="fr-FR" dirty="0">
                <a:latin typeface="Chalkboard" charset="0"/>
                <a:cs typeface="+mn-cs"/>
              </a:rPr>
            </a:br>
            <a:endParaRPr lang="fr-FR" dirty="0">
              <a:latin typeface="Chalkboard" charset="0"/>
              <a:cs typeface="+mn-cs"/>
            </a:endParaRPr>
          </a:p>
          <a:p>
            <a:pPr>
              <a:buFontTx/>
              <a:buChar char="•"/>
              <a:defRPr/>
            </a:pPr>
            <a:r>
              <a:rPr lang="fr-FR" dirty="0">
                <a:latin typeface="Chalkboard" charset="0"/>
                <a:cs typeface="+mn-cs"/>
              </a:rPr>
              <a:t> </a:t>
            </a:r>
            <a:r>
              <a:rPr lang="fr-FR" dirty="0">
                <a:solidFill>
                  <a:srgbClr val="FF0000"/>
                </a:solidFill>
                <a:latin typeface="Chalkboard" charset="0"/>
                <a:cs typeface="+mn-cs"/>
              </a:rPr>
              <a:t>l</a:t>
            </a:r>
            <a:r>
              <a:rPr lang="ja-JP" altLang="fr-FR" dirty="0">
                <a:solidFill>
                  <a:srgbClr val="FF0000"/>
                </a:solidFill>
                <a:latin typeface="Arial"/>
                <a:cs typeface="+mn-cs"/>
              </a:rPr>
              <a:t>’</a:t>
            </a:r>
            <a:r>
              <a:rPr lang="fr-FR" dirty="0">
                <a:solidFill>
                  <a:srgbClr val="FF0000"/>
                </a:solidFill>
                <a:latin typeface="Chalkboard" charset="0"/>
                <a:cs typeface="+mn-cs"/>
              </a:rPr>
              <a:t>énergie </a:t>
            </a:r>
          </a:p>
          <a:p>
            <a:pPr lvl="1">
              <a:defRPr/>
            </a:pPr>
            <a:r>
              <a:rPr lang="fr-FR" dirty="0">
                <a:latin typeface="Chalkboard" charset="0"/>
                <a:cs typeface="+mn-cs"/>
              </a:rPr>
              <a:t>(= premier principe de la thermo)</a:t>
            </a:r>
            <a:br>
              <a:rPr lang="fr-FR" dirty="0">
                <a:latin typeface="Chalkboard" charset="0"/>
                <a:cs typeface="+mn-cs"/>
              </a:rPr>
            </a:br>
            <a:endParaRPr lang="fr-FR" dirty="0">
              <a:latin typeface="Chalkboard" charset="0"/>
              <a:cs typeface="+mn-cs"/>
            </a:endParaRPr>
          </a:p>
          <a:p>
            <a:pPr>
              <a:buFontTx/>
              <a:buChar char="•"/>
              <a:defRPr/>
            </a:pP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Chalkboard" charset="0"/>
                <a:cs typeface="+mn-cs"/>
              </a:rPr>
              <a:t> </a:t>
            </a:r>
            <a:r>
              <a:rPr lang="fr-FR" dirty="0">
                <a:solidFill>
                  <a:srgbClr val="990000"/>
                </a:solidFill>
                <a:latin typeface="Chalkboard" charset="0"/>
                <a:cs typeface="+mn-cs"/>
              </a:rPr>
              <a:t>(la charge)</a:t>
            </a:r>
          </a:p>
          <a:p>
            <a:pPr>
              <a:buFontTx/>
              <a:buChar char="•"/>
              <a:defRPr/>
            </a:pPr>
            <a:endParaRPr lang="fr-FR" dirty="0">
              <a:latin typeface="Chalkboard" charset="0"/>
              <a:cs typeface="+mn-cs"/>
            </a:endParaRPr>
          </a:p>
          <a:p>
            <a:pPr>
              <a:defRPr/>
            </a:pPr>
            <a:r>
              <a:rPr lang="fr-FR" dirty="0">
                <a:latin typeface="Chalkboard" charset="0"/>
                <a:cs typeface="+mn-cs"/>
              </a:rPr>
              <a:t>« Rien ne se perd, rien ne se crée » (Lavoisier, 1789)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fr-FR">
                <a:cs typeface="+mj-cs"/>
              </a:rPr>
              <a:t>Principes de conservation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2"/>
          <p:cNvGrpSpPr>
            <a:grpSpLocks/>
          </p:cNvGrpSpPr>
          <p:nvPr/>
        </p:nvGrpSpPr>
        <p:grpSpPr bwMode="auto">
          <a:xfrm>
            <a:off x="1533525" y="1863725"/>
            <a:ext cx="6034088" cy="3022600"/>
            <a:chOff x="1130" y="1294"/>
            <a:chExt cx="4444" cy="2097"/>
          </a:xfrm>
        </p:grpSpPr>
        <p:sp>
          <p:nvSpPr>
            <p:cNvPr id="6147" name="Text Box 3"/>
            <p:cNvSpPr txBox="1">
              <a:spLocks noChangeArrowheads="1"/>
            </p:cNvSpPr>
            <p:nvPr/>
          </p:nvSpPr>
          <p:spPr bwMode="auto">
            <a:xfrm>
              <a:off x="1130" y="1294"/>
              <a:ext cx="44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500">
                  <a:latin typeface="Chalkboard" charset="0"/>
                  <a:cs typeface="+mn-cs"/>
                </a:rPr>
                <a:t>Bilan d</a:t>
              </a:r>
              <a:r>
                <a:rPr lang="ja-JP" altLang="fr-FR" sz="2500">
                  <a:latin typeface="Arial"/>
                  <a:cs typeface="+mn-cs"/>
                </a:rPr>
                <a:t>’</a:t>
              </a:r>
              <a:r>
                <a:rPr lang="fr-FR" sz="2500">
                  <a:latin typeface="Chalkboard" charset="0"/>
                  <a:cs typeface="+mn-cs"/>
                </a:rPr>
                <a:t>une grandeur </a:t>
              </a:r>
              <a:r>
                <a:rPr lang="fr-FR" sz="2500">
                  <a:solidFill>
                    <a:srgbClr val="996633"/>
                  </a:solidFill>
                  <a:latin typeface="Chalkboard" charset="0"/>
                  <a:cs typeface="+mn-cs"/>
                </a:rPr>
                <a:t>G</a:t>
              </a:r>
              <a:r>
                <a:rPr lang="fr-FR" sz="2500">
                  <a:latin typeface="Chalkboard" charset="0"/>
                  <a:cs typeface="+mn-cs"/>
                </a:rPr>
                <a:t> dans un volume V</a:t>
              </a:r>
              <a:endParaRPr lang="fr-FR" sz="2800">
                <a:latin typeface="Times New Roman" charset="0"/>
                <a:cs typeface="+mn-cs"/>
              </a:endParaRPr>
            </a:p>
          </p:txBody>
        </p:sp>
        <p:sp>
          <p:nvSpPr>
            <p:cNvPr id="8222" name="Freeform 4"/>
            <p:cNvSpPr>
              <a:spLocks noChangeArrowheads="1"/>
            </p:cNvSpPr>
            <p:nvPr/>
          </p:nvSpPr>
          <p:spPr bwMode="auto">
            <a:xfrm>
              <a:off x="2788" y="2128"/>
              <a:ext cx="1996" cy="1263"/>
            </a:xfrm>
            <a:custGeom>
              <a:avLst/>
              <a:gdLst>
                <a:gd name="T0" fmla="*/ 781 w 5250"/>
                <a:gd name="T1" fmla="*/ 12 h 3040"/>
                <a:gd name="T2" fmla="*/ 500 w 5250"/>
                <a:gd name="T3" fmla="*/ 81 h 3040"/>
                <a:gd name="T4" fmla="*/ 220 w 5250"/>
                <a:gd name="T5" fmla="*/ 287 h 3040"/>
                <a:gd name="T6" fmla="*/ 41 w 5250"/>
                <a:gd name="T7" fmla="*/ 581 h 3040"/>
                <a:gd name="T8" fmla="*/ 4 w 5250"/>
                <a:gd name="T9" fmla="*/ 876 h 3040"/>
                <a:gd name="T10" fmla="*/ 144 w 5250"/>
                <a:gd name="T11" fmla="*/ 1131 h 3040"/>
                <a:gd name="T12" fmla="*/ 425 w 5250"/>
                <a:gd name="T13" fmla="*/ 1229 h 3040"/>
                <a:gd name="T14" fmla="*/ 706 w 5250"/>
                <a:gd name="T15" fmla="*/ 1259 h 3040"/>
                <a:gd name="T16" fmla="*/ 987 w 5250"/>
                <a:gd name="T17" fmla="*/ 1259 h 3040"/>
                <a:gd name="T18" fmla="*/ 1278 w 5250"/>
                <a:gd name="T19" fmla="*/ 1239 h 3040"/>
                <a:gd name="T20" fmla="*/ 1558 w 5250"/>
                <a:gd name="T21" fmla="*/ 1190 h 3040"/>
                <a:gd name="T22" fmla="*/ 1839 w 5250"/>
                <a:gd name="T23" fmla="*/ 1101 h 3040"/>
                <a:gd name="T24" fmla="*/ 1980 w 5250"/>
                <a:gd name="T25" fmla="*/ 807 h 3040"/>
                <a:gd name="T26" fmla="*/ 1942 w 5250"/>
                <a:gd name="T27" fmla="*/ 513 h 3040"/>
                <a:gd name="T28" fmla="*/ 1699 w 5250"/>
                <a:gd name="T29" fmla="*/ 258 h 3040"/>
                <a:gd name="T30" fmla="*/ 1418 w 5250"/>
                <a:gd name="T31" fmla="*/ 51 h 3040"/>
                <a:gd name="T32" fmla="*/ 1137 w 5250"/>
                <a:gd name="T33" fmla="*/ 22 h 3040"/>
                <a:gd name="T34" fmla="*/ 856 w 5250"/>
                <a:gd name="T35" fmla="*/ 12 h 3040"/>
                <a:gd name="T36" fmla="*/ 809 w 5250"/>
                <a:gd name="T37" fmla="*/ 12 h 3040"/>
                <a:gd name="T38" fmla="*/ 781 w 5250"/>
                <a:gd name="T39" fmla="*/ 12 h 304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5250" h="3040">
                  <a:moveTo>
                    <a:pt x="2055" y="28"/>
                  </a:moveTo>
                  <a:cubicBezTo>
                    <a:pt x="1809" y="83"/>
                    <a:pt x="1552" y="104"/>
                    <a:pt x="1316" y="194"/>
                  </a:cubicBezTo>
                  <a:cubicBezTo>
                    <a:pt x="1034" y="301"/>
                    <a:pt x="803" y="499"/>
                    <a:pt x="578" y="690"/>
                  </a:cubicBezTo>
                  <a:cubicBezTo>
                    <a:pt x="356" y="878"/>
                    <a:pt x="152" y="1114"/>
                    <a:pt x="109" y="1399"/>
                  </a:cubicBezTo>
                  <a:cubicBezTo>
                    <a:pt x="73" y="1634"/>
                    <a:pt x="22" y="1862"/>
                    <a:pt x="11" y="2109"/>
                  </a:cubicBezTo>
                  <a:cubicBezTo>
                    <a:pt x="0" y="2367"/>
                    <a:pt x="114" y="2619"/>
                    <a:pt x="380" y="2723"/>
                  </a:cubicBezTo>
                  <a:cubicBezTo>
                    <a:pt x="624" y="2819"/>
                    <a:pt x="866" y="2907"/>
                    <a:pt x="1119" y="2959"/>
                  </a:cubicBezTo>
                  <a:cubicBezTo>
                    <a:pt x="1362" y="3009"/>
                    <a:pt x="1609" y="3036"/>
                    <a:pt x="1858" y="3030"/>
                  </a:cubicBezTo>
                  <a:cubicBezTo>
                    <a:pt x="2107" y="3024"/>
                    <a:pt x="2351" y="3022"/>
                    <a:pt x="2597" y="3030"/>
                  </a:cubicBezTo>
                  <a:cubicBezTo>
                    <a:pt x="2853" y="3039"/>
                    <a:pt x="3106" y="2994"/>
                    <a:pt x="3361" y="2983"/>
                  </a:cubicBezTo>
                  <a:cubicBezTo>
                    <a:pt x="3611" y="2971"/>
                    <a:pt x="3856" y="2917"/>
                    <a:pt x="4099" y="2865"/>
                  </a:cubicBezTo>
                  <a:cubicBezTo>
                    <a:pt x="4349" y="2811"/>
                    <a:pt x="4625" y="2816"/>
                    <a:pt x="4838" y="2651"/>
                  </a:cubicBezTo>
                  <a:cubicBezTo>
                    <a:pt x="5066" y="2475"/>
                    <a:pt x="5162" y="2203"/>
                    <a:pt x="5207" y="1943"/>
                  </a:cubicBezTo>
                  <a:cubicBezTo>
                    <a:pt x="5249" y="1708"/>
                    <a:pt x="5193" y="1463"/>
                    <a:pt x="5109" y="1234"/>
                  </a:cubicBezTo>
                  <a:cubicBezTo>
                    <a:pt x="4998" y="934"/>
                    <a:pt x="4706" y="796"/>
                    <a:pt x="4468" y="620"/>
                  </a:cubicBezTo>
                  <a:cubicBezTo>
                    <a:pt x="4230" y="444"/>
                    <a:pt x="4002" y="255"/>
                    <a:pt x="3730" y="123"/>
                  </a:cubicBezTo>
                  <a:cubicBezTo>
                    <a:pt x="3492" y="8"/>
                    <a:pt x="3238" y="49"/>
                    <a:pt x="2991" y="52"/>
                  </a:cubicBezTo>
                  <a:cubicBezTo>
                    <a:pt x="2744" y="55"/>
                    <a:pt x="2500" y="0"/>
                    <a:pt x="2252" y="28"/>
                  </a:cubicBezTo>
                  <a:lnTo>
                    <a:pt x="2129" y="28"/>
                  </a:lnTo>
                  <a:lnTo>
                    <a:pt x="2055" y="28"/>
                  </a:lnTo>
                </a:path>
              </a:pathLst>
            </a:custGeom>
            <a:solidFill>
              <a:srgbClr val="EAFD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70313" tIns="35157" rIns="70313" bIns="35157">
              <a:spAutoFit/>
            </a:bodyPr>
            <a:lstStyle/>
            <a:p>
              <a:endParaRPr lang="fr-FR"/>
            </a:p>
          </p:txBody>
        </p:sp>
        <p:sp>
          <p:nvSpPr>
            <p:cNvPr id="6149" name="Text Box 5"/>
            <p:cNvSpPr txBox="1">
              <a:spLocks noChangeArrowheads="1"/>
            </p:cNvSpPr>
            <p:nvPr/>
          </p:nvSpPr>
          <p:spPr bwMode="auto">
            <a:xfrm>
              <a:off x="3592" y="2191"/>
              <a:ext cx="244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>
                  <a:latin typeface="Times New Roman" charset="0"/>
                  <a:cs typeface="+mn-cs"/>
                </a:rPr>
                <a:t>V</a:t>
              </a:r>
            </a:p>
          </p:txBody>
        </p:sp>
      </p:grpSp>
      <p:graphicFrame>
        <p:nvGraphicFramePr>
          <p:cNvPr id="8194" name="Object 7"/>
          <p:cNvGraphicFramePr>
            <a:graphicFrameLocks noChangeAspect="1"/>
          </p:cNvGraphicFramePr>
          <p:nvPr/>
        </p:nvGraphicFramePr>
        <p:xfrm>
          <a:off x="1295400" y="5410200"/>
          <a:ext cx="8001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8" name="Équation" r:id="rId3" imgW="368300" imgH="368300" progId="Equation.3">
                  <p:embed/>
                </p:oleObj>
              </mc:Choice>
              <mc:Fallback>
                <p:oleObj name="Équation" r:id="rId3" imgW="368300" imgH="3683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410200"/>
                        <a:ext cx="8001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152" name="Group 8"/>
          <p:cNvGrpSpPr>
            <a:grpSpLocks/>
          </p:cNvGrpSpPr>
          <p:nvPr/>
        </p:nvGrpSpPr>
        <p:grpSpPr bwMode="auto">
          <a:xfrm>
            <a:off x="104775" y="3141663"/>
            <a:ext cx="3603625" cy="2117725"/>
            <a:chOff x="288" y="2295"/>
            <a:chExt cx="2654" cy="1470"/>
          </a:xfrm>
        </p:grpSpPr>
        <p:grpSp>
          <p:nvGrpSpPr>
            <p:cNvPr id="8217" name="Group 9"/>
            <p:cNvGrpSpPr>
              <a:grpSpLocks/>
            </p:cNvGrpSpPr>
            <p:nvPr/>
          </p:nvGrpSpPr>
          <p:grpSpPr bwMode="auto">
            <a:xfrm>
              <a:off x="288" y="2295"/>
              <a:ext cx="2654" cy="1470"/>
              <a:chOff x="288" y="2295"/>
              <a:chExt cx="2654" cy="1470"/>
            </a:xfrm>
          </p:grpSpPr>
          <p:sp>
            <p:nvSpPr>
              <p:cNvPr id="6154" name="Text Box 10"/>
              <p:cNvSpPr txBox="1">
                <a:spLocks noChangeArrowheads="1"/>
              </p:cNvSpPr>
              <p:nvPr/>
            </p:nvSpPr>
            <p:spPr bwMode="auto">
              <a:xfrm>
                <a:off x="288" y="2880"/>
                <a:ext cx="454" cy="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G</a:t>
                </a:r>
                <a:r>
                  <a:rPr lang="fr-FR" sz="2100">
                    <a:latin typeface="Times New Roman" charset="0"/>
                    <a:cs typeface="+mn-cs"/>
                  </a:rPr>
                  <a:t> = </a:t>
                </a:r>
              </a:p>
            </p:txBody>
          </p:sp>
          <p:sp>
            <p:nvSpPr>
              <p:cNvPr id="6155" name="Text Box 11"/>
              <p:cNvSpPr txBox="1">
                <a:spLocks noChangeArrowheads="1"/>
              </p:cNvSpPr>
              <p:nvPr/>
            </p:nvSpPr>
            <p:spPr bwMode="auto">
              <a:xfrm>
                <a:off x="758" y="2295"/>
                <a:ext cx="2184" cy="14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1900" dirty="0">
                    <a:latin typeface="Chalkboard" charset="0"/>
                    <a:cs typeface="+mn-cs"/>
                  </a:rPr>
                  <a:t>Habitants d</a:t>
                </a:r>
                <a:r>
                  <a:rPr lang="ja-JP" altLang="fr-FR" sz="1900" dirty="0">
                    <a:latin typeface="Arial"/>
                    <a:cs typeface="+mn-cs"/>
                  </a:rPr>
                  <a:t>’</a:t>
                </a:r>
                <a:r>
                  <a:rPr lang="fr-FR" sz="1900" dirty="0">
                    <a:latin typeface="Chalkboard" charset="0"/>
                    <a:cs typeface="+mn-cs"/>
                  </a:rPr>
                  <a:t>un pays</a:t>
                </a:r>
                <a:br>
                  <a:rPr lang="fr-FR" sz="1900" dirty="0">
                    <a:latin typeface="Chalkboard" charset="0"/>
                    <a:cs typeface="+mn-cs"/>
                  </a:rPr>
                </a:br>
                <a:r>
                  <a:rPr lang="fr-FR" sz="1900" dirty="0">
                    <a:latin typeface="Chalkboard" charset="0"/>
                    <a:cs typeface="+mn-cs"/>
                  </a:rPr>
                  <a:t>Animaux sur un territoire</a:t>
                </a:r>
              </a:p>
              <a:p>
                <a:pPr>
                  <a:defRPr/>
                </a:pPr>
                <a:r>
                  <a:rPr lang="fr-FR" sz="1900" dirty="0">
                    <a:latin typeface="Chalkboard" charset="0"/>
                    <a:cs typeface="+mn-cs"/>
                  </a:rPr>
                  <a:t>De l</a:t>
                </a:r>
                <a:r>
                  <a:rPr lang="fr-FR" sz="1900" dirty="0">
                    <a:latin typeface="Arial"/>
                    <a:cs typeface="+mn-cs"/>
                  </a:rPr>
                  <a:t>’</a:t>
                </a:r>
                <a:r>
                  <a:rPr lang="fr-FR" sz="1900" dirty="0">
                    <a:latin typeface="Chalkboard" charset="0"/>
                    <a:cs typeface="+mn-cs"/>
                  </a:rPr>
                  <a:t>argent</a:t>
                </a:r>
              </a:p>
              <a:p>
                <a:pPr>
                  <a:defRPr/>
                </a:pPr>
                <a:r>
                  <a:rPr lang="fr-FR" sz="1900" dirty="0">
                    <a:solidFill>
                      <a:srgbClr val="996633"/>
                    </a:solidFill>
                    <a:latin typeface="Chalkboard" charset="0"/>
                    <a:cs typeface="+mn-cs"/>
                  </a:rPr>
                  <a:t>Masse</a:t>
                </a:r>
              </a:p>
              <a:p>
                <a:pPr>
                  <a:defRPr/>
                </a:pPr>
                <a:r>
                  <a:rPr lang="fr-FR" sz="1900" dirty="0">
                    <a:solidFill>
                      <a:srgbClr val="996633"/>
                    </a:solidFill>
                    <a:latin typeface="Chalkboard" charset="0"/>
                    <a:cs typeface="+mn-cs"/>
                  </a:rPr>
                  <a:t>Quantité de mouvement</a:t>
                </a:r>
              </a:p>
              <a:p>
                <a:pPr>
                  <a:defRPr/>
                </a:pPr>
                <a:r>
                  <a:rPr lang="fr-FR" sz="1900" dirty="0">
                    <a:solidFill>
                      <a:srgbClr val="996633"/>
                    </a:solidFill>
                    <a:latin typeface="Chalkboard" charset="0"/>
                    <a:cs typeface="+mn-cs"/>
                  </a:rPr>
                  <a:t>Energie</a:t>
                </a:r>
              </a:p>
              <a:p>
                <a:pPr>
                  <a:defRPr/>
                </a:pPr>
                <a:r>
                  <a:rPr lang="fr-FR" sz="1900" dirty="0">
                    <a:latin typeface="Chalkboard" charset="0"/>
                    <a:cs typeface="+mn-cs"/>
                  </a:rPr>
                  <a:t>Charge électrique</a:t>
                </a:r>
              </a:p>
            </p:txBody>
          </p:sp>
        </p:grpSp>
        <p:sp>
          <p:nvSpPr>
            <p:cNvPr id="6156" name="AutoShape 12"/>
            <p:cNvSpPr>
              <a:spLocks/>
            </p:cNvSpPr>
            <p:nvPr/>
          </p:nvSpPr>
          <p:spPr bwMode="auto">
            <a:xfrm>
              <a:off x="671" y="2304"/>
              <a:ext cx="145" cy="1440"/>
            </a:xfrm>
            <a:prstGeom prst="leftBrace">
              <a:avLst>
                <a:gd name="adj1" fmla="val 83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6177" name="Group 33"/>
          <p:cNvGrpSpPr>
            <a:grpSpLocks/>
          </p:cNvGrpSpPr>
          <p:nvPr/>
        </p:nvGrpSpPr>
        <p:grpSpPr bwMode="auto">
          <a:xfrm>
            <a:off x="2133600" y="2498725"/>
            <a:ext cx="2316163" cy="3676650"/>
            <a:chOff x="1344" y="1574"/>
            <a:chExt cx="1459" cy="2316"/>
          </a:xfrm>
        </p:grpSpPr>
        <p:sp>
          <p:nvSpPr>
            <p:cNvPr id="6158" name="Freeform 14"/>
            <p:cNvSpPr>
              <a:spLocks/>
            </p:cNvSpPr>
            <p:nvPr/>
          </p:nvSpPr>
          <p:spPr bwMode="auto">
            <a:xfrm>
              <a:off x="2210" y="1858"/>
              <a:ext cx="593" cy="332"/>
            </a:xfrm>
            <a:custGeom>
              <a:avLst/>
              <a:gdLst>
                <a:gd name="T0" fmla="*/ 0 w 816"/>
                <a:gd name="T1" fmla="*/ 0 h 432"/>
                <a:gd name="T2" fmla="*/ 480 w 816"/>
                <a:gd name="T3" fmla="*/ 96 h 432"/>
                <a:gd name="T4" fmla="*/ 816 w 816"/>
                <a:gd name="T5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6" h="432">
                  <a:moveTo>
                    <a:pt x="0" y="0"/>
                  </a:moveTo>
                  <a:cubicBezTo>
                    <a:pt x="172" y="12"/>
                    <a:pt x="344" y="24"/>
                    <a:pt x="480" y="96"/>
                  </a:cubicBezTo>
                  <a:cubicBezTo>
                    <a:pt x="616" y="168"/>
                    <a:pt x="716" y="300"/>
                    <a:pt x="816" y="432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159" name="Text Box 15"/>
            <p:cNvSpPr txBox="1">
              <a:spLocks noChangeArrowheads="1"/>
            </p:cNvSpPr>
            <p:nvPr/>
          </p:nvSpPr>
          <p:spPr bwMode="auto">
            <a:xfrm>
              <a:off x="1519" y="1574"/>
              <a:ext cx="1015" cy="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900">
                  <a:solidFill>
                    <a:srgbClr val="FF0000"/>
                  </a:solidFill>
                  <a:latin typeface="Chalkboard" charset="0"/>
                  <a:cs typeface="+mn-cs"/>
                </a:rPr>
                <a:t>Flux entrant </a:t>
              </a:r>
            </a:p>
            <a:p>
              <a:pPr algn="ctr">
                <a:defRPr/>
              </a:pPr>
              <a:r>
                <a:rPr lang="fr-FR" sz="1900">
                  <a:solidFill>
                    <a:srgbClr val="FF0000"/>
                  </a:solidFill>
                  <a:latin typeface="Chalkboard" charset="0"/>
                  <a:cs typeface="+mn-cs"/>
                </a:rPr>
                <a:t>de G</a:t>
              </a:r>
            </a:p>
          </p:txBody>
        </p:sp>
        <p:sp>
          <p:nvSpPr>
            <p:cNvPr id="6160" name="Text Box 16"/>
            <p:cNvSpPr txBox="1">
              <a:spLocks noChangeArrowheads="1"/>
            </p:cNvSpPr>
            <p:nvPr/>
          </p:nvSpPr>
          <p:spPr bwMode="auto">
            <a:xfrm>
              <a:off x="1344" y="3490"/>
              <a:ext cx="694" cy="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r>
                <a:rPr lang="fr-FR" sz="2200">
                  <a:solidFill>
                    <a:srgbClr val="FF0000"/>
                  </a:solidFill>
                  <a:latin typeface="Chalkboard" charset="0"/>
                  <a:cs typeface="+mn-cs"/>
                </a:rPr>
                <a:t>Flux</a:t>
              </a:r>
              <a:br>
                <a:rPr lang="fr-FR" sz="2200">
                  <a:solidFill>
                    <a:srgbClr val="FF0000"/>
                  </a:solidFill>
                  <a:latin typeface="Chalkboard" charset="0"/>
                  <a:cs typeface="+mn-cs"/>
                </a:rPr>
              </a:br>
              <a:r>
                <a:rPr lang="fr-FR" sz="2200">
                  <a:solidFill>
                    <a:srgbClr val="FF0000"/>
                  </a:solidFill>
                  <a:latin typeface="Chalkboard" charset="0"/>
                  <a:cs typeface="+mn-cs"/>
                </a:rPr>
                <a:t>entrant</a:t>
              </a:r>
              <a:endParaRPr lang="fr-FR" sz="2200">
                <a:solidFill>
                  <a:srgbClr val="15B003"/>
                </a:solidFill>
                <a:latin typeface="Chalkboard" charset="0"/>
                <a:cs typeface="+mn-cs"/>
              </a:endParaRPr>
            </a:p>
          </p:txBody>
        </p:sp>
      </p:grpSp>
      <p:grpSp>
        <p:nvGrpSpPr>
          <p:cNvPr id="6180" name="Group 36"/>
          <p:cNvGrpSpPr>
            <a:grpSpLocks/>
          </p:cNvGrpSpPr>
          <p:nvPr/>
        </p:nvGrpSpPr>
        <p:grpSpPr bwMode="auto">
          <a:xfrm>
            <a:off x="3998913" y="3711575"/>
            <a:ext cx="2366962" cy="2357438"/>
            <a:chOff x="2519" y="2338"/>
            <a:chExt cx="1491" cy="1485"/>
          </a:xfrm>
        </p:grpSpPr>
        <p:grpSp>
          <p:nvGrpSpPr>
            <p:cNvPr id="8210" name="Group 18"/>
            <p:cNvGrpSpPr>
              <a:grpSpLocks/>
            </p:cNvGrpSpPr>
            <p:nvPr/>
          </p:nvGrpSpPr>
          <p:grpSpPr bwMode="auto">
            <a:xfrm>
              <a:off x="2519" y="2338"/>
              <a:ext cx="810" cy="698"/>
              <a:chOff x="2945" y="2576"/>
              <a:chExt cx="947" cy="769"/>
            </a:xfrm>
          </p:grpSpPr>
          <p:sp>
            <p:nvSpPr>
              <p:cNvPr id="6163" name="Text Box 19"/>
              <p:cNvSpPr txBox="1">
                <a:spLocks noChangeArrowheads="1"/>
              </p:cNvSpPr>
              <p:nvPr/>
            </p:nvSpPr>
            <p:spPr bwMode="auto">
              <a:xfrm>
                <a:off x="2945" y="2873"/>
                <a:ext cx="947" cy="4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fr-FR" sz="1900">
                    <a:solidFill>
                      <a:schemeClr val="accent2"/>
                    </a:solidFill>
                    <a:latin typeface="Chalkboard" charset="0"/>
                    <a:cs typeface="+mn-cs"/>
                  </a:rPr>
                  <a:t>Production</a:t>
                </a:r>
                <a:br>
                  <a:rPr lang="fr-FR" sz="1900">
                    <a:solidFill>
                      <a:schemeClr val="accent2"/>
                    </a:solidFill>
                    <a:latin typeface="Chalkboard" charset="0"/>
                    <a:cs typeface="+mn-cs"/>
                  </a:rPr>
                </a:br>
                <a:r>
                  <a:rPr lang="fr-FR" sz="1900">
                    <a:solidFill>
                      <a:schemeClr val="accent2"/>
                    </a:solidFill>
                    <a:latin typeface="Chalkboard" charset="0"/>
                    <a:cs typeface="+mn-cs"/>
                  </a:rPr>
                  <a:t>de G</a:t>
                </a:r>
              </a:p>
            </p:txBody>
          </p:sp>
          <p:sp>
            <p:nvSpPr>
              <p:cNvPr id="6164" name="Freeform 20"/>
              <p:cNvSpPr>
                <a:spLocks/>
              </p:cNvSpPr>
              <p:nvPr/>
            </p:nvSpPr>
            <p:spPr bwMode="auto">
              <a:xfrm>
                <a:off x="3072" y="2576"/>
                <a:ext cx="346" cy="279"/>
              </a:xfrm>
              <a:custGeom>
                <a:avLst/>
                <a:gdLst>
                  <a:gd name="T0" fmla="*/ 256 w 408"/>
                  <a:gd name="T1" fmla="*/ 120 h 328"/>
                  <a:gd name="T2" fmla="*/ 208 w 408"/>
                  <a:gd name="T3" fmla="*/ 264 h 328"/>
                  <a:gd name="T4" fmla="*/ 304 w 408"/>
                  <a:gd name="T5" fmla="*/ 312 h 328"/>
                  <a:gd name="T6" fmla="*/ 400 w 408"/>
                  <a:gd name="T7" fmla="*/ 168 h 328"/>
                  <a:gd name="T8" fmla="*/ 352 w 408"/>
                  <a:gd name="T9" fmla="*/ 24 h 328"/>
                  <a:gd name="T10" fmla="*/ 160 w 408"/>
                  <a:gd name="T11" fmla="*/ 24 h 328"/>
                  <a:gd name="T12" fmla="*/ 16 w 408"/>
                  <a:gd name="T13" fmla="*/ 168 h 328"/>
                  <a:gd name="T14" fmla="*/ 64 w 408"/>
                  <a:gd name="T15" fmla="*/ 312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8" h="328">
                    <a:moveTo>
                      <a:pt x="256" y="120"/>
                    </a:moveTo>
                    <a:cubicBezTo>
                      <a:pt x="228" y="176"/>
                      <a:pt x="200" y="232"/>
                      <a:pt x="208" y="264"/>
                    </a:cubicBezTo>
                    <a:cubicBezTo>
                      <a:pt x="216" y="296"/>
                      <a:pt x="272" y="328"/>
                      <a:pt x="304" y="312"/>
                    </a:cubicBezTo>
                    <a:cubicBezTo>
                      <a:pt x="336" y="296"/>
                      <a:pt x="392" y="216"/>
                      <a:pt x="400" y="168"/>
                    </a:cubicBezTo>
                    <a:cubicBezTo>
                      <a:pt x="408" y="120"/>
                      <a:pt x="392" y="48"/>
                      <a:pt x="352" y="24"/>
                    </a:cubicBezTo>
                    <a:cubicBezTo>
                      <a:pt x="312" y="0"/>
                      <a:pt x="216" y="0"/>
                      <a:pt x="160" y="24"/>
                    </a:cubicBezTo>
                    <a:cubicBezTo>
                      <a:pt x="104" y="48"/>
                      <a:pt x="32" y="120"/>
                      <a:pt x="16" y="168"/>
                    </a:cubicBezTo>
                    <a:cubicBezTo>
                      <a:pt x="0" y="216"/>
                      <a:pt x="32" y="264"/>
                      <a:pt x="64" y="312"/>
                    </a:cubicBezTo>
                  </a:path>
                </a:pathLst>
              </a:custGeom>
              <a:noFill/>
              <a:ln w="38100" cmpd="sng">
                <a:solidFill>
                  <a:schemeClr val="accent2"/>
                </a:solidFill>
                <a:round/>
                <a:headEnd type="none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6165" name="Rectangle 21"/>
            <p:cNvSpPr>
              <a:spLocks noChangeArrowheads="1"/>
            </p:cNvSpPr>
            <p:nvPr/>
          </p:nvSpPr>
          <p:spPr bwMode="auto">
            <a:xfrm>
              <a:off x="2924" y="3557"/>
              <a:ext cx="1086" cy="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pPr algn="ctr" defTabSz="801688">
                <a:defRPr/>
              </a:pPr>
              <a:r>
                <a:rPr lang="fr-FR">
                  <a:cs typeface="+mn-cs"/>
                </a:rPr>
                <a:t>+ </a:t>
              </a:r>
              <a:r>
                <a:rPr lang="fr-FR">
                  <a:solidFill>
                    <a:schemeClr val="accent2"/>
                  </a:solidFill>
                  <a:cs typeface="+mn-cs"/>
                </a:rPr>
                <a:t>Production</a:t>
              </a:r>
              <a:endParaRPr lang="fr-FR">
                <a:solidFill>
                  <a:srgbClr val="FF8000"/>
                </a:solidFill>
                <a:cs typeface="+mn-cs"/>
              </a:endParaRPr>
            </a:p>
          </p:txBody>
        </p:sp>
      </p:grpSp>
      <p:grpSp>
        <p:nvGrpSpPr>
          <p:cNvPr id="6181" name="Group 37"/>
          <p:cNvGrpSpPr>
            <a:grpSpLocks/>
          </p:cNvGrpSpPr>
          <p:nvPr/>
        </p:nvGrpSpPr>
        <p:grpSpPr bwMode="auto">
          <a:xfrm>
            <a:off x="5222875" y="3594100"/>
            <a:ext cx="3082925" cy="2474913"/>
            <a:chOff x="3290" y="2264"/>
            <a:chExt cx="1942" cy="1559"/>
          </a:xfrm>
        </p:grpSpPr>
        <p:grpSp>
          <p:nvGrpSpPr>
            <p:cNvPr id="8206" name="Group 27"/>
            <p:cNvGrpSpPr>
              <a:grpSpLocks/>
            </p:cNvGrpSpPr>
            <p:nvPr/>
          </p:nvGrpSpPr>
          <p:grpSpPr bwMode="auto">
            <a:xfrm>
              <a:off x="3290" y="2264"/>
              <a:ext cx="912" cy="661"/>
              <a:chOff x="3847" y="2495"/>
              <a:chExt cx="1067" cy="728"/>
            </a:xfrm>
          </p:grpSpPr>
          <p:sp>
            <p:nvSpPr>
              <p:cNvPr id="6172" name="Text Box 28"/>
              <p:cNvSpPr txBox="1">
                <a:spLocks noChangeArrowheads="1"/>
              </p:cNvSpPr>
              <p:nvPr/>
            </p:nvSpPr>
            <p:spPr bwMode="auto">
              <a:xfrm>
                <a:off x="3881" y="2752"/>
                <a:ext cx="1033" cy="4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fr-FR" sz="1900">
                    <a:solidFill>
                      <a:srgbClr val="FF8000"/>
                    </a:solidFill>
                    <a:latin typeface="Chalkboard" charset="0"/>
                    <a:cs typeface="+mn-cs"/>
                  </a:rPr>
                  <a:t>Destruction</a:t>
                </a:r>
                <a:br>
                  <a:rPr lang="fr-FR" sz="1900">
                    <a:solidFill>
                      <a:srgbClr val="FF8000"/>
                    </a:solidFill>
                    <a:latin typeface="Chalkboard" charset="0"/>
                    <a:cs typeface="+mn-cs"/>
                  </a:rPr>
                </a:br>
                <a:r>
                  <a:rPr lang="fr-FR" sz="1900">
                    <a:solidFill>
                      <a:srgbClr val="FF8000"/>
                    </a:solidFill>
                    <a:latin typeface="Chalkboard" charset="0"/>
                    <a:cs typeface="+mn-cs"/>
                  </a:rPr>
                  <a:t>de G</a:t>
                </a:r>
              </a:p>
            </p:txBody>
          </p:sp>
          <p:sp>
            <p:nvSpPr>
              <p:cNvPr id="6173" name="Freeform 29"/>
              <p:cNvSpPr>
                <a:spLocks/>
              </p:cNvSpPr>
              <p:nvPr/>
            </p:nvSpPr>
            <p:spPr bwMode="auto">
              <a:xfrm>
                <a:off x="3847" y="2495"/>
                <a:ext cx="346" cy="278"/>
              </a:xfrm>
              <a:custGeom>
                <a:avLst/>
                <a:gdLst>
                  <a:gd name="T0" fmla="*/ 256 w 408"/>
                  <a:gd name="T1" fmla="*/ 120 h 328"/>
                  <a:gd name="T2" fmla="*/ 208 w 408"/>
                  <a:gd name="T3" fmla="*/ 264 h 328"/>
                  <a:gd name="T4" fmla="*/ 304 w 408"/>
                  <a:gd name="T5" fmla="*/ 312 h 328"/>
                  <a:gd name="T6" fmla="*/ 400 w 408"/>
                  <a:gd name="T7" fmla="*/ 168 h 328"/>
                  <a:gd name="T8" fmla="*/ 352 w 408"/>
                  <a:gd name="T9" fmla="*/ 24 h 328"/>
                  <a:gd name="T10" fmla="*/ 160 w 408"/>
                  <a:gd name="T11" fmla="*/ 24 h 328"/>
                  <a:gd name="T12" fmla="*/ 16 w 408"/>
                  <a:gd name="T13" fmla="*/ 168 h 328"/>
                  <a:gd name="T14" fmla="*/ 64 w 408"/>
                  <a:gd name="T15" fmla="*/ 312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8" h="328">
                    <a:moveTo>
                      <a:pt x="256" y="120"/>
                    </a:moveTo>
                    <a:cubicBezTo>
                      <a:pt x="228" y="176"/>
                      <a:pt x="200" y="232"/>
                      <a:pt x="208" y="264"/>
                    </a:cubicBezTo>
                    <a:cubicBezTo>
                      <a:pt x="216" y="296"/>
                      <a:pt x="272" y="328"/>
                      <a:pt x="304" y="312"/>
                    </a:cubicBezTo>
                    <a:cubicBezTo>
                      <a:pt x="336" y="296"/>
                      <a:pt x="392" y="216"/>
                      <a:pt x="400" y="168"/>
                    </a:cubicBezTo>
                    <a:cubicBezTo>
                      <a:pt x="408" y="120"/>
                      <a:pt x="392" y="48"/>
                      <a:pt x="352" y="24"/>
                    </a:cubicBezTo>
                    <a:cubicBezTo>
                      <a:pt x="312" y="0"/>
                      <a:pt x="216" y="0"/>
                      <a:pt x="160" y="24"/>
                    </a:cubicBezTo>
                    <a:cubicBezTo>
                      <a:pt x="104" y="48"/>
                      <a:pt x="32" y="120"/>
                      <a:pt x="16" y="168"/>
                    </a:cubicBezTo>
                    <a:cubicBezTo>
                      <a:pt x="0" y="216"/>
                      <a:pt x="32" y="264"/>
                      <a:pt x="64" y="312"/>
                    </a:cubicBezTo>
                  </a:path>
                </a:pathLst>
              </a:custGeom>
              <a:noFill/>
              <a:ln w="38100" cmpd="sng">
                <a:solidFill>
                  <a:srgbClr val="FF8000"/>
                </a:solidFill>
                <a:round/>
                <a:headEnd type="stealth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6174" name="Rectangle 30"/>
            <p:cNvSpPr>
              <a:spLocks noChangeArrowheads="1"/>
            </p:cNvSpPr>
            <p:nvPr/>
          </p:nvSpPr>
          <p:spPr bwMode="auto">
            <a:xfrm>
              <a:off x="4073" y="3557"/>
              <a:ext cx="1159" cy="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pPr algn="ctr" defTabSz="801688">
                <a:defRPr/>
              </a:pPr>
              <a:r>
                <a:rPr lang="fr-FR">
                  <a:cs typeface="+mn-cs"/>
                </a:rPr>
                <a:t>- </a:t>
              </a:r>
              <a:r>
                <a:rPr lang="fr-FR">
                  <a:solidFill>
                    <a:srgbClr val="FF8000"/>
                  </a:solidFill>
                  <a:cs typeface="+mn-cs"/>
                </a:rPr>
                <a:t>Destruction</a:t>
              </a:r>
            </a:p>
          </p:txBody>
        </p:sp>
      </p:grpSp>
      <p:sp>
        <p:nvSpPr>
          <p:cNvPr id="6175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fr-FR">
                <a:cs typeface="+mj-cs"/>
              </a:rPr>
              <a:t>Principe de conservation</a:t>
            </a:r>
          </a:p>
        </p:txBody>
      </p:sp>
      <p:grpSp>
        <p:nvGrpSpPr>
          <p:cNvPr id="6179" name="Group 35"/>
          <p:cNvGrpSpPr>
            <a:grpSpLocks/>
          </p:cNvGrpSpPr>
          <p:nvPr/>
        </p:nvGrpSpPr>
        <p:grpSpPr bwMode="auto">
          <a:xfrm>
            <a:off x="3189288" y="2667000"/>
            <a:ext cx="5175250" cy="3508375"/>
            <a:chOff x="2009" y="1680"/>
            <a:chExt cx="3260" cy="2210"/>
          </a:xfrm>
        </p:grpSpPr>
        <p:grpSp>
          <p:nvGrpSpPr>
            <p:cNvPr id="8201" name="Group 34"/>
            <p:cNvGrpSpPr>
              <a:grpSpLocks/>
            </p:cNvGrpSpPr>
            <p:nvPr/>
          </p:nvGrpSpPr>
          <p:grpSpPr bwMode="auto">
            <a:xfrm>
              <a:off x="2201" y="1680"/>
              <a:ext cx="3068" cy="2210"/>
              <a:chOff x="2201" y="1680"/>
              <a:chExt cx="3068" cy="2210"/>
            </a:xfrm>
          </p:grpSpPr>
          <p:sp>
            <p:nvSpPr>
              <p:cNvPr id="6167" name="Freeform 23"/>
              <p:cNvSpPr>
                <a:spLocks/>
              </p:cNvSpPr>
              <p:nvPr/>
            </p:nvSpPr>
            <p:spPr bwMode="auto">
              <a:xfrm flipH="1">
                <a:off x="3778" y="1969"/>
                <a:ext cx="592" cy="333"/>
              </a:xfrm>
              <a:custGeom>
                <a:avLst/>
                <a:gdLst>
                  <a:gd name="T0" fmla="*/ 0 w 816"/>
                  <a:gd name="T1" fmla="*/ 0 h 432"/>
                  <a:gd name="T2" fmla="*/ 480 w 816"/>
                  <a:gd name="T3" fmla="*/ 96 h 432"/>
                  <a:gd name="T4" fmla="*/ 816 w 816"/>
                  <a:gd name="T5" fmla="*/ 432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6" h="432">
                    <a:moveTo>
                      <a:pt x="0" y="0"/>
                    </a:moveTo>
                    <a:cubicBezTo>
                      <a:pt x="172" y="12"/>
                      <a:pt x="344" y="24"/>
                      <a:pt x="480" y="96"/>
                    </a:cubicBezTo>
                    <a:cubicBezTo>
                      <a:pt x="616" y="168"/>
                      <a:pt x="716" y="300"/>
                      <a:pt x="816" y="432"/>
                    </a:cubicBezTo>
                  </a:path>
                </a:pathLst>
              </a:custGeom>
              <a:noFill/>
              <a:ln w="38100" cmpd="sng">
                <a:solidFill>
                  <a:srgbClr val="15C300"/>
                </a:solidFill>
                <a:round/>
                <a:headEnd type="stealth" w="med" len="lg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168" name="Text Box 24"/>
              <p:cNvSpPr txBox="1">
                <a:spLocks noChangeArrowheads="1"/>
              </p:cNvSpPr>
              <p:nvPr/>
            </p:nvSpPr>
            <p:spPr bwMode="auto">
              <a:xfrm>
                <a:off x="4272" y="1680"/>
                <a:ext cx="997" cy="4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fr-FR" sz="1900">
                    <a:solidFill>
                      <a:srgbClr val="15C300"/>
                    </a:solidFill>
                    <a:latin typeface="Chalkboard" charset="0"/>
                    <a:cs typeface="+mn-cs"/>
                  </a:rPr>
                  <a:t>Flux sortant </a:t>
                </a:r>
              </a:p>
              <a:p>
                <a:pPr algn="ctr">
                  <a:defRPr/>
                </a:pPr>
                <a:r>
                  <a:rPr lang="fr-FR" sz="1900">
                    <a:solidFill>
                      <a:srgbClr val="15C300"/>
                    </a:solidFill>
                    <a:latin typeface="Chalkboard" charset="0"/>
                    <a:cs typeface="+mn-cs"/>
                  </a:rPr>
                  <a:t>de G</a:t>
                </a:r>
              </a:p>
            </p:txBody>
          </p:sp>
          <p:sp>
            <p:nvSpPr>
              <p:cNvPr id="6169" name="Rectangle 25"/>
              <p:cNvSpPr>
                <a:spLocks noChangeArrowheads="1"/>
              </p:cNvSpPr>
              <p:nvPr/>
            </p:nvSpPr>
            <p:spPr bwMode="auto">
              <a:xfrm>
                <a:off x="2201" y="3490"/>
                <a:ext cx="673" cy="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0313" tIns="35157" rIns="70313" bIns="35157">
                <a:spAutoFit/>
              </a:bodyPr>
              <a:lstStyle/>
              <a:p>
                <a:pPr algn="ctr" defTabSz="801688">
                  <a:lnSpc>
                    <a:spcPct val="80000"/>
                  </a:lnSpc>
                  <a:defRPr/>
                </a:pPr>
                <a:r>
                  <a:rPr lang="fr-FR">
                    <a:solidFill>
                      <a:srgbClr val="15B003"/>
                    </a:solidFill>
                    <a:cs typeface="+mn-cs"/>
                  </a:rPr>
                  <a:t>Flux</a:t>
                </a:r>
                <a:br>
                  <a:rPr lang="fr-FR">
                    <a:solidFill>
                      <a:srgbClr val="15B003"/>
                    </a:solidFill>
                    <a:cs typeface="+mn-cs"/>
                  </a:rPr>
                </a:br>
                <a:r>
                  <a:rPr lang="fr-FR">
                    <a:solidFill>
                      <a:srgbClr val="15B003"/>
                    </a:solidFill>
                    <a:cs typeface="+mn-cs"/>
                  </a:rPr>
                  <a:t>sortant</a:t>
                </a:r>
              </a:p>
            </p:txBody>
          </p:sp>
        </p:grpSp>
        <p:sp>
          <p:nvSpPr>
            <p:cNvPr id="6176" name="Rectangle 32"/>
            <p:cNvSpPr>
              <a:spLocks noChangeArrowheads="1"/>
            </p:cNvSpPr>
            <p:nvPr/>
          </p:nvSpPr>
          <p:spPr bwMode="auto">
            <a:xfrm>
              <a:off x="2009" y="3550"/>
              <a:ext cx="200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>
                  <a:cs typeface="+mn-cs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4" name="Group 4"/>
          <p:cNvGrpSpPr>
            <a:grpSpLocks/>
          </p:cNvGrpSpPr>
          <p:nvPr/>
        </p:nvGrpSpPr>
        <p:grpSpPr bwMode="auto">
          <a:xfrm>
            <a:off x="1955800" y="4327525"/>
            <a:ext cx="2541588" cy="1384300"/>
            <a:chOff x="1440" y="2592"/>
            <a:chExt cx="1872" cy="960"/>
          </a:xfrm>
        </p:grpSpPr>
        <p:sp>
          <p:nvSpPr>
            <p:cNvPr id="10245" name="Rectangle 5"/>
            <p:cNvSpPr>
              <a:spLocks noChangeArrowheads="1"/>
            </p:cNvSpPr>
            <p:nvPr/>
          </p:nvSpPr>
          <p:spPr bwMode="auto">
            <a:xfrm>
              <a:off x="1440" y="2784"/>
              <a:ext cx="1872" cy="768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34000">
                  <a:srgbClr val="94B9FF"/>
                </a:gs>
              </a:gsLst>
              <a:path path="rect">
                <a:fillToRect r="100000" b="100000"/>
              </a:path>
            </a:gra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0246" name="Line 6"/>
            <p:cNvSpPr>
              <a:spLocks noChangeShapeType="1"/>
            </p:cNvSpPr>
            <p:nvPr/>
          </p:nvSpPr>
          <p:spPr bwMode="auto">
            <a:xfrm>
              <a:off x="1440" y="2592"/>
              <a:ext cx="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0247" name="Line 7"/>
            <p:cNvSpPr>
              <a:spLocks noChangeShapeType="1"/>
            </p:cNvSpPr>
            <p:nvPr/>
          </p:nvSpPr>
          <p:spPr bwMode="auto">
            <a:xfrm>
              <a:off x="3312" y="2592"/>
              <a:ext cx="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10248" name="Group 8"/>
          <p:cNvGrpSpPr>
            <a:grpSpLocks/>
          </p:cNvGrpSpPr>
          <p:nvPr/>
        </p:nvGrpSpPr>
        <p:grpSpPr bwMode="auto">
          <a:xfrm>
            <a:off x="1498600" y="3595688"/>
            <a:ext cx="731838" cy="1025525"/>
            <a:chOff x="1104" y="2636"/>
            <a:chExt cx="539" cy="711"/>
          </a:xfrm>
        </p:grpSpPr>
        <p:sp>
          <p:nvSpPr>
            <p:cNvPr id="10249" name="Rectangle 9" descr="Rayures étroites verticales"/>
            <p:cNvSpPr>
              <a:spLocks noChangeArrowheads="1"/>
            </p:cNvSpPr>
            <p:nvPr/>
          </p:nvSpPr>
          <p:spPr bwMode="auto">
            <a:xfrm>
              <a:off x="1546" y="3069"/>
              <a:ext cx="75" cy="278"/>
            </a:xfrm>
            <a:prstGeom prst="rect">
              <a:avLst/>
            </a:prstGeom>
            <a:pattFill prst="narVert">
              <a:fgClr>
                <a:srgbClr val="FF0000"/>
              </a:fgClr>
              <a:bgClr>
                <a:schemeClr val="tx2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9242" name="Group 10"/>
            <p:cNvGrpSpPr>
              <a:grpSpLocks/>
            </p:cNvGrpSpPr>
            <p:nvPr/>
          </p:nvGrpSpPr>
          <p:grpSpPr bwMode="auto">
            <a:xfrm>
              <a:off x="1104" y="2636"/>
              <a:ext cx="539" cy="674"/>
              <a:chOff x="1104" y="2084"/>
              <a:chExt cx="539" cy="674"/>
            </a:xfrm>
          </p:grpSpPr>
          <p:sp>
            <p:nvSpPr>
              <p:cNvPr id="10251" name="AutoShape 11"/>
              <p:cNvSpPr>
                <a:spLocks noChangeArrowheads="1"/>
              </p:cNvSpPr>
              <p:nvPr/>
            </p:nvSpPr>
            <p:spPr bwMode="auto">
              <a:xfrm>
                <a:off x="1162" y="2278"/>
                <a:ext cx="481" cy="480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400"/>
                      <a:pt x="16199" y="7817"/>
                      <a:pt x="16199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343434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0252" name="Rectangle 12"/>
              <p:cNvSpPr>
                <a:spLocks noChangeArrowheads="1"/>
              </p:cNvSpPr>
              <p:nvPr/>
            </p:nvSpPr>
            <p:spPr bwMode="auto">
              <a:xfrm>
                <a:off x="1382" y="2132"/>
                <a:ext cx="48" cy="143"/>
              </a:xfrm>
              <a:prstGeom prst="rect">
                <a:avLst/>
              </a:prstGeom>
              <a:gradFill rotWithShape="0">
                <a:gsLst>
                  <a:gs pos="0">
                    <a:srgbClr val="343434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0253" name="Rectangle 13"/>
              <p:cNvSpPr>
                <a:spLocks noChangeArrowheads="1"/>
              </p:cNvSpPr>
              <p:nvPr/>
            </p:nvSpPr>
            <p:spPr bwMode="auto">
              <a:xfrm>
                <a:off x="1286" y="2084"/>
                <a:ext cx="240" cy="48"/>
              </a:xfrm>
              <a:prstGeom prst="rect">
                <a:avLst/>
              </a:prstGeom>
              <a:gradFill rotWithShape="0">
                <a:gsLst>
                  <a:gs pos="0">
                    <a:srgbClr val="343434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0254" name="Rectangle 14"/>
              <p:cNvSpPr>
                <a:spLocks noChangeArrowheads="1"/>
              </p:cNvSpPr>
              <p:nvPr/>
            </p:nvSpPr>
            <p:spPr bwMode="auto">
              <a:xfrm>
                <a:off x="1104" y="2208"/>
                <a:ext cx="240" cy="3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</p:grpSp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1945398" y="5733955"/>
            <a:ext cx="2624304" cy="1035134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dirty="0">
                <a:latin typeface="Chalkboard" charset="0"/>
                <a:cs typeface="+mn-cs"/>
              </a:rPr>
              <a:t>Diffusif</a:t>
            </a:r>
          </a:p>
          <a:p>
            <a:pPr algn="ctr">
              <a:defRPr/>
            </a:pPr>
            <a:r>
              <a:rPr lang="fr-FR" sz="1900" dirty="0">
                <a:latin typeface="Chalkboard" charset="0"/>
                <a:cs typeface="+mn-cs"/>
              </a:rPr>
              <a:t>du chaud vers le froid</a:t>
            </a:r>
            <a:br>
              <a:rPr lang="fr-FR" sz="1900" dirty="0">
                <a:latin typeface="Chalkboard" charset="0"/>
                <a:cs typeface="+mn-cs"/>
              </a:rPr>
            </a:br>
            <a:r>
              <a:rPr lang="fr-FR" sz="1900" dirty="0">
                <a:latin typeface="Chalkboard" charset="0"/>
                <a:cs typeface="+mn-cs"/>
              </a:rPr>
              <a:t>eau IMMOBILE</a:t>
            </a:r>
          </a:p>
        </p:txBody>
      </p:sp>
      <p:sp>
        <p:nvSpPr>
          <p:cNvPr id="48" name="Rectangle 5"/>
          <p:cNvSpPr>
            <a:spLocks noChangeArrowheads="1"/>
          </p:cNvSpPr>
          <p:nvPr/>
        </p:nvSpPr>
        <p:spPr bwMode="auto">
          <a:xfrm>
            <a:off x="5783436" y="4606528"/>
            <a:ext cx="2541588" cy="110744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34000">
                <a:srgbClr val="94B9FF"/>
              </a:gs>
            </a:gsLst>
            <a:path path="rect">
              <a:fillToRect r="100000" b="10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grpSp>
        <p:nvGrpSpPr>
          <p:cNvPr id="9228" name="Group 23"/>
          <p:cNvGrpSpPr>
            <a:grpSpLocks/>
          </p:cNvGrpSpPr>
          <p:nvPr/>
        </p:nvGrpSpPr>
        <p:grpSpPr bwMode="auto">
          <a:xfrm>
            <a:off x="5780640" y="4327525"/>
            <a:ext cx="2542754" cy="1382871"/>
            <a:chOff x="1440" y="2592"/>
            <a:chExt cx="1872" cy="960"/>
          </a:xfrm>
        </p:grpSpPr>
        <p:sp>
          <p:nvSpPr>
            <p:cNvPr id="10264" name="Rectangle 24"/>
            <p:cNvSpPr>
              <a:spLocks noChangeArrowheads="1"/>
            </p:cNvSpPr>
            <p:nvPr/>
          </p:nvSpPr>
          <p:spPr bwMode="auto">
            <a:xfrm>
              <a:off x="1440" y="2784"/>
              <a:ext cx="1872" cy="768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94B9FF"/>
                </a:gs>
              </a:gsLst>
              <a:path path="rect">
                <a:fillToRect r="100000" b="100000"/>
              </a:path>
            </a:gra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0265" name="Line 25"/>
            <p:cNvSpPr>
              <a:spLocks noChangeShapeType="1"/>
            </p:cNvSpPr>
            <p:nvPr/>
          </p:nvSpPr>
          <p:spPr bwMode="auto">
            <a:xfrm>
              <a:off x="1440" y="2592"/>
              <a:ext cx="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0266" name="Line 26"/>
            <p:cNvSpPr>
              <a:spLocks noChangeShapeType="1"/>
            </p:cNvSpPr>
            <p:nvPr/>
          </p:nvSpPr>
          <p:spPr bwMode="auto">
            <a:xfrm>
              <a:off x="3312" y="2592"/>
              <a:ext cx="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10268" name="Arc 28"/>
          <p:cNvSpPr>
            <a:spLocks/>
          </p:cNvSpPr>
          <p:nvPr/>
        </p:nvSpPr>
        <p:spPr bwMode="auto">
          <a:xfrm>
            <a:off x="5909680" y="4811530"/>
            <a:ext cx="2349874" cy="691436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1600 w 43200"/>
              <a:gd name="T1" fmla="*/ 0 h 43200"/>
              <a:gd name="T2" fmla="*/ 14233 w 43200"/>
              <a:gd name="T3" fmla="*/ 1296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2511"/>
                  <a:pt x="5689" y="4395"/>
                  <a:pt x="14232" y="1295"/>
                </a:cubicBezTo>
              </a:path>
              <a:path w="43200" h="43200" stroke="0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2511"/>
                  <a:pt x="5689" y="4395"/>
                  <a:pt x="14232" y="1295"/>
                </a:cubicBezTo>
                <a:lnTo>
                  <a:pt x="21600" y="21600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0269" name="Text Box 29"/>
          <p:cNvSpPr txBox="1">
            <a:spLocks noChangeArrowheads="1"/>
          </p:cNvSpPr>
          <p:nvPr/>
        </p:nvSpPr>
        <p:spPr bwMode="auto">
          <a:xfrm>
            <a:off x="5093336" y="5733444"/>
            <a:ext cx="3922796" cy="103571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dirty="0">
                <a:latin typeface="Chalkboard" charset="0"/>
                <a:cs typeface="+mn-cs"/>
              </a:rPr>
              <a:t>Convectif</a:t>
            </a:r>
          </a:p>
          <a:p>
            <a:pPr algn="ctr">
              <a:defRPr/>
            </a:pPr>
            <a:r>
              <a:rPr lang="fr-FR" sz="1900" dirty="0">
                <a:latin typeface="Chalkboard" charset="0"/>
                <a:cs typeface="+mn-cs"/>
              </a:rPr>
              <a:t>forcé par le mouvement </a:t>
            </a:r>
          </a:p>
          <a:p>
            <a:pPr algn="ctr">
              <a:defRPr/>
            </a:pPr>
            <a:r>
              <a:rPr lang="fr-FR" sz="1900" dirty="0">
                <a:latin typeface="Chalkboard" charset="0"/>
                <a:cs typeface="+mn-cs"/>
              </a:rPr>
              <a:t>d’ensemble que j’impose au fluide.</a:t>
            </a:r>
          </a:p>
        </p:txBody>
      </p:sp>
      <p:sp>
        <p:nvSpPr>
          <p:cNvPr id="10270" name="Text Box 30"/>
          <p:cNvSpPr txBox="1">
            <a:spLocks noChangeArrowheads="1"/>
          </p:cNvSpPr>
          <p:nvPr/>
        </p:nvSpPr>
        <p:spPr bwMode="auto">
          <a:xfrm>
            <a:off x="2843808" y="3473465"/>
            <a:ext cx="5785815" cy="81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dirty="0">
                <a:latin typeface="Chalkboard" charset="0"/>
                <a:cs typeface="+mn-cs"/>
              </a:rPr>
              <a:t>Exemple « quotidien » = une baignoire</a:t>
            </a:r>
          </a:p>
          <a:p>
            <a:pPr>
              <a:defRPr/>
            </a:pPr>
            <a:r>
              <a:rPr lang="fr-FR" dirty="0">
                <a:latin typeface="Chalkboard" charset="0"/>
                <a:cs typeface="+mn-cs"/>
              </a:rPr>
              <a:t>		(flux de chaleur) :</a:t>
            </a:r>
          </a:p>
        </p:txBody>
      </p:sp>
      <p:grpSp>
        <p:nvGrpSpPr>
          <p:cNvPr id="10271" name="Group 31"/>
          <p:cNvGrpSpPr>
            <a:grpSpLocks/>
          </p:cNvGrpSpPr>
          <p:nvPr/>
        </p:nvGrpSpPr>
        <p:grpSpPr bwMode="auto">
          <a:xfrm>
            <a:off x="1954312" y="4331196"/>
            <a:ext cx="2541588" cy="1384300"/>
            <a:chOff x="1440" y="2592"/>
            <a:chExt cx="1872" cy="960"/>
          </a:xfrm>
        </p:grpSpPr>
        <p:sp>
          <p:nvSpPr>
            <p:cNvPr id="10272" name="Rectangle 32"/>
            <p:cNvSpPr>
              <a:spLocks noChangeArrowheads="1"/>
            </p:cNvSpPr>
            <p:nvPr/>
          </p:nvSpPr>
          <p:spPr bwMode="auto">
            <a:xfrm>
              <a:off x="1440" y="2784"/>
              <a:ext cx="1872" cy="768"/>
            </a:xfrm>
            <a:prstGeom prst="rect">
              <a:avLst/>
            </a:prstGeom>
            <a:solidFill>
              <a:srgbClr val="95B8FD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0273" name="Line 33"/>
            <p:cNvSpPr>
              <a:spLocks noChangeShapeType="1"/>
            </p:cNvSpPr>
            <p:nvPr/>
          </p:nvSpPr>
          <p:spPr bwMode="auto">
            <a:xfrm>
              <a:off x="1440" y="2592"/>
              <a:ext cx="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0274" name="Line 34"/>
            <p:cNvSpPr>
              <a:spLocks noChangeShapeType="1"/>
            </p:cNvSpPr>
            <p:nvPr/>
          </p:nvSpPr>
          <p:spPr bwMode="auto">
            <a:xfrm>
              <a:off x="3312" y="2592"/>
              <a:ext cx="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10275" name="Rectangle 3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fr-FR">
                <a:cs typeface="+mj-cs"/>
              </a:rPr>
              <a:t>Deux sortes de flux</a:t>
            </a:r>
          </a:p>
        </p:txBody>
      </p:sp>
      <p:sp>
        <p:nvSpPr>
          <p:cNvPr id="2" name="Rectangle 1"/>
          <p:cNvSpPr/>
          <p:nvPr/>
        </p:nvSpPr>
        <p:spPr>
          <a:xfrm>
            <a:off x="539552" y="1363415"/>
            <a:ext cx="8064896" cy="461665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Flux = mouvement d</a:t>
            </a:r>
            <a:r>
              <a:rPr lang="ja-JP" altLang="fr-FR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/>
              </a:rPr>
              <a:t>’</a:t>
            </a:r>
            <a:r>
              <a:rPr lang="fr-FR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une grandeur à travers une surface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20244" y="2084656"/>
            <a:ext cx="3583032" cy="120032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400">
                <a:solidFill>
                  <a:srgbClr val="FFFF66"/>
                </a:solidFill>
              </a:rPr>
              <a:t>Convectif :</a:t>
            </a:r>
          </a:p>
          <a:p>
            <a:pPr algn="ctr"/>
            <a:r>
              <a:rPr lang="fr-FR" sz="2400">
                <a:solidFill>
                  <a:srgbClr val="FFFFFF"/>
                </a:solidFill>
              </a:rPr>
              <a:t>Causé par le mouvement </a:t>
            </a:r>
            <a:br>
              <a:rPr lang="fr-FR" sz="2400">
                <a:solidFill>
                  <a:srgbClr val="FFFFFF"/>
                </a:solidFill>
              </a:rPr>
            </a:br>
            <a:r>
              <a:rPr lang="fr-FR" sz="2400">
                <a:solidFill>
                  <a:srgbClr val="FFFFFF"/>
                </a:solidFill>
              </a:rPr>
              <a:t>d’ensemble du fluide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940724" y="2084656"/>
            <a:ext cx="3583032" cy="120032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400">
                <a:solidFill>
                  <a:srgbClr val="FFFF66"/>
                </a:solidFill>
              </a:rPr>
              <a:t>Diffusif :</a:t>
            </a:r>
          </a:p>
          <a:p>
            <a:pPr algn="ctr"/>
            <a:r>
              <a:rPr lang="fr-FR" sz="2400">
                <a:solidFill>
                  <a:srgbClr val="FFFFFF"/>
                </a:solidFill>
              </a:rPr>
              <a:t>Causé par le mouvement </a:t>
            </a:r>
            <a:br>
              <a:rPr lang="fr-FR" sz="2400">
                <a:solidFill>
                  <a:srgbClr val="FFFFFF"/>
                </a:solidFill>
              </a:rPr>
            </a:br>
            <a:r>
              <a:rPr lang="fr-FR" sz="2400">
                <a:solidFill>
                  <a:srgbClr val="FFFFFF"/>
                </a:solidFill>
              </a:rPr>
              <a:t>thermique des molécules</a:t>
            </a:r>
          </a:p>
        </p:txBody>
      </p:sp>
      <p:sp>
        <p:nvSpPr>
          <p:cNvPr id="40" name="Rectangle 24"/>
          <p:cNvSpPr>
            <a:spLocks noChangeArrowheads="1"/>
          </p:cNvSpPr>
          <p:nvPr/>
        </p:nvSpPr>
        <p:spPr bwMode="auto">
          <a:xfrm>
            <a:off x="1954312" y="4606528"/>
            <a:ext cx="2542754" cy="1106297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94B9FF"/>
              </a:gs>
            </a:gsLst>
            <a:path path="rect">
              <a:fillToRect r="100000" b="10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grpSp>
        <p:nvGrpSpPr>
          <p:cNvPr id="9235" name="Group 16"/>
          <p:cNvGrpSpPr>
            <a:grpSpLocks/>
          </p:cNvGrpSpPr>
          <p:nvPr/>
        </p:nvGrpSpPr>
        <p:grpSpPr bwMode="auto">
          <a:xfrm>
            <a:off x="2216784" y="4743451"/>
            <a:ext cx="1693450" cy="691049"/>
            <a:chOff x="1632" y="3292"/>
            <a:chExt cx="1248" cy="480"/>
          </a:xfrm>
        </p:grpSpPr>
        <p:sp>
          <p:nvSpPr>
            <p:cNvPr id="10257" name="Line 17"/>
            <p:cNvSpPr>
              <a:spLocks noChangeShapeType="1"/>
            </p:cNvSpPr>
            <p:nvPr/>
          </p:nvSpPr>
          <p:spPr bwMode="auto">
            <a:xfrm>
              <a:off x="1632" y="3388"/>
              <a:ext cx="48" cy="384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0258" name="Line 18"/>
            <p:cNvSpPr>
              <a:spLocks noChangeShapeType="1"/>
            </p:cNvSpPr>
            <p:nvPr/>
          </p:nvSpPr>
          <p:spPr bwMode="auto">
            <a:xfrm>
              <a:off x="1775" y="3388"/>
              <a:ext cx="336" cy="33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0259" name="Line 19"/>
            <p:cNvSpPr>
              <a:spLocks noChangeShapeType="1"/>
            </p:cNvSpPr>
            <p:nvPr/>
          </p:nvSpPr>
          <p:spPr bwMode="auto">
            <a:xfrm>
              <a:off x="1967" y="3292"/>
              <a:ext cx="913" cy="144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0260" name="Line 20"/>
            <p:cNvSpPr>
              <a:spLocks noChangeShapeType="1"/>
            </p:cNvSpPr>
            <p:nvPr/>
          </p:nvSpPr>
          <p:spPr bwMode="auto">
            <a:xfrm>
              <a:off x="1871" y="3341"/>
              <a:ext cx="817" cy="288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49" name="Line 6"/>
          <p:cNvSpPr>
            <a:spLocks noChangeShapeType="1"/>
          </p:cNvSpPr>
          <p:nvPr/>
        </p:nvSpPr>
        <p:spPr bwMode="auto">
          <a:xfrm>
            <a:off x="-2843336" y="4014093"/>
            <a:ext cx="0" cy="55372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50" name="Line 7"/>
          <p:cNvSpPr>
            <a:spLocks noChangeShapeType="1"/>
          </p:cNvSpPr>
          <p:nvPr/>
        </p:nvSpPr>
        <p:spPr bwMode="auto">
          <a:xfrm>
            <a:off x="-301748" y="4014093"/>
            <a:ext cx="0" cy="55372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52" name="Rectangle 9" descr="Rayures étroites verticales"/>
          <p:cNvSpPr>
            <a:spLocks noChangeArrowheads="1"/>
          </p:cNvSpPr>
          <p:nvPr/>
        </p:nvSpPr>
        <p:spPr bwMode="auto">
          <a:xfrm>
            <a:off x="-2700402" y="3906802"/>
            <a:ext cx="101833" cy="400979"/>
          </a:xfrm>
          <a:prstGeom prst="rect">
            <a:avLst/>
          </a:prstGeom>
          <a:pattFill prst="narVert">
            <a:fgClr>
              <a:srgbClr val="FF0000"/>
            </a:fgClr>
            <a:bgClr>
              <a:schemeClr val="tx2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-3300536" y="3282256"/>
            <a:ext cx="731838" cy="972157"/>
            <a:chOff x="-3300536" y="3282256"/>
            <a:chExt cx="731838" cy="972157"/>
          </a:xfrm>
        </p:grpSpPr>
        <p:sp>
          <p:nvSpPr>
            <p:cNvPr id="54" name="AutoShape 11"/>
            <p:cNvSpPr>
              <a:spLocks noChangeArrowheads="1"/>
            </p:cNvSpPr>
            <p:nvPr/>
          </p:nvSpPr>
          <p:spPr bwMode="auto">
            <a:xfrm>
              <a:off x="-3221785" y="3562076"/>
              <a:ext cx="653087" cy="692337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400"/>
                    <a:pt x="16199" y="7817"/>
                    <a:pt x="16199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gradFill rotWithShape="0">
              <a:gsLst>
                <a:gs pos="0">
                  <a:srgbClr val="343434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5" name="Rectangle 12"/>
            <p:cNvSpPr>
              <a:spLocks noChangeArrowheads="1"/>
            </p:cNvSpPr>
            <p:nvPr/>
          </p:nvSpPr>
          <p:spPr bwMode="auto">
            <a:xfrm>
              <a:off x="-2923076" y="3351490"/>
              <a:ext cx="65173" cy="206259"/>
            </a:xfrm>
            <a:prstGeom prst="rect">
              <a:avLst/>
            </a:prstGeom>
            <a:gradFill rotWithShape="0">
              <a:gsLst>
                <a:gs pos="0">
                  <a:srgbClr val="343434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6" name="Rectangle 13"/>
            <p:cNvSpPr>
              <a:spLocks noChangeArrowheads="1"/>
            </p:cNvSpPr>
            <p:nvPr/>
          </p:nvSpPr>
          <p:spPr bwMode="auto">
            <a:xfrm>
              <a:off x="-3053422" y="3282256"/>
              <a:ext cx="325865" cy="69234"/>
            </a:xfrm>
            <a:prstGeom prst="rect">
              <a:avLst/>
            </a:prstGeom>
            <a:gradFill rotWithShape="0">
              <a:gsLst>
                <a:gs pos="0">
                  <a:srgbClr val="343434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7" name="Rectangle 14"/>
            <p:cNvSpPr>
              <a:spLocks noChangeArrowheads="1"/>
            </p:cNvSpPr>
            <p:nvPr/>
          </p:nvSpPr>
          <p:spPr bwMode="auto">
            <a:xfrm>
              <a:off x="-3300536" y="3461110"/>
              <a:ext cx="325865" cy="484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60" name="Line 33"/>
          <p:cNvSpPr>
            <a:spLocks noChangeShapeType="1"/>
          </p:cNvSpPr>
          <p:nvPr/>
        </p:nvSpPr>
        <p:spPr bwMode="auto">
          <a:xfrm>
            <a:off x="-2844824" y="4017764"/>
            <a:ext cx="0" cy="55372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1" name="Line 34"/>
          <p:cNvSpPr>
            <a:spLocks noChangeShapeType="1"/>
          </p:cNvSpPr>
          <p:nvPr/>
        </p:nvSpPr>
        <p:spPr bwMode="auto">
          <a:xfrm>
            <a:off x="-303236" y="4017764"/>
            <a:ext cx="0" cy="55372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4" name="Line 17"/>
          <p:cNvSpPr>
            <a:spLocks noChangeShapeType="1"/>
          </p:cNvSpPr>
          <p:nvPr/>
        </p:nvSpPr>
        <p:spPr bwMode="auto">
          <a:xfrm>
            <a:off x="-2582352" y="4568229"/>
            <a:ext cx="65133" cy="552839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5" name="Line 18"/>
          <p:cNvSpPr>
            <a:spLocks noChangeShapeType="1"/>
          </p:cNvSpPr>
          <p:nvPr/>
        </p:nvSpPr>
        <p:spPr bwMode="auto">
          <a:xfrm>
            <a:off x="-2388311" y="4568229"/>
            <a:ext cx="455929" cy="483734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" name="Line 19"/>
          <p:cNvSpPr>
            <a:spLocks noChangeShapeType="1"/>
          </p:cNvSpPr>
          <p:nvPr/>
        </p:nvSpPr>
        <p:spPr bwMode="auto">
          <a:xfrm>
            <a:off x="-2127780" y="4430019"/>
            <a:ext cx="1238878" cy="207315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" name="Line 20"/>
          <p:cNvSpPr>
            <a:spLocks noChangeShapeType="1"/>
          </p:cNvSpPr>
          <p:nvPr/>
        </p:nvSpPr>
        <p:spPr bwMode="auto">
          <a:xfrm>
            <a:off x="-2258045" y="4500564"/>
            <a:ext cx="1108613" cy="414629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1" grpId="0" animBg="1"/>
      <p:bldP spid="48" grpId="0" animBg="1"/>
      <p:bldP spid="10268" grpId="0" animBg="1"/>
      <p:bldP spid="10269" grpId="0" animBg="1"/>
      <p:bldP spid="10270" grpId="0" uiExpand="1"/>
      <p:bldP spid="3" grpId="0" animBg="1"/>
      <p:bldP spid="37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Flux diffusif</a:t>
            </a:r>
            <a:endParaRPr lang="fr-FR"/>
          </a:p>
        </p:txBody>
      </p:sp>
      <p:pic>
        <p:nvPicPr>
          <p:cNvPr id="3" name="Diffusio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204" y="1340768"/>
            <a:ext cx="9045592" cy="2038399"/>
          </a:xfrm>
          <a:prstGeom prst="rect">
            <a:avLst/>
          </a:prstGeom>
        </p:spPr>
      </p:pic>
      <p:grpSp>
        <p:nvGrpSpPr>
          <p:cNvPr id="16" name="Grouper 15"/>
          <p:cNvGrpSpPr/>
          <p:nvPr/>
        </p:nvGrpSpPr>
        <p:grpSpPr>
          <a:xfrm>
            <a:off x="1331640" y="3717032"/>
            <a:ext cx="6624736" cy="1417513"/>
            <a:chOff x="1547664" y="3933056"/>
            <a:chExt cx="6624736" cy="1417513"/>
          </a:xfrm>
        </p:grpSpPr>
        <p:grpSp>
          <p:nvGrpSpPr>
            <p:cNvPr id="14" name="Grouper 13"/>
            <p:cNvGrpSpPr/>
            <p:nvPr/>
          </p:nvGrpSpPr>
          <p:grpSpPr>
            <a:xfrm>
              <a:off x="1547664" y="3933056"/>
              <a:ext cx="2917351" cy="1417513"/>
              <a:chOff x="1547664" y="3933056"/>
              <a:chExt cx="2917351" cy="1417513"/>
            </a:xfrm>
          </p:grpSpPr>
          <p:grpSp>
            <p:nvGrpSpPr>
              <p:cNvPr id="11" name="Grouper 10"/>
              <p:cNvGrpSpPr/>
              <p:nvPr/>
            </p:nvGrpSpPr>
            <p:grpSpPr>
              <a:xfrm>
                <a:off x="1547664" y="3933056"/>
                <a:ext cx="1656184" cy="576064"/>
                <a:chOff x="1547664" y="4509120"/>
                <a:chExt cx="1656184" cy="576064"/>
              </a:xfrm>
            </p:grpSpPr>
            <p:sp>
              <p:nvSpPr>
                <p:cNvPr id="4" name="Ellipse 3"/>
                <p:cNvSpPr/>
                <p:nvPr/>
              </p:nvSpPr>
              <p:spPr bwMode="auto">
                <a:xfrm>
                  <a:off x="1547664" y="4509120"/>
                  <a:ext cx="576064" cy="576064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halkboard" charset="0"/>
                    <a:ea typeface="ＭＳ Ｐゴシック" charset="0"/>
                  </a:endParaRPr>
                </a:p>
              </p:txBody>
            </p:sp>
            <p:cxnSp>
              <p:nvCxnSpPr>
                <p:cNvPr id="7" name="Connecteur droit avec flèche 6"/>
                <p:cNvCxnSpPr/>
                <p:nvPr/>
              </p:nvCxnSpPr>
              <p:spPr bwMode="auto">
                <a:xfrm>
                  <a:off x="1835696" y="4797152"/>
                  <a:ext cx="1368152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  <a:round/>
                  <a:headEnd type="none" w="med" len="med"/>
                  <a:tailEnd type="triangle" w="lg" len="lg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9" name="ZoneTexte 8"/>
              <p:cNvSpPr txBox="1"/>
              <p:nvPr/>
            </p:nvSpPr>
            <p:spPr>
              <a:xfrm>
                <a:off x="2123728" y="4581128"/>
                <a:ext cx="2341287" cy="769441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Vitesse moyenne</a:t>
                </a:r>
                <a:br>
                  <a:rPr lang="fr-FR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</a:br>
                <a:r>
                  <a:rPr lang="fr-FR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molécules rouges</a:t>
                </a:r>
              </a:p>
            </p:txBody>
          </p:sp>
        </p:grpSp>
        <p:grpSp>
          <p:nvGrpSpPr>
            <p:cNvPr id="15" name="Grouper 14"/>
            <p:cNvGrpSpPr/>
            <p:nvPr/>
          </p:nvGrpSpPr>
          <p:grpSpPr>
            <a:xfrm>
              <a:off x="5183041" y="3933056"/>
              <a:ext cx="2989359" cy="1417513"/>
              <a:chOff x="5183041" y="3933056"/>
              <a:chExt cx="2989359" cy="1417513"/>
            </a:xfrm>
          </p:grpSpPr>
          <p:grpSp>
            <p:nvGrpSpPr>
              <p:cNvPr id="12" name="Grouper 11"/>
              <p:cNvGrpSpPr/>
              <p:nvPr/>
            </p:nvGrpSpPr>
            <p:grpSpPr>
              <a:xfrm>
                <a:off x="6516216" y="3933056"/>
                <a:ext cx="1656184" cy="576064"/>
                <a:chOff x="5652120" y="4509120"/>
                <a:chExt cx="1656184" cy="576064"/>
              </a:xfrm>
            </p:grpSpPr>
            <p:sp>
              <p:nvSpPr>
                <p:cNvPr id="5" name="Ellipse 4"/>
                <p:cNvSpPr/>
                <p:nvPr/>
              </p:nvSpPr>
              <p:spPr bwMode="auto">
                <a:xfrm>
                  <a:off x="6732240" y="4509120"/>
                  <a:ext cx="576064" cy="576064"/>
                </a:xfrm>
                <a:prstGeom prst="ellipse">
                  <a:avLst/>
                </a:prstGeom>
                <a:solidFill>
                  <a:srgbClr val="00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halkboard" charset="0"/>
                    <a:ea typeface="ＭＳ Ｐゴシック" charset="0"/>
                  </a:endParaRPr>
                </a:p>
              </p:txBody>
            </p:sp>
            <p:cxnSp>
              <p:nvCxnSpPr>
                <p:cNvPr id="8" name="Connecteur droit avec flèche 7"/>
                <p:cNvCxnSpPr/>
                <p:nvPr/>
              </p:nvCxnSpPr>
              <p:spPr bwMode="auto">
                <a:xfrm flipH="1">
                  <a:off x="5652120" y="4797152"/>
                  <a:ext cx="1368152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triangle" w="lg" len="lg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0" name="ZoneTexte 9"/>
              <p:cNvSpPr txBox="1"/>
              <p:nvPr/>
            </p:nvSpPr>
            <p:spPr>
              <a:xfrm>
                <a:off x="5183041" y="4581128"/>
                <a:ext cx="2341287" cy="769441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>
                    <a:solidFill>
                      <a:srgbClr val="00FF00"/>
                    </a:solidFill>
                  </a:rPr>
                  <a:t>Vitesse moyenne</a:t>
                </a:r>
                <a:br>
                  <a:rPr lang="fr-FR">
                    <a:solidFill>
                      <a:srgbClr val="00FF00"/>
                    </a:solidFill>
                  </a:rPr>
                </a:br>
                <a:r>
                  <a:rPr lang="fr-FR">
                    <a:solidFill>
                      <a:srgbClr val="00FF00"/>
                    </a:solidFill>
                  </a:rPr>
                  <a:t>molécules vertes</a:t>
                </a:r>
              </a:p>
            </p:txBody>
          </p:sp>
        </p:grpSp>
      </p:grpSp>
      <p:sp>
        <p:nvSpPr>
          <p:cNvPr id="13" name="ZoneTexte 12"/>
          <p:cNvSpPr txBox="1"/>
          <p:nvPr/>
        </p:nvSpPr>
        <p:spPr>
          <a:xfrm>
            <a:off x="2246993" y="5445224"/>
            <a:ext cx="4650015" cy="76944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>
                <a:solidFill>
                  <a:srgbClr val="FFFFFF"/>
                </a:solidFill>
              </a:rPr>
              <a:t>La vitesse moyenne totale est nulle</a:t>
            </a:r>
            <a:br>
              <a:rPr lang="fr-FR">
                <a:solidFill>
                  <a:srgbClr val="FFFFFF"/>
                </a:solidFill>
              </a:rPr>
            </a:br>
            <a:r>
              <a:rPr lang="fr-FR">
                <a:solidFill>
                  <a:srgbClr val="FFFFFF"/>
                </a:solidFill>
              </a:rPr>
              <a:t>(pas de mouvement d’ensemble)</a:t>
            </a:r>
          </a:p>
        </p:txBody>
      </p:sp>
    </p:spTree>
    <p:extLst>
      <p:ext uri="{BB962C8B-B14F-4D97-AF65-F5344CB8AC3E}">
        <p14:creationId xmlns:p14="http://schemas.microsoft.com/office/powerpoint/2010/main" val="403645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89" name="Object 3"/>
          <p:cNvGraphicFramePr>
            <a:graphicFrameLocks noChangeAspect="1"/>
          </p:cNvGraphicFramePr>
          <p:nvPr/>
        </p:nvGraphicFramePr>
        <p:xfrm>
          <a:off x="1066800" y="2212975"/>
          <a:ext cx="8001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5" name="Équation" r:id="rId3" imgW="368300" imgH="368300" progId="Equation.3">
                  <p:embed/>
                </p:oleObj>
              </mc:Choice>
              <mc:Fallback>
                <p:oleObj name="Équation" r:id="rId3" imgW="368300" imgH="3683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212975"/>
                        <a:ext cx="8001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733675" y="2335213"/>
            <a:ext cx="161925" cy="50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/>
          <a:p>
            <a:pPr defTabSz="801688">
              <a:defRPr/>
            </a:pPr>
            <a:endParaRPr lang="fr-FR" sz="2800">
              <a:solidFill>
                <a:srgbClr val="15B003"/>
              </a:solidFill>
              <a:latin typeface="Times" charset="0"/>
              <a:cs typeface="+mn-cs"/>
            </a:endParaRP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1939925" y="2339975"/>
            <a:ext cx="1601788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1657" tIns="30829" rIns="61657" bIns="30829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800" dirty="0">
                <a:solidFill>
                  <a:srgbClr val="FF0000"/>
                </a:solidFill>
                <a:latin typeface="Symbol" charset="0"/>
                <a:cs typeface="+mn-cs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Symbol" charset="0"/>
                <a:cs typeface="+mn-cs"/>
              </a:rPr>
              <a:t>f</a:t>
            </a:r>
            <a:r>
              <a:rPr lang="fr-FR" sz="2800" baseline="-25000" dirty="0" err="1">
                <a:solidFill>
                  <a:srgbClr val="FF0000"/>
                </a:solidFill>
                <a:cs typeface="+mn-cs"/>
              </a:rPr>
              <a:t>e</a:t>
            </a:r>
            <a:r>
              <a:rPr lang="fr-FR" sz="2800" baseline="-25000" dirty="0">
                <a:solidFill>
                  <a:srgbClr val="FF0000"/>
                </a:solidFill>
                <a:cs typeface="+mn-cs"/>
              </a:rPr>
              <a:t>    </a:t>
            </a:r>
            <a:r>
              <a:rPr lang="fr-FR" baseline="-25000" dirty="0">
                <a:solidFill>
                  <a:srgbClr val="FF0000"/>
                </a:solidFill>
                <a:latin typeface="Chalkboard" charset="0"/>
                <a:cs typeface="+mn-cs"/>
              </a:rPr>
              <a:t> </a:t>
            </a:r>
            <a:r>
              <a:rPr lang="fr-FR" dirty="0">
                <a:latin typeface="Chalkboard" charset="0"/>
                <a:cs typeface="+mn-cs"/>
              </a:rPr>
              <a:t>- </a:t>
            </a:r>
            <a:r>
              <a:rPr lang="fr-FR" sz="2800" dirty="0">
                <a:cs typeface="+mn-cs"/>
              </a:rPr>
              <a:t>  </a:t>
            </a:r>
            <a:r>
              <a:rPr lang="fr-FR" sz="2800" dirty="0" err="1">
                <a:solidFill>
                  <a:srgbClr val="15B003"/>
                </a:solidFill>
                <a:latin typeface="Symbol" charset="0"/>
                <a:cs typeface="+mn-cs"/>
              </a:rPr>
              <a:t>f</a:t>
            </a:r>
            <a:r>
              <a:rPr lang="fr-FR" sz="2800" baseline="-25000" dirty="0" err="1">
                <a:solidFill>
                  <a:srgbClr val="15B003"/>
                </a:solidFill>
                <a:cs typeface="+mn-cs"/>
              </a:rPr>
              <a:t>s</a:t>
            </a:r>
            <a:r>
              <a:rPr lang="fr-FR" sz="2800" baseline="-25000" dirty="0">
                <a:solidFill>
                  <a:srgbClr val="15B003"/>
                </a:solidFill>
                <a:cs typeface="+mn-cs"/>
              </a:rPr>
              <a:t> </a:t>
            </a:r>
            <a:endParaRPr lang="fr-FR" sz="2800" dirty="0">
              <a:solidFill>
                <a:srgbClr val="15B003"/>
              </a:solidFill>
              <a:cs typeface="+mn-cs"/>
            </a:endParaRPr>
          </a:p>
        </p:txBody>
      </p:sp>
      <p:sp>
        <p:nvSpPr>
          <p:cNvPr id="11279" name="Rectangle 15"/>
          <p:cNvSpPr>
            <a:spLocks noChangeArrowheads="1"/>
          </p:cNvSpPr>
          <p:nvPr/>
        </p:nvSpPr>
        <p:spPr bwMode="auto">
          <a:xfrm>
            <a:off x="3733800" y="2395736"/>
            <a:ext cx="2179638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1657" tIns="30829" rIns="61657" bIns="30829">
            <a:spAutoFit/>
          </a:bodyPr>
          <a:lstStyle/>
          <a:p>
            <a:pPr defTabSz="801688">
              <a:defRPr/>
            </a:pPr>
            <a:r>
              <a:rPr lang="fr-FR" sz="2400">
                <a:cs typeface="+mn-cs"/>
              </a:rPr>
              <a:t>+   </a:t>
            </a:r>
            <a:r>
              <a:rPr lang="fr-FR" sz="2400">
                <a:solidFill>
                  <a:schemeClr val="accent2"/>
                </a:solidFill>
                <a:cs typeface="+mn-cs"/>
              </a:rPr>
              <a:t>R</a:t>
            </a:r>
            <a:r>
              <a:rPr lang="fr-FR" sz="2400" baseline="30000">
                <a:solidFill>
                  <a:schemeClr val="accent2"/>
                </a:solidFill>
                <a:cs typeface="+mn-cs"/>
              </a:rPr>
              <a:t>+</a:t>
            </a:r>
            <a:r>
              <a:rPr lang="fr-FR" sz="2400">
                <a:solidFill>
                  <a:schemeClr val="accent2"/>
                </a:solidFill>
                <a:cs typeface="+mn-cs"/>
              </a:rPr>
              <a:t>   </a:t>
            </a:r>
            <a:r>
              <a:rPr lang="fr-FR" sz="2400">
                <a:cs typeface="+mn-cs"/>
              </a:rPr>
              <a:t>-    </a:t>
            </a:r>
            <a:r>
              <a:rPr lang="fr-FR" sz="2400">
                <a:solidFill>
                  <a:srgbClr val="FF8000"/>
                </a:solidFill>
                <a:cs typeface="+mn-cs"/>
              </a:rPr>
              <a:t>R</a:t>
            </a:r>
            <a:r>
              <a:rPr lang="fr-FR" sz="2400" baseline="30000">
                <a:solidFill>
                  <a:srgbClr val="FF8000"/>
                </a:solidFill>
                <a:cs typeface="+mn-cs"/>
              </a:rPr>
              <a:t>-</a:t>
            </a:r>
            <a:endParaRPr lang="fr-FR" sz="2400">
              <a:solidFill>
                <a:srgbClr val="FF8000"/>
              </a:solidFill>
              <a:cs typeface="+mn-cs"/>
            </a:endParaRPr>
          </a:p>
        </p:txBody>
      </p:sp>
      <p:sp>
        <p:nvSpPr>
          <p:cNvPr id="11286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fr-FR">
                <a:cs typeface="+mj-cs"/>
              </a:rPr>
              <a:t>Equation de bilan</a:t>
            </a:r>
          </a:p>
        </p:txBody>
      </p:sp>
      <p:grpSp>
        <p:nvGrpSpPr>
          <p:cNvPr id="11296" name="Group 32"/>
          <p:cNvGrpSpPr>
            <a:grpSpLocks/>
          </p:cNvGrpSpPr>
          <p:nvPr/>
        </p:nvGrpSpPr>
        <p:grpSpPr bwMode="auto">
          <a:xfrm>
            <a:off x="228600" y="3146425"/>
            <a:ext cx="8820150" cy="865188"/>
            <a:chOff x="144" y="1982"/>
            <a:chExt cx="5556" cy="545"/>
          </a:xfrm>
        </p:grpSpPr>
        <p:sp>
          <p:nvSpPr>
            <p:cNvPr id="11270" name="Text Box 6"/>
            <p:cNvSpPr txBox="1">
              <a:spLocks noChangeArrowheads="1"/>
            </p:cNvSpPr>
            <p:nvPr/>
          </p:nvSpPr>
          <p:spPr bwMode="auto">
            <a:xfrm>
              <a:off x="144" y="2019"/>
              <a:ext cx="2686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>
              <a:lvl1pPr marL="457200" indent="-457200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858838" indent="-457200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258888" indent="-457200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60525" indent="-457200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60575" indent="-457200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7775" indent="-457200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4975" indent="-457200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32175" indent="-457200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9375" indent="-457200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buFont typeface="Times" charset="0"/>
                <a:buChar char="•"/>
                <a:defRPr/>
              </a:pPr>
              <a:r>
                <a:rPr lang="fr-FR" sz="2200">
                  <a:latin typeface="Chalkboard" charset="0"/>
                  <a:cs typeface="+mn-cs"/>
                </a:rPr>
                <a:t>On cherche le </a:t>
              </a:r>
              <a:r>
                <a:rPr lang="fr-FR" sz="2200" b="1">
                  <a:latin typeface="Chalkboard" charset="0"/>
                  <a:cs typeface="+mn-cs"/>
                </a:rPr>
                <a:t>flux</a:t>
              </a:r>
              <a:r>
                <a:rPr lang="fr-FR" sz="2200">
                  <a:latin typeface="Chalkboard" charset="0"/>
                  <a:cs typeface="+mn-cs"/>
                </a:rPr>
                <a:t> </a:t>
              </a:r>
              <a:r>
                <a:rPr lang="fr-FR" sz="2200" b="1">
                  <a:latin typeface="Chalkboard" charset="0"/>
                  <a:cs typeface="+mn-cs"/>
                </a:rPr>
                <a:t>convectif</a:t>
              </a:r>
              <a:endParaRPr lang="fr-FR" sz="2200">
                <a:latin typeface="Chalkboard" charset="0"/>
                <a:cs typeface="+mn-cs"/>
              </a:endParaRPr>
            </a:p>
          </p:txBody>
        </p:sp>
        <p:sp>
          <p:nvSpPr>
            <p:cNvPr id="11271" name="Text Box 7"/>
            <p:cNvSpPr txBox="1">
              <a:spLocks noChangeArrowheads="1"/>
            </p:cNvSpPr>
            <p:nvPr/>
          </p:nvSpPr>
          <p:spPr bwMode="auto">
            <a:xfrm>
              <a:off x="2700" y="1982"/>
              <a:ext cx="3000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800">
                  <a:solidFill>
                    <a:srgbClr val="FF0000"/>
                  </a:solidFill>
                  <a:latin typeface="Symbol" charset="0"/>
                  <a:cs typeface="+mn-cs"/>
                </a:rPr>
                <a:t>  f</a:t>
              </a:r>
              <a:r>
                <a:rPr lang="fr-FR" sz="2800" baseline="-25000">
                  <a:solidFill>
                    <a:srgbClr val="FF0000"/>
                  </a:solidFill>
                  <a:cs typeface="+mn-cs"/>
                </a:rPr>
                <a:t>e  </a:t>
              </a:r>
              <a:r>
                <a:rPr lang="fr-FR">
                  <a:latin typeface="Chalkboard" charset="0"/>
                  <a:cs typeface="+mn-cs"/>
                </a:rPr>
                <a:t>-</a:t>
              </a:r>
              <a:r>
                <a:rPr lang="fr-FR" sz="2800">
                  <a:cs typeface="+mn-cs"/>
                </a:rPr>
                <a:t> </a:t>
              </a:r>
              <a:r>
                <a:rPr lang="fr-FR" sz="2800">
                  <a:solidFill>
                    <a:srgbClr val="15B003"/>
                  </a:solidFill>
                  <a:latin typeface="Symbol" charset="0"/>
                  <a:cs typeface="+mn-cs"/>
                </a:rPr>
                <a:t>f</a:t>
              </a:r>
              <a:r>
                <a:rPr lang="fr-FR" sz="2800" baseline="-25000">
                  <a:solidFill>
                    <a:srgbClr val="15B003"/>
                  </a:solidFill>
                  <a:cs typeface="+mn-cs"/>
                </a:rPr>
                <a:t>s</a:t>
              </a:r>
              <a:r>
                <a:rPr lang="fr-FR" sz="2800">
                  <a:cs typeface="+mn-cs"/>
                </a:rPr>
                <a:t> </a:t>
              </a:r>
              <a:r>
                <a:rPr lang="fr-FR" sz="2200">
                  <a:latin typeface="Chalkboard" charset="0"/>
                  <a:cs typeface="+mn-cs"/>
                </a:rPr>
                <a:t>(= transporté par le fluide)</a:t>
              </a:r>
              <a:endParaRPr lang="fr-FR" sz="2200">
                <a:solidFill>
                  <a:srgbClr val="15B003"/>
                </a:solidFill>
                <a:latin typeface="Chalkboard" charset="0"/>
                <a:cs typeface="+mn-cs"/>
              </a:endParaRPr>
            </a:p>
          </p:txBody>
        </p:sp>
        <p:sp>
          <p:nvSpPr>
            <p:cNvPr id="11290" name="Text Box 26"/>
            <p:cNvSpPr txBox="1">
              <a:spLocks noChangeArrowheads="1"/>
            </p:cNvSpPr>
            <p:nvPr/>
          </p:nvSpPr>
          <p:spPr bwMode="auto">
            <a:xfrm>
              <a:off x="672" y="2247"/>
              <a:ext cx="2773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>
                  <a:cs typeface="+mn-cs"/>
                </a:rPr>
                <a:t>pour n</a:t>
              </a:r>
              <a:r>
                <a:rPr lang="ja-JP" altLang="fr-FR">
                  <a:latin typeface="Arial"/>
                  <a:cs typeface="+mn-cs"/>
                </a:rPr>
                <a:t>’</a:t>
              </a:r>
              <a:r>
                <a:rPr lang="fr-FR">
                  <a:cs typeface="+mn-cs"/>
                </a:rPr>
                <a:t>importe quelle grandeur G</a:t>
              </a:r>
            </a:p>
          </p:txBody>
        </p:sp>
      </p:grpSp>
      <p:sp>
        <p:nvSpPr>
          <p:cNvPr id="11292" name="Rectangle 28"/>
          <p:cNvSpPr>
            <a:spLocks noChangeArrowheads="1"/>
          </p:cNvSpPr>
          <p:nvPr/>
        </p:nvSpPr>
        <p:spPr bwMode="auto">
          <a:xfrm>
            <a:off x="6324600" y="2319536"/>
            <a:ext cx="9826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>
                <a:cs typeface="+mn-cs"/>
              </a:rPr>
              <a:t>+</a:t>
            </a:r>
            <a:r>
              <a:rPr lang="fr-FR" sz="2800">
                <a:latin typeface="Times" charset="0"/>
                <a:cs typeface="+mn-cs"/>
              </a:rPr>
              <a:t>   </a:t>
            </a:r>
            <a:r>
              <a:rPr lang="fr-FR" sz="2800">
                <a:latin typeface="Symbol" charset="0"/>
                <a:cs typeface="+mn-cs"/>
              </a:rPr>
              <a:t>f</a:t>
            </a:r>
            <a:r>
              <a:rPr lang="fr-FR" sz="2800" baseline="-25000">
                <a:latin typeface="Times" charset="0"/>
                <a:cs typeface="+mn-cs"/>
              </a:rPr>
              <a:t>d 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1479550" y="1774825"/>
            <a:ext cx="1339850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1657" tIns="30829" rIns="61657" bIns="30829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fr-FR" sz="1400" dirty="0">
                <a:solidFill>
                  <a:srgbClr val="FF0000"/>
                </a:solidFill>
                <a:latin typeface="Chalkboard" charset="0"/>
                <a:cs typeface="+mn-cs"/>
              </a:rPr>
              <a:t>Flux </a:t>
            </a:r>
            <a:r>
              <a:rPr lang="fr-FR" sz="1400" b="1" dirty="0">
                <a:solidFill>
                  <a:srgbClr val="FF0000"/>
                </a:solidFill>
                <a:latin typeface="Chalkboard" charset="0"/>
                <a:cs typeface="+mn-cs"/>
              </a:rPr>
              <a:t>convectif</a:t>
            </a:r>
            <a:r>
              <a:rPr lang="fr-FR" sz="1400" dirty="0">
                <a:solidFill>
                  <a:srgbClr val="FF0000"/>
                </a:solidFill>
                <a:latin typeface="Chalkboard" charset="0"/>
                <a:cs typeface="+mn-cs"/>
              </a:rPr>
              <a:t> </a:t>
            </a:r>
            <a:br>
              <a:rPr lang="fr-FR" sz="1400" dirty="0">
                <a:solidFill>
                  <a:srgbClr val="FF0000"/>
                </a:solidFill>
                <a:latin typeface="Chalkboard" charset="0"/>
                <a:cs typeface="+mn-cs"/>
              </a:rPr>
            </a:br>
            <a:r>
              <a:rPr lang="fr-FR" sz="1400" dirty="0">
                <a:solidFill>
                  <a:srgbClr val="FF0000"/>
                </a:solidFill>
                <a:latin typeface="Chalkboard" charset="0"/>
                <a:cs typeface="+mn-cs"/>
              </a:rPr>
              <a:t>entrant</a:t>
            </a:r>
            <a:endParaRPr lang="fr-FR" sz="1400" dirty="0">
              <a:latin typeface="Chalkboard" charset="0"/>
              <a:cs typeface="+mn-cs"/>
            </a:endParaRP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2743200" y="1774825"/>
            <a:ext cx="1339850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1657" tIns="30829" rIns="61657" bIns="30829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fr-FR" sz="1400">
                <a:solidFill>
                  <a:srgbClr val="15C300"/>
                </a:solidFill>
                <a:latin typeface="Chalkboard" charset="0"/>
                <a:cs typeface="+mn-cs"/>
              </a:rPr>
              <a:t>Flux </a:t>
            </a:r>
            <a:r>
              <a:rPr lang="fr-FR" sz="1400" b="1">
                <a:solidFill>
                  <a:srgbClr val="15C300"/>
                </a:solidFill>
                <a:latin typeface="Chalkboard" charset="0"/>
                <a:cs typeface="+mn-cs"/>
              </a:rPr>
              <a:t>convectif</a:t>
            </a:r>
            <a:r>
              <a:rPr lang="fr-FR" sz="1400">
                <a:solidFill>
                  <a:srgbClr val="15C300"/>
                </a:solidFill>
                <a:latin typeface="Chalkboard" charset="0"/>
                <a:cs typeface="+mn-cs"/>
              </a:rPr>
              <a:t> </a:t>
            </a:r>
            <a:br>
              <a:rPr lang="fr-FR" sz="1400">
                <a:solidFill>
                  <a:srgbClr val="15C300"/>
                </a:solidFill>
                <a:latin typeface="Chalkboard" charset="0"/>
                <a:cs typeface="+mn-cs"/>
              </a:rPr>
            </a:br>
            <a:r>
              <a:rPr lang="fr-FR" sz="1400">
                <a:solidFill>
                  <a:srgbClr val="15C300"/>
                </a:solidFill>
                <a:latin typeface="Chalkboard" charset="0"/>
                <a:cs typeface="+mn-cs"/>
              </a:rPr>
              <a:t>sortant</a:t>
            </a:r>
          </a:p>
        </p:txBody>
      </p:sp>
      <p:sp>
        <p:nvSpPr>
          <p:cNvPr id="11280" name="Rectangle 16"/>
          <p:cNvSpPr>
            <a:spLocks noChangeArrowheads="1"/>
          </p:cNvSpPr>
          <p:nvPr/>
        </p:nvSpPr>
        <p:spPr bwMode="auto">
          <a:xfrm>
            <a:off x="4038600" y="1887538"/>
            <a:ext cx="9683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1657" tIns="30829" rIns="61657" bIns="30829">
            <a:spAutoFit/>
          </a:bodyPr>
          <a:lstStyle/>
          <a:p>
            <a:pPr algn="ctr" defTabSz="801688">
              <a:spcBef>
                <a:spcPct val="50000"/>
              </a:spcBef>
              <a:defRPr/>
            </a:pPr>
            <a:r>
              <a:rPr lang="fr-FR" sz="1400">
                <a:solidFill>
                  <a:schemeClr val="accent2"/>
                </a:solidFill>
                <a:cs typeface="+mn-cs"/>
              </a:rPr>
              <a:t>Production</a:t>
            </a:r>
            <a:endParaRPr lang="fr-FR" sz="1400">
              <a:solidFill>
                <a:srgbClr val="FFCC66"/>
              </a:solidFill>
              <a:cs typeface="+mn-cs"/>
            </a:endParaRPr>
          </a:p>
        </p:txBody>
      </p:sp>
      <p:sp>
        <p:nvSpPr>
          <p:cNvPr id="11281" name="Rectangle 17"/>
          <p:cNvSpPr>
            <a:spLocks noChangeArrowheads="1"/>
          </p:cNvSpPr>
          <p:nvPr/>
        </p:nvSpPr>
        <p:spPr bwMode="auto">
          <a:xfrm>
            <a:off x="5257800" y="1887538"/>
            <a:ext cx="104933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1657" tIns="30829" rIns="61657" bIns="30829">
            <a:spAutoFit/>
          </a:bodyPr>
          <a:lstStyle/>
          <a:p>
            <a:pPr algn="ctr" defTabSz="801688">
              <a:spcBef>
                <a:spcPct val="50000"/>
              </a:spcBef>
              <a:defRPr/>
            </a:pPr>
            <a:r>
              <a:rPr lang="fr-FR" sz="1400">
                <a:solidFill>
                  <a:srgbClr val="FFCC66"/>
                </a:solidFill>
                <a:cs typeface="+mn-cs"/>
              </a:rPr>
              <a:t>Destruction</a:t>
            </a:r>
          </a:p>
        </p:txBody>
      </p:sp>
      <p:sp>
        <p:nvSpPr>
          <p:cNvPr id="11294" name="Rectangle 30"/>
          <p:cNvSpPr>
            <a:spLocks noChangeArrowheads="1"/>
          </p:cNvSpPr>
          <p:nvPr/>
        </p:nvSpPr>
        <p:spPr bwMode="auto">
          <a:xfrm>
            <a:off x="6400800" y="1871663"/>
            <a:ext cx="1243013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400">
                <a:cs typeface="+mn-cs"/>
              </a:rPr>
              <a:t>Flux diffusifs</a:t>
            </a:r>
          </a:p>
        </p:txBody>
      </p:sp>
      <p:sp>
        <p:nvSpPr>
          <p:cNvPr id="11291" name="Text Box 27"/>
          <p:cNvSpPr txBox="1">
            <a:spLocks noChangeArrowheads="1"/>
          </p:cNvSpPr>
          <p:nvPr/>
        </p:nvSpPr>
        <p:spPr bwMode="auto">
          <a:xfrm>
            <a:off x="1082675" y="5346703"/>
            <a:ext cx="5008563" cy="110807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FFFFFF"/>
                </a:solidFill>
                <a:cs typeface="+mn-cs"/>
              </a:rPr>
              <a:t>pour G = 	masse, </a:t>
            </a:r>
            <a:br>
              <a:rPr lang="fr-FR" dirty="0">
                <a:solidFill>
                  <a:srgbClr val="FFFFFF"/>
                </a:solidFill>
                <a:cs typeface="+mn-cs"/>
              </a:rPr>
            </a:br>
            <a:r>
              <a:rPr lang="fr-FR" dirty="0">
                <a:solidFill>
                  <a:srgbClr val="FFFFFF"/>
                </a:solidFill>
                <a:cs typeface="+mn-cs"/>
              </a:rPr>
              <a:t>		quantité de mouvement, </a:t>
            </a:r>
            <a:br>
              <a:rPr lang="fr-FR" dirty="0">
                <a:solidFill>
                  <a:srgbClr val="FFFFFF"/>
                </a:solidFill>
                <a:cs typeface="+mn-cs"/>
              </a:rPr>
            </a:br>
            <a:r>
              <a:rPr lang="fr-FR" dirty="0">
                <a:solidFill>
                  <a:srgbClr val="FFFFFF"/>
                </a:solidFill>
                <a:cs typeface="+mn-cs"/>
              </a:rPr>
              <a:t>		énergie.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7A933CE-6DE1-C241-97FE-7EA9CD73D511}"/>
              </a:ext>
            </a:extLst>
          </p:cNvPr>
          <p:cNvGrpSpPr/>
          <p:nvPr/>
        </p:nvGrpSpPr>
        <p:grpSpPr>
          <a:xfrm>
            <a:off x="244475" y="4356103"/>
            <a:ext cx="8521075" cy="1528720"/>
            <a:chOff x="244475" y="4356103"/>
            <a:chExt cx="8521075" cy="1528720"/>
          </a:xfrm>
        </p:grpSpPr>
        <p:sp>
          <p:nvSpPr>
            <p:cNvPr id="11288" name="Text Box 24"/>
            <p:cNvSpPr txBox="1">
              <a:spLocks noChangeArrowheads="1"/>
            </p:cNvSpPr>
            <p:nvPr/>
          </p:nvSpPr>
          <p:spPr bwMode="auto">
            <a:xfrm>
              <a:off x="244475" y="4364041"/>
              <a:ext cx="5599113" cy="765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>
              <a:lvl1pPr marL="457200" indent="-457200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858838" indent="-457200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258888" indent="-457200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60525" indent="-457200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60575" indent="-457200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7775" indent="-457200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4975" indent="-457200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32175" indent="-457200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9375" indent="-457200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buFont typeface="Times" charset="0"/>
                <a:buChar char="•"/>
                <a:defRPr/>
              </a:pPr>
              <a:r>
                <a:rPr lang="fr-FR" sz="2200">
                  <a:latin typeface="Chalkboard" charset="0"/>
                  <a:cs typeface="+mn-cs"/>
                </a:rPr>
                <a:t>Puis on écrira les </a:t>
              </a:r>
              <a:r>
                <a:rPr lang="fr-FR" sz="2200" b="1">
                  <a:latin typeface="Chalkboard" charset="0"/>
                  <a:cs typeface="+mn-cs"/>
                </a:rPr>
                <a:t>termes sources/puits</a:t>
              </a:r>
            </a:p>
            <a:p>
              <a:pPr lvl="4">
                <a:buFont typeface="Times" charset="0"/>
                <a:buNone/>
                <a:defRPr/>
              </a:pPr>
              <a:r>
                <a:rPr lang="fr-FR" sz="2200" b="1">
                  <a:latin typeface="Chalkboard" charset="0"/>
                  <a:cs typeface="+mn-cs"/>
                </a:rPr>
                <a:t>			et flux diffusifs</a:t>
              </a:r>
            </a:p>
          </p:txBody>
        </p:sp>
        <p:sp>
          <p:nvSpPr>
            <p:cNvPr id="11289" name="Rectangle 25"/>
            <p:cNvSpPr>
              <a:spLocks noChangeArrowheads="1"/>
            </p:cNvSpPr>
            <p:nvPr/>
          </p:nvSpPr>
          <p:spPr bwMode="auto">
            <a:xfrm>
              <a:off x="5938838" y="4356103"/>
              <a:ext cx="1087438" cy="44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657" tIns="30829" rIns="61657" bIns="30829">
              <a:spAutoFit/>
            </a:bodyPr>
            <a:lstStyle/>
            <a:p>
              <a:pPr defTabSz="801688">
                <a:defRPr/>
              </a:pPr>
              <a:r>
                <a:rPr lang="fr-FR" sz="2400">
                  <a:solidFill>
                    <a:schemeClr val="accent2"/>
                  </a:solidFill>
                  <a:cs typeface="+mn-cs"/>
                </a:rPr>
                <a:t>R</a:t>
              </a:r>
              <a:r>
                <a:rPr lang="fr-FR" sz="2400" baseline="30000">
                  <a:solidFill>
                    <a:schemeClr val="accent2"/>
                  </a:solidFill>
                  <a:cs typeface="+mn-cs"/>
                </a:rPr>
                <a:t>+</a:t>
              </a:r>
              <a:r>
                <a:rPr lang="fr-FR" sz="2400">
                  <a:solidFill>
                    <a:schemeClr val="accent2"/>
                  </a:solidFill>
                  <a:cs typeface="+mn-cs"/>
                </a:rPr>
                <a:t> </a:t>
              </a:r>
              <a:r>
                <a:rPr lang="fr-FR" sz="2400">
                  <a:cs typeface="+mn-cs"/>
                </a:rPr>
                <a:t>- </a:t>
              </a:r>
              <a:r>
                <a:rPr lang="fr-FR" sz="2400">
                  <a:solidFill>
                    <a:srgbClr val="FF8000"/>
                  </a:solidFill>
                  <a:cs typeface="+mn-cs"/>
                </a:rPr>
                <a:t>R</a:t>
              </a:r>
              <a:r>
                <a:rPr lang="fr-FR" sz="2400" baseline="30000">
                  <a:solidFill>
                    <a:srgbClr val="FF8000"/>
                  </a:solidFill>
                  <a:cs typeface="+mn-cs"/>
                </a:rPr>
                <a:t>-</a:t>
              </a:r>
              <a:endParaRPr lang="fr-FR" sz="2400">
                <a:solidFill>
                  <a:srgbClr val="FF8000"/>
                </a:solidFill>
                <a:cs typeface="+mn-cs"/>
              </a:endParaRPr>
            </a:p>
          </p:txBody>
        </p:sp>
        <p:sp>
          <p:nvSpPr>
            <p:cNvPr id="11297" name="Rectangle 33"/>
            <p:cNvSpPr>
              <a:spLocks noChangeArrowheads="1"/>
            </p:cNvSpPr>
            <p:nvPr/>
          </p:nvSpPr>
          <p:spPr bwMode="auto">
            <a:xfrm>
              <a:off x="5926138" y="4659316"/>
              <a:ext cx="550863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800">
                  <a:latin typeface="Symbol" charset="0"/>
                  <a:cs typeface="+mn-cs"/>
                </a:rPr>
                <a:t>f</a:t>
              </a:r>
              <a:r>
                <a:rPr lang="fr-FR" sz="2800" baseline="-25000">
                  <a:latin typeface="Times" charset="0"/>
                  <a:cs typeface="+mn-cs"/>
                </a:rPr>
                <a:t>d </a:t>
              </a:r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6516216" y="4869160"/>
              <a:ext cx="2249334" cy="10156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sz="2000"/>
                <a:t>en s’appuyant sur</a:t>
              </a:r>
              <a:br>
                <a:rPr lang="fr-FR" sz="2000"/>
              </a:br>
              <a:r>
                <a:rPr lang="fr-FR" sz="2000"/>
                <a:t>ce qu’on sait des</a:t>
              </a:r>
              <a:br>
                <a:rPr lang="fr-FR" sz="2000"/>
              </a:br>
              <a:r>
                <a:rPr lang="fr-FR" sz="2000"/>
                <a:t>systèmes fermés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repeatCount="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mph" presetSubtype="0" repeatCount="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repeatCount="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500" fill="hold"/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repeatCount="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5" grpId="0"/>
      <p:bldP spid="11279" grpId="0"/>
      <p:bldP spid="11292" grpId="0"/>
      <p:bldP spid="11276" grpId="0"/>
      <p:bldP spid="11277" grpId="0"/>
      <p:bldP spid="11280" grpId="0"/>
      <p:bldP spid="11281" grpId="0"/>
      <p:bldP spid="11294" grpId="0"/>
      <p:bldP spid="1129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>
            <a:hlinkClick r:id="rId4" action="ppaction://hlinkpres?slideindex=8&amp;slidetitle=Grandeurs volumiques" highlightClick="1"/>
          </p:cNvPr>
          <p:cNvSpPr>
            <a:spLocks noChangeArrowheads="1"/>
          </p:cNvSpPr>
          <p:nvPr/>
        </p:nvSpPr>
        <p:spPr bwMode="auto">
          <a:xfrm>
            <a:off x="6732240" y="1124744"/>
            <a:ext cx="2281238" cy="1036638"/>
          </a:xfrm>
          <a:prstGeom prst="actionButtonBlank">
            <a:avLst/>
          </a:prstGeom>
          <a:solidFill>
            <a:srgbClr val="FFFBA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60622" y="1143000"/>
            <a:ext cx="6296061" cy="66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sz="1900">
                <a:latin typeface="Chalkboard" charset="0"/>
                <a:cs typeface="+mn-cs"/>
              </a:rPr>
              <a:t>Système = Volume de fluide V </a:t>
            </a:r>
            <a:r>
              <a:rPr lang="fr-FR" sz="1900">
                <a:solidFill>
                  <a:srgbClr val="FF0000"/>
                </a:solidFill>
                <a:latin typeface="Chalkboard" charset="0"/>
                <a:cs typeface="+mn-cs"/>
              </a:rPr>
              <a:t>FIXE </a:t>
            </a:r>
            <a:r>
              <a:rPr lang="fr-FR" sz="1900">
                <a:latin typeface="+mj-lt"/>
              </a:rPr>
              <a:t>limité par surface S </a:t>
            </a:r>
          </a:p>
          <a:p>
            <a:pPr algn="ctr">
              <a:defRPr/>
            </a:pPr>
            <a:endParaRPr lang="fr-FR" sz="1900">
              <a:solidFill>
                <a:srgbClr val="FF0000"/>
              </a:solidFill>
              <a:latin typeface="Chalkboard" charset="0"/>
              <a:cs typeface="+mn-cs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91895" y="5560839"/>
            <a:ext cx="2134035" cy="3977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110000"/>
              </a:lnSpc>
              <a:defRPr/>
            </a:pPr>
            <a:r>
              <a:rPr lang="fr-FR" sz="1900">
                <a:latin typeface="Chalkboard" charset="0"/>
                <a:cs typeface="+mn-cs"/>
              </a:rPr>
              <a:t>On veut calculer :</a:t>
            </a:r>
          </a:p>
        </p:txBody>
      </p:sp>
      <p:sp>
        <p:nvSpPr>
          <p:cNvPr id="10244" name="Freeform 6"/>
          <p:cNvSpPr>
            <a:spLocks noChangeArrowheads="1"/>
          </p:cNvSpPr>
          <p:nvPr/>
        </p:nvSpPr>
        <p:spPr bwMode="auto">
          <a:xfrm>
            <a:off x="2795909" y="3046710"/>
            <a:ext cx="2709863" cy="1820863"/>
          </a:xfrm>
          <a:custGeom>
            <a:avLst/>
            <a:gdLst>
              <a:gd name="T0" fmla="*/ 1060718 w 5250"/>
              <a:gd name="T1" fmla="*/ 16771 h 3040"/>
              <a:gd name="T2" fmla="*/ 679272 w 5250"/>
              <a:gd name="T3" fmla="*/ 116200 h 3040"/>
              <a:gd name="T4" fmla="*/ 298343 w 5250"/>
              <a:gd name="T5" fmla="*/ 413288 h 3040"/>
              <a:gd name="T6" fmla="*/ 56262 w 5250"/>
              <a:gd name="T7" fmla="*/ 837956 h 3040"/>
              <a:gd name="T8" fmla="*/ 5678 w 5250"/>
              <a:gd name="T9" fmla="*/ 1263224 h 3040"/>
              <a:gd name="T10" fmla="*/ 196142 w 5250"/>
              <a:gd name="T11" fmla="*/ 1630990 h 3040"/>
              <a:gd name="T12" fmla="*/ 577588 w 5250"/>
              <a:gd name="T13" fmla="*/ 1772347 h 3040"/>
              <a:gd name="T14" fmla="*/ 959033 w 5250"/>
              <a:gd name="T15" fmla="*/ 1814873 h 3040"/>
              <a:gd name="T16" fmla="*/ 1340479 w 5250"/>
              <a:gd name="T17" fmla="*/ 1814873 h 3040"/>
              <a:gd name="T18" fmla="*/ 1734828 w 5250"/>
              <a:gd name="T19" fmla="*/ 1786722 h 3040"/>
              <a:gd name="T20" fmla="*/ 2115758 w 5250"/>
              <a:gd name="T21" fmla="*/ 1716044 h 3040"/>
              <a:gd name="T22" fmla="*/ 2497203 w 5250"/>
              <a:gd name="T23" fmla="*/ 1587864 h 3040"/>
              <a:gd name="T24" fmla="*/ 2687668 w 5250"/>
              <a:gd name="T25" fmla="*/ 1163795 h 3040"/>
              <a:gd name="T26" fmla="*/ 2637084 w 5250"/>
              <a:gd name="T27" fmla="*/ 739127 h 3040"/>
              <a:gd name="T28" fmla="*/ 2306222 w 5250"/>
              <a:gd name="T29" fmla="*/ 371360 h 3040"/>
              <a:gd name="T30" fmla="*/ 1925293 w 5250"/>
              <a:gd name="T31" fmla="*/ 73673 h 3040"/>
              <a:gd name="T32" fmla="*/ 1543848 w 5250"/>
              <a:gd name="T33" fmla="*/ 31146 h 3040"/>
              <a:gd name="T34" fmla="*/ 1162402 w 5250"/>
              <a:gd name="T35" fmla="*/ 16771 h 3040"/>
              <a:gd name="T36" fmla="*/ 1098914 w 5250"/>
              <a:gd name="T37" fmla="*/ 16771 h 3040"/>
              <a:gd name="T38" fmla="*/ 1060718 w 5250"/>
              <a:gd name="T39" fmla="*/ 16771 h 304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250" h="3040">
                <a:moveTo>
                  <a:pt x="2055" y="28"/>
                </a:moveTo>
                <a:cubicBezTo>
                  <a:pt x="1809" y="83"/>
                  <a:pt x="1552" y="104"/>
                  <a:pt x="1316" y="194"/>
                </a:cubicBezTo>
                <a:cubicBezTo>
                  <a:pt x="1034" y="301"/>
                  <a:pt x="803" y="499"/>
                  <a:pt x="578" y="690"/>
                </a:cubicBezTo>
                <a:cubicBezTo>
                  <a:pt x="356" y="878"/>
                  <a:pt x="152" y="1114"/>
                  <a:pt x="109" y="1399"/>
                </a:cubicBezTo>
                <a:cubicBezTo>
                  <a:pt x="73" y="1634"/>
                  <a:pt x="22" y="1862"/>
                  <a:pt x="11" y="2109"/>
                </a:cubicBezTo>
                <a:cubicBezTo>
                  <a:pt x="0" y="2367"/>
                  <a:pt x="114" y="2619"/>
                  <a:pt x="380" y="2723"/>
                </a:cubicBezTo>
                <a:cubicBezTo>
                  <a:pt x="624" y="2819"/>
                  <a:pt x="866" y="2907"/>
                  <a:pt x="1119" y="2959"/>
                </a:cubicBezTo>
                <a:cubicBezTo>
                  <a:pt x="1362" y="3009"/>
                  <a:pt x="1609" y="3036"/>
                  <a:pt x="1858" y="3030"/>
                </a:cubicBezTo>
                <a:cubicBezTo>
                  <a:pt x="2107" y="3024"/>
                  <a:pt x="2351" y="3022"/>
                  <a:pt x="2597" y="3030"/>
                </a:cubicBezTo>
                <a:cubicBezTo>
                  <a:pt x="2853" y="3039"/>
                  <a:pt x="3106" y="2994"/>
                  <a:pt x="3361" y="2983"/>
                </a:cubicBezTo>
                <a:cubicBezTo>
                  <a:pt x="3611" y="2971"/>
                  <a:pt x="3856" y="2917"/>
                  <a:pt x="4099" y="2865"/>
                </a:cubicBezTo>
                <a:cubicBezTo>
                  <a:pt x="4349" y="2811"/>
                  <a:pt x="4625" y="2816"/>
                  <a:pt x="4838" y="2651"/>
                </a:cubicBezTo>
                <a:cubicBezTo>
                  <a:pt x="5066" y="2475"/>
                  <a:pt x="5162" y="2203"/>
                  <a:pt x="5207" y="1943"/>
                </a:cubicBezTo>
                <a:cubicBezTo>
                  <a:pt x="5249" y="1708"/>
                  <a:pt x="5193" y="1463"/>
                  <a:pt x="5109" y="1234"/>
                </a:cubicBezTo>
                <a:cubicBezTo>
                  <a:pt x="4998" y="934"/>
                  <a:pt x="4706" y="796"/>
                  <a:pt x="4468" y="620"/>
                </a:cubicBezTo>
                <a:cubicBezTo>
                  <a:pt x="4230" y="444"/>
                  <a:pt x="4002" y="255"/>
                  <a:pt x="3730" y="123"/>
                </a:cubicBezTo>
                <a:cubicBezTo>
                  <a:pt x="3492" y="8"/>
                  <a:pt x="3238" y="49"/>
                  <a:pt x="2991" y="52"/>
                </a:cubicBezTo>
                <a:cubicBezTo>
                  <a:pt x="2744" y="55"/>
                  <a:pt x="2500" y="0"/>
                  <a:pt x="2252" y="28"/>
                </a:cubicBezTo>
                <a:lnTo>
                  <a:pt x="2129" y="28"/>
                </a:lnTo>
                <a:lnTo>
                  <a:pt x="2055" y="28"/>
                </a:lnTo>
              </a:path>
            </a:pathLst>
          </a:custGeom>
          <a:solidFill>
            <a:srgbClr val="EAFD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3059832" y="3501008"/>
            <a:ext cx="3540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>
                <a:latin typeface="Times New Roman" charset="0"/>
                <a:cs typeface="+mn-cs"/>
              </a:rPr>
              <a:t>V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3238822" y="2614910"/>
            <a:ext cx="3095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>
                <a:latin typeface="Times New Roman" charset="0"/>
                <a:cs typeface="+mn-cs"/>
              </a:rPr>
              <a:t>S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3484884" y="2614910"/>
            <a:ext cx="10858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>
                <a:latin typeface="Times New Roman" charset="0"/>
                <a:cs typeface="+mn-cs"/>
              </a:rPr>
              <a:t>= </a:t>
            </a:r>
            <a:r>
              <a:rPr lang="fr-FR" sz="2100">
                <a:solidFill>
                  <a:srgbClr val="FF0000"/>
                </a:solidFill>
                <a:latin typeface="Times New Roman" charset="0"/>
                <a:cs typeface="+mn-cs"/>
              </a:rPr>
              <a:t>S</a:t>
            </a:r>
            <a:r>
              <a:rPr lang="fr-FR" sz="2100" baseline="-25000">
                <a:solidFill>
                  <a:srgbClr val="FF0000"/>
                </a:solidFill>
                <a:latin typeface="Times New Roman" charset="0"/>
                <a:cs typeface="+mn-cs"/>
              </a:rPr>
              <a:t>e </a:t>
            </a:r>
            <a:r>
              <a:rPr lang="fr-FR" sz="2100">
                <a:latin typeface="Times New Roman" charset="0"/>
                <a:cs typeface="+mn-cs"/>
              </a:rPr>
              <a:t>+ </a:t>
            </a:r>
            <a:r>
              <a:rPr lang="fr-FR" sz="2100">
                <a:solidFill>
                  <a:srgbClr val="15C300"/>
                </a:solidFill>
                <a:latin typeface="Times New Roman" charset="0"/>
                <a:cs typeface="+mn-cs"/>
              </a:rPr>
              <a:t>S</a:t>
            </a:r>
            <a:r>
              <a:rPr lang="fr-FR" sz="2100" baseline="-25000">
                <a:solidFill>
                  <a:srgbClr val="15C300"/>
                </a:solidFill>
                <a:latin typeface="Times New Roman" charset="0"/>
                <a:cs typeface="+mn-cs"/>
              </a:rPr>
              <a:t>s</a:t>
            </a:r>
            <a:endParaRPr lang="fr-FR" sz="2100">
              <a:latin typeface="Times New Roman" charset="0"/>
              <a:cs typeface="+mn-cs"/>
            </a:endParaRPr>
          </a:p>
        </p:txBody>
      </p:sp>
      <p:sp>
        <p:nvSpPr>
          <p:cNvPr id="7195" name="Text Box 27"/>
          <p:cNvSpPr txBox="1">
            <a:spLocks noChangeArrowheads="1"/>
          </p:cNvSpPr>
          <p:nvPr/>
        </p:nvSpPr>
        <p:spPr bwMode="auto">
          <a:xfrm>
            <a:off x="184759" y="4941168"/>
            <a:ext cx="4171217" cy="419521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/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200">
                <a:solidFill>
                  <a:srgbClr val="FFFFFF"/>
                </a:solidFill>
                <a:latin typeface="Chalkboard" charset="0"/>
                <a:cs typeface="+mn-cs"/>
              </a:rPr>
              <a:t>Variations temporelles de G(t) ?</a:t>
            </a:r>
          </a:p>
        </p:txBody>
      </p:sp>
      <p:sp>
        <p:nvSpPr>
          <p:cNvPr id="7196" name="Rectangle 28"/>
          <p:cNvSpPr>
            <a:spLocks noChangeArrowheads="1"/>
          </p:cNvSpPr>
          <p:nvPr/>
        </p:nvSpPr>
        <p:spPr bwMode="auto">
          <a:xfrm>
            <a:off x="830263" y="1484313"/>
            <a:ext cx="4137381" cy="37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/>
          <a:p>
            <a:pPr defTabSz="801688">
              <a:buFontTx/>
              <a:buChar char="•"/>
              <a:defRPr/>
            </a:pPr>
            <a:r>
              <a:rPr lang="fr-FR" sz="1900">
                <a:cs typeface="+mn-cs"/>
              </a:rPr>
              <a:t> contenant une certaine quantité </a:t>
            </a:r>
            <a:r>
              <a:rPr lang="fr-FR" sz="1900">
                <a:solidFill>
                  <a:srgbClr val="996633"/>
                </a:solidFill>
                <a:cs typeface="+mn-cs"/>
              </a:rPr>
              <a:t>G</a:t>
            </a:r>
            <a:endParaRPr lang="fr-FR" sz="1900">
              <a:cs typeface="+mn-cs"/>
            </a:endParaRPr>
          </a:p>
        </p:txBody>
      </p:sp>
      <p:grpSp>
        <p:nvGrpSpPr>
          <p:cNvPr id="7197" name="Group 29"/>
          <p:cNvGrpSpPr>
            <a:grpSpLocks/>
          </p:cNvGrpSpPr>
          <p:nvPr/>
        </p:nvGrpSpPr>
        <p:grpSpPr bwMode="auto">
          <a:xfrm>
            <a:off x="827409" y="2196951"/>
            <a:ext cx="6894294" cy="2816225"/>
            <a:chOff x="624" y="1741"/>
            <a:chExt cx="5079" cy="1955"/>
          </a:xfrm>
        </p:grpSpPr>
        <p:grpSp>
          <p:nvGrpSpPr>
            <p:cNvPr id="10271" name="Group 30"/>
            <p:cNvGrpSpPr>
              <a:grpSpLocks/>
            </p:cNvGrpSpPr>
            <p:nvPr/>
          </p:nvGrpSpPr>
          <p:grpSpPr bwMode="auto">
            <a:xfrm>
              <a:off x="1782" y="2108"/>
              <a:ext cx="3168" cy="1588"/>
              <a:chOff x="2496" y="1968"/>
              <a:chExt cx="3168" cy="1588"/>
            </a:xfrm>
          </p:grpSpPr>
          <p:sp>
            <p:nvSpPr>
              <p:cNvPr id="7199" name="Freeform 31"/>
              <p:cNvSpPr>
                <a:spLocks/>
              </p:cNvSpPr>
              <p:nvPr/>
            </p:nvSpPr>
            <p:spPr bwMode="auto">
              <a:xfrm>
                <a:off x="2688" y="1968"/>
                <a:ext cx="2352" cy="440"/>
              </a:xfrm>
              <a:custGeom>
                <a:avLst/>
                <a:gdLst>
                  <a:gd name="T0" fmla="*/ 0 w 2352"/>
                  <a:gd name="T1" fmla="*/ 144 h 440"/>
                  <a:gd name="T2" fmla="*/ 624 w 2352"/>
                  <a:gd name="T3" fmla="*/ 384 h 440"/>
                  <a:gd name="T4" fmla="*/ 1200 w 2352"/>
                  <a:gd name="T5" fmla="*/ 432 h 440"/>
                  <a:gd name="T6" fmla="*/ 1728 w 2352"/>
                  <a:gd name="T7" fmla="*/ 336 h 440"/>
                  <a:gd name="T8" fmla="*/ 2208 w 2352"/>
                  <a:gd name="T9" fmla="*/ 96 h 440"/>
                  <a:gd name="T10" fmla="*/ 2352 w 2352"/>
                  <a:gd name="T11" fmla="*/ 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52" h="440">
                    <a:moveTo>
                      <a:pt x="0" y="144"/>
                    </a:moveTo>
                    <a:cubicBezTo>
                      <a:pt x="212" y="240"/>
                      <a:pt x="424" y="336"/>
                      <a:pt x="624" y="384"/>
                    </a:cubicBezTo>
                    <a:cubicBezTo>
                      <a:pt x="824" y="432"/>
                      <a:pt x="1016" y="440"/>
                      <a:pt x="1200" y="432"/>
                    </a:cubicBezTo>
                    <a:cubicBezTo>
                      <a:pt x="1384" y="424"/>
                      <a:pt x="1560" y="392"/>
                      <a:pt x="1728" y="336"/>
                    </a:cubicBezTo>
                    <a:cubicBezTo>
                      <a:pt x="1896" y="280"/>
                      <a:pt x="2104" y="152"/>
                      <a:pt x="2208" y="96"/>
                    </a:cubicBezTo>
                    <a:cubicBezTo>
                      <a:pt x="2312" y="40"/>
                      <a:pt x="2332" y="20"/>
                      <a:pt x="2352" y="0"/>
                    </a:cubicBezTo>
                  </a:path>
                </a:pathLst>
              </a:custGeom>
              <a:noFill/>
              <a:ln w="28575" cmpd="sng">
                <a:solidFill>
                  <a:srgbClr val="996633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0184" tIns="40092" rIns="80184" bIns="40092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7200" name="Freeform 32"/>
              <p:cNvSpPr>
                <a:spLocks/>
              </p:cNvSpPr>
              <p:nvPr/>
            </p:nvSpPr>
            <p:spPr bwMode="auto">
              <a:xfrm>
                <a:off x="2592" y="2400"/>
                <a:ext cx="2880" cy="256"/>
              </a:xfrm>
              <a:custGeom>
                <a:avLst/>
                <a:gdLst>
                  <a:gd name="T0" fmla="*/ 0 w 2496"/>
                  <a:gd name="T1" fmla="*/ 0 h 256"/>
                  <a:gd name="T2" fmla="*/ 576 w 2496"/>
                  <a:gd name="T3" fmla="*/ 144 h 256"/>
                  <a:gd name="T4" fmla="*/ 1104 w 2496"/>
                  <a:gd name="T5" fmla="*/ 240 h 256"/>
                  <a:gd name="T6" fmla="*/ 1632 w 2496"/>
                  <a:gd name="T7" fmla="*/ 240 h 256"/>
                  <a:gd name="T8" fmla="*/ 2112 w 2496"/>
                  <a:gd name="T9" fmla="*/ 144 h 256"/>
                  <a:gd name="T10" fmla="*/ 2496 w 2496"/>
                  <a:gd name="T11" fmla="*/ 48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96" h="256">
                    <a:moveTo>
                      <a:pt x="0" y="0"/>
                    </a:moveTo>
                    <a:cubicBezTo>
                      <a:pt x="196" y="52"/>
                      <a:pt x="392" y="104"/>
                      <a:pt x="576" y="144"/>
                    </a:cubicBezTo>
                    <a:cubicBezTo>
                      <a:pt x="760" y="184"/>
                      <a:pt x="928" y="224"/>
                      <a:pt x="1104" y="240"/>
                    </a:cubicBezTo>
                    <a:cubicBezTo>
                      <a:pt x="1280" y="256"/>
                      <a:pt x="1464" y="256"/>
                      <a:pt x="1632" y="240"/>
                    </a:cubicBezTo>
                    <a:cubicBezTo>
                      <a:pt x="1800" y="224"/>
                      <a:pt x="1968" y="176"/>
                      <a:pt x="2112" y="144"/>
                    </a:cubicBezTo>
                    <a:cubicBezTo>
                      <a:pt x="2256" y="112"/>
                      <a:pt x="2376" y="80"/>
                      <a:pt x="2496" y="48"/>
                    </a:cubicBezTo>
                  </a:path>
                </a:pathLst>
              </a:custGeom>
              <a:noFill/>
              <a:ln w="28575" cmpd="sng">
                <a:solidFill>
                  <a:srgbClr val="996633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0184" tIns="40092" rIns="80184" bIns="40092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7201" name="Freeform 33"/>
              <p:cNvSpPr>
                <a:spLocks/>
              </p:cNvSpPr>
              <p:nvPr/>
            </p:nvSpPr>
            <p:spPr bwMode="auto">
              <a:xfrm>
                <a:off x="2592" y="3060"/>
                <a:ext cx="2880" cy="496"/>
              </a:xfrm>
              <a:custGeom>
                <a:avLst/>
                <a:gdLst>
                  <a:gd name="T0" fmla="*/ 0 w 2448"/>
                  <a:gd name="T1" fmla="*/ 304 h 400"/>
                  <a:gd name="T2" fmla="*/ 480 w 2448"/>
                  <a:gd name="T3" fmla="*/ 64 h 400"/>
                  <a:gd name="T4" fmla="*/ 864 w 2448"/>
                  <a:gd name="T5" fmla="*/ 16 h 400"/>
                  <a:gd name="T6" fmla="*/ 1584 w 2448"/>
                  <a:gd name="T7" fmla="*/ 64 h 400"/>
                  <a:gd name="T8" fmla="*/ 2448 w 2448"/>
                  <a:gd name="T9" fmla="*/ 400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48" h="400">
                    <a:moveTo>
                      <a:pt x="0" y="304"/>
                    </a:moveTo>
                    <a:cubicBezTo>
                      <a:pt x="168" y="208"/>
                      <a:pt x="336" y="112"/>
                      <a:pt x="480" y="64"/>
                    </a:cubicBezTo>
                    <a:cubicBezTo>
                      <a:pt x="624" y="16"/>
                      <a:pt x="680" y="16"/>
                      <a:pt x="864" y="16"/>
                    </a:cubicBezTo>
                    <a:cubicBezTo>
                      <a:pt x="1048" y="16"/>
                      <a:pt x="1320" y="0"/>
                      <a:pt x="1584" y="64"/>
                    </a:cubicBezTo>
                    <a:cubicBezTo>
                      <a:pt x="1848" y="128"/>
                      <a:pt x="2148" y="264"/>
                      <a:pt x="2448" y="400"/>
                    </a:cubicBezTo>
                  </a:path>
                </a:pathLst>
              </a:custGeom>
              <a:noFill/>
              <a:ln w="28575" cmpd="sng">
                <a:solidFill>
                  <a:srgbClr val="996633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0184" tIns="40092" rIns="80184" bIns="40092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7202" name="Freeform 34"/>
              <p:cNvSpPr>
                <a:spLocks/>
              </p:cNvSpPr>
              <p:nvPr/>
            </p:nvSpPr>
            <p:spPr bwMode="auto">
              <a:xfrm>
                <a:off x="2496" y="2776"/>
                <a:ext cx="3168" cy="584"/>
              </a:xfrm>
              <a:custGeom>
                <a:avLst/>
                <a:gdLst>
                  <a:gd name="T0" fmla="*/ 0 w 3120"/>
                  <a:gd name="T1" fmla="*/ 248 h 680"/>
                  <a:gd name="T2" fmla="*/ 384 w 3120"/>
                  <a:gd name="T3" fmla="*/ 104 h 680"/>
                  <a:gd name="T4" fmla="*/ 960 w 3120"/>
                  <a:gd name="T5" fmla="*/ 8 h 680"/>
                  <a:gd name="T6" fmla="*/ 1680 w 3120"/>
                  <a:gd name="T7" fmla="*/ 56 h 680"/>
                  <a:gd name="T8" fmla="*/ 2256 w 3120"/>
                  <a:gd name="T9" fmla="*/ 152 h 680"/>
                  <a:gd name="T10" fmla="*/ 2688 w 3120"/>
                  <a:gd name="T11" fmla="*/ 344 h 680"/>
                  <a:gd name="T12" fmla="*/ 2976 w 3120"/>
                  <a:gd name="T13" fmla="*/ 536 h 680"/>
                  <a:gd name="T14" fmla="*/ 3120 w 3120"/>
                  <a:gd name="T15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20" h="680">
                    <a:moveTo>
                      <a:pt x="0" y="248"/>
                    </a:moveTo>
                    <a:cubicBezTo>
                      <a:pt x="112" y="196"/>
                      <a:pt x="224" y="144"/>
                      <a:pt x="384" y="104"/>
                    </a:cubicBezTo>
                    <a:cubicBezTo>
                      <a:pt x="544" y="64"/>
                      <a:pt x="744" y="16"/>
                      <a:pt x="960" y="8"/>
                    </a:cubicBezTo>
                    <a:cubicBezTo>
                      <a:pt x="1176" y="0"/>
                      <a:pt x="1464" y="32"/>
                      <a:pt x="1680" y="56"/>
                    </a:cubicBezTo>
                    <a:cubicBezTo>
                      <a:pt x="1896" y="80"/>
                      <a:pt x="2088" y="104"/>
                      <a:pt x="2256" y="152"/>
                    </a:cubicBezTo>
                    <a:cubicBezTo>
                      <a:pt x="2424" y="200"/>
                      <a:pt x="2568" y="280"/>
                      <a:pt x="2688" y="344"/>
                    </a:cubicBezTo>
                    <a:cubicBezTo>
                      <a:pt x="2808" y="408"/>
                      <a:pt x="2904" y="480"/>
                      <a:pt x="2976" y="536"/>
                    </a:cubicBezTo>
                    <a:cubicBezTo>
                      <a:pt x="3048" y="592"/>
                      <a:pt x="3084" y="636"/>
                      <a:pt x="3120" y="680"/>
                    </a:cubicBezTo>
                  </a:path>
                </a:pathLst>
              </a:custGeom>
              <a:noFill/>
              <a:ln w="28575" cmpd="sng">
                <a:solidFill>
                  <a:srgbClr val="996633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2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0184" tIns="40092" rIns="80184" bIns="40092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7203" name="Rectangle 35"/>
            <p:cNvSpPr>
              <a:spLocks noChangeArrowheads="1"/>
            </p:cNvSpPr>
            <p:nvPr/>
          </p:nvSpPr>
          <p:spPr bwMode="auto">
            <a:xfrm>
              <a:off x="624" y="1741"/>
              <a:ext cx="5079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/>
            <a:p>
              <a:pPr defTabSz="801688">
                <a:buFontTx/>
                <a:buChar char="•"/>
                <a:defRPr/>
              </a:pPr>
              <a:r>
                <a:rPr lang="fr-FR" sz="1900">
                  <a:cs typeface="+mn-cs"/>
                </a:rPr>
                <a:t> </a:t>
              </a:r>
              <a:r>
                <a:rPr lang="fr-FR" sz="1900" b="1">
                  <a:cs typeface="+mn-cs"/>
                </a:rPr>
                <a:t>traversé par du fluide</a:t>
              </a:r>
              <a:r>
                <a:rPr lang="fr-FR" sz="1900">
                  <a:cs typeface="+mn-cs"/>
                </a:rPr>
                <a:t> transportant </a:t>
              </a:r>
              <a:r>
                <a:rPr lang="fr-FR" sz="1900">
                  <a:solidFill>
                    <a:srgbClr val="996633"/>
                  </a:solidFill>
                  <a:cs typeface="+mn-cs"/>
                </a:rPr>
                <a:t>G : </a:t>
              </a:r>
              <a:r>
                <a:rPr lang="fr-FR" sz="1900" b="1">
                  <a:cs typeface="+mn-cs"/>
                </a:rPr>
                <a:t>système OUVERT</a:t>
              </a:r>
            </a:p>
          </p:txBody>
        </p:sp>
      </p:grpSp>
      <p:graphicFrame>
        <p:nvGraphicFramePr>
          <p:cNvPr id="10269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3118048"/>
              </p:ext>
            </p:extLst>
          </p:nvPr>
        </p:nvGraphicFramePr>
        <p:xfrm>
          <a:off x="6764152" y="1262857"/>
          <a:ext cx="2193763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3" name="Équation" r:id="rId5" imgW="1016000" imgH="342900" progId="Equation.3">
                  <p:embed/>
                </p:oleObj>
              </mc:Choice>
              <mc:Fallback>
                <p:oleObj name="Équation" r:id="rId5" imgW="1016000" imgH="342900" progId="Equation.3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4152" y="1262857"/>
                        <a:ext cx="2193763" cy="77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06" name="Text Box 38"/>
          <p:cNvSpPr txBox="1">
            <a:spLocks noChangeArrowheads="1"/>
          </p:cNvSpPr>
          <p:nvPr/>
        </p:nvSpPr>
        <p:spPr bwMode="auto">
          <a:xfrm>
            <a:off x="5330825" y="1854274"/>
            <a:ext cx="1056156" cy="383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1900">
                <a:latin typeface="Chalkboard" charset="0"/>
                <a:cs typeface="+mn-cs"/>
              </a:rPr>
              <a:t>Rappel :</a:t>
            </a:r>
          </a:p>
        </p:txBody>
      </p:sp>
      <p:sp>
        <p:nvSpPr>
          <p:cNvPr id="7207" name="Rectangle 3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fr-FR">
                <a:cs typeface="+mj-cs"/>
              </a:rPr>
              <a:t>Calcul du flux convectif</a:t>
            </a:r>
          </a:p>
        </p:txBody>
      </p:sp>
      <p:grpSp>
        <p:nvGrpSpPr>
          <p:cNvPr id="7210" name="Group 42"/>
          <p:cNvGrpSpPr>
            <a:grpSpLocks/>
          </p:cNvGrpSpPr>
          <p:nvPr/>
        </p:nvGrpSpPr>
        <p:grpSpPr bwMode="auto">
          <a:xfrm>
            <a:off x="2676525" y="5424314"/>
            <a:ext cx="4830763" cy="892175"/>
            <a:chOff x="1686" y="3397"/>
            <a:chExt cx="3043" cy="562"/>
          </a:xfrm>
        </p:grpSpPr>
        <p:sp>
          <p:nvSpPr>
            <p:cNvPr id="7188" name="Rectangle 20"/>
            <p:cNvSpPr>
              <a:spLocks noChangeArrowheads="1"/>
            </p:cNvSpPr>
            <p:nvPr/>
          </p:nvSpPr>
          <p:spPr bwMode="auto">
            <a:xfrm>
              <a:off x="1686" y="3397"/>
              <a:ext cx="1443" cy="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/>
            <a:p>
              <a:pPr algn="ctr" defTabSz="801688">
                <a:lnSpc>
                  <a:spcPct val="90000"/>
                </a:lnSpc>
                <a:defRPr/>
              </a:pPr>
              <a:r>
                <a:rPr lang="fr-FR" sz="1400">
                  <a:cs typeface="+mn-cs"/>
                </a:rPr>
                <a:t>quantité de </a:t>
              </a:r>
              <a:r>
                <a:rPr lang="fr-FR" sz="1400">
                  <a:solidFill>
                    <a:srgbClr val="996633"/>
                  </a:solidFill>
                  <a:cs typeface="+mn-cs"/>
                </a:rPr>
                <a:t>G</a:t>
              </a:r>
            </a:p>
            <a:p>
              <a:pPr algn="ctr" defTabSz="801688">
                <a:lnSpc>
                  <a:spcPct val="90000"/>
                </a:lnSpc>
                <a:defRPr/>
              </a:pPr>
              <a:r>
                <a:rPr lang="fr-FR" sz="1400" b="1">
                  <a:cs typeface="+mn-cs"/>
                </a:rPr>
                <a:t>transportée par le fluide</a:t>
              </a:r>
              <a:r>
                <a:rPr lang="fr-FR" sz="1400">
                  <a:cs typeface="+mn-cs"/>
                </a:rPr>
                <a:t> </a:t>
              </a:r>
            </a:p>
            <a:p>
              <a:pPr algn="ctr" defTabSz="801688">
                <a:lnSpc>
                  <a:spcPct val="90000"/>
                </a:lnSpc>
                <a:defRPr/>
              </a:pPr>
              <a:r>
                <a:rPr lang="fr-FR" sz="1400">
                  <a:cs typeface="+mn-cs"/>
                </a:rPr>
                <a:t>qui </a:t>
              </a:r>
              <a:r>
                <a:rPr lang="fr-FR" sz="1400">
                  <a:solidFill>
                    <a:srgbClr val="FF0000"/>
                  </a:solidFill>
                  <a:cs typeface="+mn-cs"/>
                </a:rPr>
                <a:t>entre</a:t>
              </a:r>
              <a:r>
                <a:rPr lang="fr-FR" sz="1400">
                  <a:cs typeface="+mn-cs"/>
                </a:rPr>
                <a:t> dans V </a:t>
              </a:r>
            </a:p>
            <a:p>
              <a:pPr algn="ctr" defTabSz="801688">
                <a:lnSpc>
                  <a:spcPct val="90000"/>
                </a:lnSpc>
                <a:defRPr/>
              </a:pPr>
              <a:r>
                <a:rPr lang="fr-FR" sz="1400">
                  <a:cs typeface="+mn-cs"/>
                </a:rPr>
                <a:t>par sa frontière </a:t>
              </a:r>
              <a:r>
                <a:rPr lang="fr-FR" sz="1400">
                  <a:solidFill>
                    <a:srgbClr val="FF0000"/>
                  </a:solidFill>
                  <a:cs typeface="+mn-cs"/>
                </a:rPr>
                <a:t>S</a:t>
              </a:r>
              <a:r>
                <a:rPr lang="fr-FR" sz="1400" baseline="-25000">
                  <a:solidFill>
                    <a:srgbClr val="FF0000"/>
                  </a:solidFill>
                  <a:cs typeface="+mn-cs"/>
                </a:rPr>
                <a:t>e</a:t>
              </a:r>
            </a:p>
          </p:txBody>
        </p:sp>
        <p:sp>
          <p:nvSpPr>
            <p:cNvPr id="7191" name="Rectangle 23"/>
            <p:cNvSpPr>
              <a:spLocks noChangeArrowheads="1"/>
            </p:cNvSpPr>
            <p:nvPr/>
          </p:nvSpPr>
          <p:spPr bwMode="auto">
            <a:xfrm>
              <a:off x="3243" y="3397"/>
              <a:ext cx="1486" cy="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15C3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/>
            <a:p>
              <a:pPr algn="ctr" defTabSz="801688">
                <a:lnSpc>
                  <a:spcPct val="90000"/>
                </a:lnSpc>
                <a:defRPr/>
              </a:pPr>
              <a:r>
                <a:rPr lang="fr-FR" sz="1400">
                  <a:cs typeface="+mn-cs"/>
                </a:rPr>
                <a:t>quantité de </a:t>
              </a:r>
              <a:r>
                <a:rPr lang="fr-FR" sz="1400">
                  <a:solidFill>
                    <a:srgbClr val="996633"/>
                  </a:solidFill>
                  <a:cs typeface="+mn-cs"/>
                </a:rPr>
                <a:t>G</a:t>
              </a:r>
            </a:p>
            <a:p>
              <a:pPr algn="ctr" defTabSz="801688">
                <a:lnSpc>
                  <a:spcPct val="90000"/>
                </a:lnSpc>
                <a:defRPr/>
              </a:pPr>
              <a:r>
                <a:rPr lang="fr-FR" sz="1400" b="1">
                  <a:cs typeface="+mn-cs"/>
                </a:rPr>
                <a:t>transportée par le fluide</a:t>
              </a:r>
              <a:r>
                <a:rPr lang="fr-FR" sz="1400">
                  <a:cs typeface="+mn-cs"/>
                </a:rPr>
                <a:t>  </a:t>
              </a:r>
            </a:p>
            <a:p>
              <a:pPr algn="ctr" defTabSz="801688">
                <a:lnSpc>
                  <a:spcPct val="90000"/>
                </a:lnSpc>
                <a:defRPr/>
              </a:pPr>
              <a:r>
                <a:rPr lang="fr-FR" sz="1400">
                  <a:cs typeface="+mn-cs"/>
                </a:rPr>
                <a:t>qui </a:t>
              </a:r>
              <a:r>
                <a:rPr lang="fr-FR" sz="1400">
                  <a:solidFill>
                    <a:srgbClr val="15C300"/>
                  </a:solidFill>
                  <a:cs typeface="+mn-cs"/>
                </a:rPr>
                <a:t>sort</a:t>
              </a:r>
              <a:r>
                <a:rPr lang="fr-FR" sz="1400">
                  <a:cs typeface="+mn-cs"/>
                </a:rPr>
                <a:t> de V </a:t>
              </a:r>
            </a:p>
            <a:p>
              <a:pPr algn="ctr" defTabSz="801688">
                <a:lnSpc>
                  <a:spcPct val="90000"/>
                </a:lnSpc>
                <a:defRPr/>
              </a:pPr>
              <a:r>
                <a:rPr lang="fr-FR" sz="1400">
                  <a:cs typeface="+mn-cs"/>
                </a:rPr>
                <a:t>par sa frontière </a:t>
              </a:r>
              <a:r>
                <a:rPr lang="fr-FR" sz="1400">
                  <a:solidFill>
                    <a:srgbClr val="15C300"/>
                  </a:solidFill>
                  <a:cs typeface="+mn-cs"/>
                </a:rPr>
                <a:t>S</a:t>
              </a:r>
              <a:r>
                <a:rPr lang="fr-FR" sz="1400" baseline="-25000">
                  <a:solidFill>
                    <a:srgbClr val="15C300"/>
                  </a:solidFill>
                  <a:cs typeface="+mn-cs"/>
                </a:rPr>
                <a:t>s</a:t>
              </a:r>
              <a:r>
                <a:rPr lang="fr-FR" sz="1400">
                  <a:cs typeface="+mn-cs"/>
                </a:rPr>
                <a:t> </a:t>
              </a:r>
            </a:p>
          </p:txBody>
        </p:sp>
        <p:sp>
          <p:nvSpPr>
            <p:cNvPr id="7208" name="Text Box 40"/>
            <p:cNvSpPr txBox="1">
              <a:spLocks noChangeArrowheads="1"/>
            </p:cNvSpPr>
            <p:nvPr/>
          </p:nvSpPr>
          <p:spPr bwMode="auto">
            <a:xfrm>
              <a:off x="3057" y="3527"/>
              <a:ext cx="20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400">
                  <a:cs typeface="+mn-cs"/>
                </a:rPr>
                <a:t>-</a:t>
              </a:r>
            </a:p>
          </p:txBody>
        </p:sp>
      </p:grpSp>
      <p:sp>
        <p:nvSpPr>
          <p:cNvPr id="7209" name="Rectangle 41"/>
          <p:cNvSpPr>
            <a:spLocks noChangeArrowheads="1"/>
          </p:cNvSpPr>
          <p:nvPr/>
        </p:nvSpPr>
        <p:spPr bwMode="auto">
          <a:xfrm>
            <a:off x="3505200" y="6165304"/>
            <a:ext cx="3262322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>
                <a:solidFill>
                  <a:srgbClr val="FF0000"/>
                </a:solidFill>
                <a:latin typeface="Symbol" charset="0"/>
                <a:cs typeface="+mn-cs"/>
              </a:rPr>
              <a:t>f</a:t>
            </a:r>
            <a:r>
              <a:rPr lang="fr-FR" sz="3200" baseline="-25000">
                <a:solidFill>
                  <a:srgbClr val="FF0000"/>
                </a:solidFill>
                <a:latin typeface="Times" charset="0"/>
                <a:cs typeface="+mn-cs"/>
              </a:rPr>
              <a:t>e               </a:t>
            </a:r>
            <a:r>
              <a:rPr lang="fr-FR" sz="3200">
                <a:cs typeface="+mn-cs"/>
              </a:rPr>
              <a:t>-       </a:t>
            </a:r>
            <a:r>
              <a:rPr lang="fr-FR" sz="3200">
                <a:solidFill>
                  <a:srgbClr val="15B003"/>
                </a:solidFill>
                <a:latin typeface="Symbol" charset="0"/>
                <a:cs typeface="+mn-cs"/>
              </a:rPr>
              <a:t>f</a:t>
            </a:r>
            <a:r>
              <a:rPr lang="fr-FR" sz="3200" baseline="-25000">
                <a:solidFill>
                  <a:srgbClr val="15B003"/>
                </a:solidFill>
                <a:latin typeface="Times" charset="0"/>
                <a:cs typeface="+mn-cs"/>
              </a:rPr>
              <a:t>s</a:t>
            </a:r>
          </a:p>
        </p:txBody>
      </p:sp>
      <p:sp>
        <p:nvSpPr>
          <p:cNvPr id="7211" name="Text Box 43"/>
          <p:cNvSpPr txBox="1">
            <a:spLocks noChangeArrowheads="1"/>
          </p:cNvSpPr>
          <p:nvPr/>
        </p:nvSpPr>
        <p:spPr bwMode="auto">
          <a:xfrm>
            <a:off x="1447800" y="1844824"/>
            <a:ext cx="26225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800">
                <a:cs typeface="+mn-cs"/>
              </a:rPr>
              <a:t>(</a:t>
            </a:r>
            <a:r>
              <a:rPr lang="fr-FR" sz="1800">
                <a:solidFill>
                  <a:srgbClr val="996633"/>
                </a:solidFill>
                <a:cs typeface="+mn-cs"/>
              </a:rPr>
              <a:t>G</a:t>
            </a:r>
            <a:r>
              <a:rPr lang="fr-FR" sz="1800">
                <a:cs typeface="+mn-cs"/>
              </a:rPr>
              <a:t> = masse, énergie, ...)</a:t>
            </a:r>
          </a:p>
        </p:txBody>
      </p:sp>
      <p:grpSp>
        <p:nvGrpSpPr>
          <p:cNvPr id="7214" name="Group 46"/>
          <p:cNvGrpSpPr>
            <a:grpSpLocks/>
          </p:cNvGrpSpPr>
          <p:nvPr/>
        </p:nvGrpSpPr>
        <p:grpSpPr bwMode="auto">
          <a:xfrm>
            <a:off x="108272" y="3048298"/>
            <a:ext cx="3975101" cy="1820862"/>
            <a:chOff x="81" y="2059"/>
            <a:chExt cx="2504" cy="1147"/>
          </a:xfrm>
        </p:grpSpPr>
        <p:grpSp>
          <p:nvGrpSpPr>
            <p:cNvPr id="10262" name="Group 9"/>
            <p:cNvGrpSpPr>
              <a:grpSpLocks/>
            </p:cNvGrpSpPr>
            <p:nvPr/>
          </p:nvGrpSpPr>
          <p:grpSpPr bwMode="auto">
            <a:xfrm>
              <a:off x="1524" y="2059"/>
              <a:ext cx="1061" cy="1147"/>
              <a:chOff x="2496" y="2129"/>
              <a:chExt cx="1241" cy="1263"/>
            </a:xfrm>
          </p:grpSpPr>
          <p:sp>
            <p:nvSpPr>
              <p:cNvPr id="7178" name="Freeform 10"/>
              <p:cNvSpPr>
                <a:spLocks/>
              </p:cNvSpPr>
              <p:nvPr/>
            </p:nvSpPr>
            <p:spPr bwMode="auto">
              <a:xfrm>
                <a:off x="2784" y="2129"/>
                <a:ext cx="953" cy="1263"/>
              </a:xfrm>
              <a:custGeom>
                <a:avLst/>
                <a:gdLst>
                  <a:gd name="T0" fmla="*/ 873 w 929"/>
                  <a:gd name="T1" fmla="*/ 1207 h 1223"/>
                  <a:gd name="T2" fmla="*/ 537 w 929"/>
                  <a:gd name="T3" fmla="*/ 1207 h 1223"/>
                  <a:gd name="T4" fmla="*/ 201 w 929"/>
                  <a:gd name="T5" fmla="*/ 1111 h 1223"/>
                  <a:gd name="T6" fmla="*/ 105 w 929"/>
                  <a:gd name="T7" fmla="*/ 1063 h 1223"/>
                  <a:gd name="T8" fmla="*/ 65 w 929"/>
                  <a:gd name="T9" fmla="*/ 1039 h 1223"/>
                  <a:gd name="T10" fmla="*/ 9 w 929"/>
                  <a:gd name="T11" fmla="*/ 951 h 1223"/>
                  <a:gd name="T12" fmla="*/ 9 w 929"/>
                  <a:gd name="T13" fmla="*/ 727 h 1223"/>
                  <a:gd name="T14" fmla="*/ 49 w 929"/>
                  <a:gd name="T15" fmla="*/ 511 h 1223"/>
                  <a:gd name="T16" fmla="*/ 97 w 929"/>
                  <a:gd name="T17" fmla="*/ 423 h 1223"/>
                  <a:gd name="T18" fmla="*/ 233 w 929"/>
                  <a:gd name="T19" fmla="*/ 255 h 1223"/>
                  <a:gd name="T20" fmla="*/ 369 w 929"/>
                  <a:gd name="T21" fmla="*/ 143 h 1223"/>
                  <a:gd name="T22" fmla="*/ 537 w 929"/>
                  <a:gd name="T23" fmla="*/ 55 h 1223"/>
                  <a:gd name="T24" fmla="*/ 745 w 929"/>
                  <a:gd name="T25" fmla="*/ 7 h 1223"/>
                  <a:gd name="T26" fmla="*/ 929 w 929"/>
                  <a:gd name="T27" fmla="*/ 15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29" h="1223">
                    <a:moveTo>
                      <a:pt x="873" y="1207"/>
                    </a:moveTo>
                    <a:cubicBezTo>
                      <a:pt x="761" y="1215"/>
                      <a:pt x="649" y="1223"/>
                      <a:pt x="537" y="1207"/>
                    </a:cubicBezTo>
                    <a:cubicBezTo>
                      <a:pt x="425" y="1191"/>
                      <a:pt x="273" y="1135"/>
                      <a:pt x="201" y="1111"/>
                    </a:cubicBezTo>
                    <a:cubicBezTo>
                      <a:pt x="129" y="1087"/>
                      <a:pt x="127" y="1075"/>
                      <a:pt x="105" y="1063"/>
                    </a:cubicBezTo>
                    <a:cubicBezTo>
                      <a:pt x="83" y="1051"/>
                      <a:pt x="81" y="1058"/>
                      <a:pt x="65" y="1039"/>
                    </a:cubicBezTo>
                    <a:cubicBezTo>
                      <a:pt x="49" y="1020"/>
                      <a:pt x="18" y="1003"/>
                      <a:pt x="9" y="951"/>
                    </a:cubicBezTo>
                    <a:cubicBezTo>
                      <a:pt x="0" y="899"/>
                      <a:pt x="2" y="800"/>
                      <a:pt x="9" y="727"/>
                    </a:cubicBezTo>
                    <a:cubicBezTo>
                      <a:pt x="16" y="654"/>
                      <a:pt x="34" y="562"/>
                      <a:pt x="49" y="511"/>
                    </a:cubicBezTo>
                    <a:cubicBezTo>
                      <a:pt x="64" y="460"/>
                      <a:pt x="66" y="466"/>
                      <a:pt x="97" y="423"/>
                    </a:cubicBezTo>
                    <a:cubicBezTo>
                      <a:pt x="128" y="380"/>
                      <a:pt x="188" y="302"/>
                      <a:pt x="233" y="255"/>
                    </a:cubicBezTo>
                    <a:cubicBezTo>
                      <a:pt x="278" y="208"/>
                      <a:pt x="318" y="176"/>
                      <a:pt x="369" y="143"/>
                    </a:cubicBezTo>
                    <a:cubicBezTo>
                      <a:pt x="420" y="110"/>
                      <a:pt x="474" y="78"/>
                      <a:pt x="537" y="55"/>
                    </a:cubicBezTo>
                    <a:cubicBezTo>
                      <a:pt x="600" y="32"/>
                      <a:pt x="680" y="14"/>
                      <a:pt x="745" y="7"/>
                    </a:cubicBezTo>
                    <a:cubicBezTo>
                      <a:pt x="810" y="0"/>
                      <a:pt x="869" y="7"/>
                      <a:pt x="929" y="15"/>
                    </a:cubicBez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0184" tIns="40092" rIns="80184" bIns="40092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7179" name="Text Box 11"/>
              <p:cNvSpPr txBox="1">
                <a:spLocks noChangeArrowheads="1"/>
              </p:cNvSpPr>
              <p:nvPr/>
            </p:nvSpPr>
            <p:spPr bwMode="auto">
              <a:xfrm>
                <a:off x="2496" y="2544"/>
                <a:ext cx="287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0184" tIns="40092" rIns="80184" bIns="40092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S</a:t>
                </a:r>
                <a:r>
                  <a:rPr lang="fr-FR" sz="2100" baseline="-25000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e</a:t>
                </a:r>
                <a:endParaRPr lang="fr-FR" sz="2100">
                  <a:solidFill>
                    <a:srgbClr val="FF0000"/>
                  </a:solidFill>
                  <a:latin typeface="Times New Roman" charset="0"/>
                  <a:cs typeface="+mn-cs"/>
                </a:endParaRPr>
              </a:p>
            </p:txBody>
          </p:sp>
        </p:grpSp>
        <p:sp>
          <p:nvSpPr>
            <p:cNvPr id="7212" name="Text Box 44"/>
            <p:cNvSpPr txBox="1">
              <a:spLocks noChangeArrowheads="1"/>
            </p:cNvSpPr>
            <p:nvPr/>
          </p:nvSpPr>
          <p:spPr bwMode="auto">
            <a:xfrm>
              <a:off x="81" y="2253"/>
              <a:ext cx="153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>
                  <a:solidFill>
                    <a:srgbClr val="FF0000"/>
                  </a:solidFill>
                  <a:cs typeface="+mn-cs"/>
                </a:rPr>
                <a:t>S</a:t>
              </a:r>
              <a:r>
                <a:rPr lang="fr-FR" sz="2000" baseline="-25000">
                  <a:solidFill>
                    <a:srgbClr val="FF0000"/>
                  </a:solidFill>
                  <a:cs typeface="+mn-cs"/>
                </a:rPr>
                <a:t>e</a:t>
              </a:r>
              <a:r>
                <a:rPr lang="fr-FR" sz="2000">
                  <a:solidFill>
                    <a:srgbClr val="FF0000"/>
                  </a:solidFill>
                  <a:cs typeface="+mn-cs"/>
                </a:rPr>
                <a:t> section d</a:t>
              </a:r>
              <a:r>
                <a:rPr lang="ja-JP" altLang="fr-FR" sz="2000">
                  <a:solidFill>
                    <a:srgbClr val="FF0000"/>
                  </a:solidFill>
                  <a:latin typeface="Arial"/>
                  <a:cs typeface="+mn-cs"/>
                </a:rPr>
                <a:t>’</a:t>
              </a:r>
              <a:r>
                <a:rPr lang="fr-FR" sz="2000">
                  <a:solidFill>
                    <a:srgbClr val="FF0000"/>
                  </a:solidFill>
                  <a:cs typeface="+mn-cs"/>
                </a:rPr>
                <a:t>entrée</a:t>
              </a:r>
            </a:p>
          </p:txBody>
        </p:sp>
      </p:grpSp>
      <p:grpSp>
        <p:nvGrpSpPr>
          <p:cNvPr id="7215" name="Group 47"/>
          <p:cNvGrpSpPr>
            <a:grpSpLocks/>
          </p:cNvGrpSpPr>
          <p:nvPr/>
        </p:nvGrpSpPr>
        <p:grpSpPr bwMode="auto">
          <a:xfrm>
            <a:off x="4050034" y="3065760"/>
            <a:ext cx="4927600" cy="1797050"/>
            <a:chOff x="2564" y="2070"/>
            <a:chExt cx="3104" cy="1132"/>
          </a:xfrm>
        </p:grpSpPr>
        <p:grpSp>
          <p:nvGrpSpPr>
            <p:cNvPr id="10258" name="Group 12"/>
            <p:cNvGrpSpPr>
              <a:grpSpLocks/>
            </p:cNvGrpSpPr>
            <p:nvPr/>
          </p:nvGrpSpPr>
          <p:grpSpPr bwMode="auto">
            <a:xfrm>
              <a:off x="2564" y="2070"/>
              <a:ext cx="1046" cy="1132"/>
              <a:chOff x="2998" y="1805"/>
              <a:chExt cx="1223" cy="1247"/>
            </a:xfrm>
          </p:grpSpPr>
          <p:sp>
            <p:nvSpPr>
              <p:cNvPr id="7181" name="Freeform 13"/>
              <p:cNvSpPr>
                <a:spLocks/>
              </p:cNvSpPr>
              <p:nvPr/>
            </p:nvSpPr>
            <p:spPr bwMode="auto">
              <a:xfrm>
                <a:off x="2998" y="1805"/>
                <a:ext cx="1052" cy="1247"/>
              </a:xfrm>
              <a:custGeom>
                <a:avLst/>
                <a:gdLst>
                  <a:gd name="T0" fmla="*/ 32 w 1052"/>
                  <a:gd name="T1" fmla="*/ 19 h 1247"/>
                  <a:gd name="T2" fmla="*/ 224 w 1052"/>
                  <a:gd name="T3" fmla="*/ 19 h 1247"/>
                  <a:gd name="T4" fmla="*/ 320 w 1052"/>
                  <a:gd name="T5" fmla="*/ 19 h 1247"/>
                  <a:gd name="T6" fmla="*/ 392 w 1052"/>
                  <a:gd name="T7" fmla="*/ 11 h 1247"/>
                  <a:gd name="T8" fmla="*/ 560 w 1052"/>
                  <a:gd name="T9" fmla="*/ 83 h 1247"/>
                  <a:gd name="T10" fmla="*/ 704 w 1052"/>
                  <a:gd name="T11" fmla="*/ 195 h 1247"/>
                  <a:gd name="T12" fmla="*/ 840 w 1052"/>
                  <a:gd name="T13" fmla="*/ 299 h 1247"/>
                  <a:gd name="T14" fmla="*/ 944 w 1052"/>
                  <a:gd name="T15" fmla="*/ 387 h 1247"/>
                  <a:gd name="T16" fmla="*/ 1008 w 1052"/>
                  <a:gd name="T17" fmla="*/ 483 h 1247"/>
                  <a:gd name="T18" fmla="*/ 1040 w 1052"/>
                  <a:gd name="T19" fmla="*/ 587 h 1247"/>
                  <a:gd name="T20" fmla="*/ 1048 w 1052"/>
                  <a:gd name="T21" fmla="*/ 747 h 1247"/>
                  <a:gd name="T22" fmla="*/ 1016 w 1052"/>
                  <a:gd name="T23" fmla="*/ 939 h 1247"/>
                  <a:gd name="T24" fmla="*/ 928 w 1052"/>
                  <a:gd name="T25" fmla="*/ 1083 h 1247"/>
                  <a:gd name="T26" fmla="*/ 720 w 1052"/>
                  <a:gd name="T27" fmla="*/ 1163 h 1247"/>
                  <a:gd name="T28" fmla="*/ 536 w 1052"/>
                  <a:gd name="T29" fmla="*/ 1203 h 1247"/>
                  <a:gd name="T30" fmla="*/ 344 w 1052"/>
                  <a:gd name="T31" fmla="*/ 1219 h 1247"/>
                  <a:gd name="T32" fmla="*/ 144 w 1052"/>
                  <a:gd name="T33" fmla="*/ 1243 h 1247"/>
                  <a:gd name="T34" fmla="*/ 0 w 1052"/>
                  <a:gd name="T35" fmla="*/ 1243 h 1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52" h="1247">
                    <a:moveTo>
                      <a:pt x="32" y="19"/>
                    </a:moveTo>
                    <a:cubicBezTo>
                      <a:pt x="104" y="19"/>
                      <a:pt x="176" y="19"/>
                      <a:pt x="224" y="19"/>
                    </a:cubicBezTo>
                    <a:cubicBezTo>
                      <a:pt x="272" y="19"/>
                      <a:pt x="292" y="20"/>
                      <a:pt x="320" y="19"/>
                    </a:cubicBezTo>
                    <a:cubicBezTo>
                      <a:pt x="348" y="18"/>
                      <a:pt x="352" y="0"/>
                      <a:pt x="392" y="11"/>
                    </a:cubicBezTo>
                    <a:cubicBezTo>
                      <a:pt x="432" y="22"/>
                      <a:pt x="508" y="52"/>
                      <a:pt x="560" y="83"/>
                    </a:cubicBezTo>
                    <a:cubicBezTo>
                      <a:pt x="612" y="114"/>
                      <a:pt x="657" y="159"/>
                      <a:pt x="704" y="195"/>
                    </a:cubicBezTo>
                    <a:cubicBezTo>
                      <a:pt x="751" y="231"/>
                      <a:pt x="800" y="267"/>
                      <a:pt x="840" y="299"/>
                    </a:cubicBezTo>
                    <a:cubicBezTo>
                      <a:pt x="880" y="331"/>
                      <a:pt x="916" y="356"/>
                      <a:pt x="944" y="387"/>
                    </a:cubicBezTo>
                    <a:cubicBezTo>
                      <a:pt x="972" y="418"/>
                      <a:pt x="992" y="450"/>
                      <a:pt x="1008" y="483"/>
                    </a:cubicBezTo>
                    <a:cubicBezTo>
                      <a:pt x="1024" y="516"/>
                      <a:pt x="1033" y="543"/>
                      <a:pt x="1040" y="587"/>
                    </a:cubicBezTo>
                    <a:cubicBezTo>
                      <a:pt x="1047" y="631"/>
                      <a:pt x="1052" y="688"/>
                      <a:pt x="1048" y="747"/>
                    </a:cubicBezTo>
                    <a:cubicBezTo>
                      <a:pt x="1044" y="806"/>
                      <a:pt x="1036" y="883"/>
                      <a:pt x="1016" y="939"/>
                    </a:cubicBezTo>
                    <a:cubicBezTo>
                      <a:pt x="996" y="995"/>
                      <a:pt x="977" y="1046"/>
                      <a:pt x="928" y="1083"/>
                    </a:cubicBezTo>
                    <a:cubicBezTo>
                      <a:pt x="879" y="1120"/>
                      <a:pt x="785" y="1143"/>
                      <a:pt x="720" y="1163"/>
                    </a:cubicBezTo>
                    <a:cubicBezTo>
                      <a:pt x="655" y="1183"/>
                      <a:pt x="599" y="1194"/>
                      <a:pt x="536" y="1203"/>
                    </a:cubicBezTo>
                    <a:cubicBezTo>
                      <a:pt x="473" y="1212"/>
                      <a:pt x="409" y="1212"/>
                      <a:pt x="344" y="1219"/>
                    </a:cubicBezTo>
                    <a:cubicBezTo>
                      <a:pt x="279" y="1226"/>
                      <a:pt x="201" y="1239"/>
                      <a:pt x="144" y="1243"/>
                    </a:cubicBezTo>
                    <a:cubicBezTo>
                      <a:pt x="87" y="1247"/>
                      <a:pt x="43" y="1245"/>
                      <a:pt x="0" y="1243"/>
                    </a:cubicBezTo>
                  </a:path>
                </a:pathLst>
              </a:custGeom>
              <a:noFill/>
              <a:ln w="38100" cmpd="sng">
                <a:solidFill>
                  <a:srgbClr val="15C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0184" tIns="40092" rIns="80184" bIns="40092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7182" name="Text Box 14"/>
              <p:cNvSpPr txBox="1">
                <a:spLocks noChangeArrowheads="1"/>
              </p:cNvSpPr>
              <p:nvPr/>
            </p:nvSpPr>
            <p:spPr bwMode="auto">
              <a:xfrm>
                <a:off x="3942" y="1920"/>
                <a:ext cx="279" cy="2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0184" tIns="40092" rIns="80184" bIns="40092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>
                    <a:solidFill>
                      <a:srgbClr val="15C300"/>
                    </a:solidFill>
                    <a:latin typeface="Times New Roman" charset="0"/>
                    <a:cs typeface="+mn-cs"/>
                  </a:rPr>
                  <a:t>S</a:t>
                </a:r>
                <a:r>
                  <a:rPr lang="fr-FR" sz="2100" baseline="-25000">
                    <a:solidFill>
                      <a:srgbClr val="15C300"/>
                    </a:solidFill>
                    <a:latin typeface="Times New Roman" charset="0"/>
                    <a:cs typeface="+mn-cs"/>
                  </a:rPr>
                  <a:t>s</a:t>
                </a:r>
                <a:endParaRPr lang="fr-FR" sz="2100">
                  <a:solidFill>
                    <a:srgbClr val="15C300"/>
                  </a:solidFill>
                  <a:latin typeface="Times New Roman" charset="0"/>
                  <a:cs typeface="+mn-cs"/>
                </a:endParaRPr>
              </a:p>
            </p:txBody>
          </p:sp>
        </p:grpSp>
        <p:sp>
          <p:nvSpPr>
            <p:cNvPr id="7213" name="Text Box 45"/>
            <p:cNvSpPr txBox="1">
              <a:spLocks noChangeArrowheads="1"/>
            </p:cNvSpPr>
            <p:nvPr/>
          </p:nvSpPr>
          <p:spPr bwMode="auto">
            <a:xfrm>
              <a:off x="3981" y="2390"/>
              <a:ext cx="1687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>
                  <a:solidFill>
                    <a:srgbClr val="15C300"/>
                  </a:solidFill>
                  <a:cs typeface="+mn-cs"/>
                </a:rPr>
                <a:t>S</a:t>
              </a:r>
              <a:r>
                <a:rPr lang="fr-FR" baseline="-25000">
                  <a:solidFill>
                    <a:srgbClr val="15C300"/>
                  </a:solidFill>
                  <a:cs typeface="+mn-cs"/>
                </a:rPr>
                <a:t>s</a:t>
              </a:r>
              <a:r>
                <a:rPr lang="fr-FR">
                  <a:solidFill>
                    <a:srgbClr val="15C300"/>
                  </a:solidFill>
                  <a:cs typeface="+mn-cs"/>
                </a:rPr>
                <a:t> section de sortie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  <p:bldP spid="7173" grpId="0" animBg="1" autoUpdateAnimBg="0"/>
      <p:bldP spid="7183" grpId="0" autoUpdateAnimBg="0"/>
      <p:bldP spid="7195" grpId="0" animBg="1" autoUpdateAnimBg="0"/>
      <p:bldP spid="7196" grpId="0" build="p"/>
      <p:bldP spid="7206" grpId="0"/>
      <p:bldP spid="7209" grpId="0" build="p" autoUpdateAnimBg="0"/>
      <p:bldP spid="72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Freeform 12"/>
          <p:cNvSpPr>
            <a:spLocks noChangeArrowheads="1"/>
          </p:cNvSpPr>
          <p:nvPr/>
        </p:nvSpPr>
        <p:spPr bwMode="auto">
          <a:xfrm>
            <a:off x="4822825" y="2005013"/>
            <a:ext cx="2709863" cy="1820862"/>
          </a:xfrm>
          <a:custGeom>
            <a:avLst/>
            <a:gdLst>
              <a:gd name="T0" fmla="*/ 1060718 w 5250"/>
              <a:gd name="T1" fmla="*/ 16771 h 3040"/>
              <a:gd name="T2" fmla="*/ 679272 w 5250"/>
              <a:gd name="T3" fmla="*/ 116200 h 3040"/>
              <a:gd name="T4" fmla="*/ 298343 w 5250"/>
              <a:gd name="T5" fmla="*/ 413288 h 3040"/>
              <a:gd name="T6" fmla="*/ 56262 w 5250"/>
              <a:gd name="T7" fmla="*/ 837956 h 3040"/>
              <a:gd name="T8" fmla="*/ 5678 w 5250"/>
              <a:gd name="T9" fmla="*/ 1263223 h 3040"/>
              <a:gd name="T10" fmla="*/ 196142 w 5250"/>
              <a:gd name="T11" fmla="*/ 1630989 h 3040"/>
              <a:gd name="T12" fmla="*/ 577588 w 5250"/>
              <a:gd name="T13" fmla="*/ 1772346 h 3040"/>
              <a:gd name="T14" fmla="*/ 959033 w 5250"/>
              <a:gd name="T15" fmla="*/ 1814872 h 3040"/>
              <a:gd name="T16" fmla="*/ 1340479 w 5250"/>
              <a:gd name="T17" fmla="*/ 1814872 h 3040"/>
              <a:gd name="T18" fmla="*/ 1734828 w 5250"/>
              <a:gd name="T19" fmla="*/ 1786721 h 3040"/>
              <a:gd name="T20" fmla="*/ 2115758 w 5250"/>
              <a:gd name="T21" fmla="*/ 1716043 h 3040"/>
              <a:gd name="T22" fmla="*/ 2497203 w 5250"/>
              <a:gd name="T23" fmla="*/ 1587864 h 3040"/>
              <a:gd name="T24" fmla="*/ 2687668 w 5250"/>
              <a:gd name="T25" fmla="*/ 1163794 h 3040"/>
              <a:gd name="T26" fmla="*/ 2637084 w 5250"/>
              <a:gd name="T27" fmla="*/ 739126 h 3040"/>
              <a:gd name="T28" fmla="*/ 2306222 w 5250"/>
              <a:gd name="T29" fmla="*/ 371360 h 3040"/>
              <a:gd name="T30" fmla="*/ 1925293 w 5250"/>
              <a:gd name="T31" fmla="*/ 73673 h 3040"/>
              <a:gd name="T32" fmla="*/ 1543848 w 5250"/>
              <a:gd name="T33" fmla="*/ 31146 h 3040"/>
              <a:gd name="T34" fmla="*/ 1162402 w 5250"/>
              <a:gd name="T35" fmla="*/ 16771 h 3040"/>
              <a:gd name="T36" fmla="*/ 1098914 w 5250"/>
              <a:gd name="T37" fmla="*/ 16771 h 3040"/>
              <a:gd name="T38" fmla="*/ 1060718 w 5250"/>
              <a:gd name="T39" fmla="*/ 16771 h 304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250" h="3040">
                <a:moveTo>
                  <a:pt x="2055" y="28"/>
                </a:moveTo>
                <a:cubicBezTo>
                  <a:pt x="1809" y="83"/>
                  <a:pt x="1552" y="104"/>
                  <a:pt x="1316" y="194"/>
                </a:cubicBezTo>
                <a:cubicBezTo>
                  <a:pt x="1034" y="301"/>
                  <a:pt x="803" y="499"/>
                  <a:pt x="578" y="690"/>
                </a:cubicBezTo>
                <a:cubicBezTo>
                  <a:pt x="356" y="878"/>
                  <a:pt x="152" y="1114"/>
                  <a:pt x="109" y="1399"/>
                </a:cubicBezTo>
                <a:cubicBezTo>
                  <a:pt x="73" y="1634"/>
                  <a:pt x="22" y="1862"/>
                  <a:pt x="11" y="2109"/>
                </a:cubicBezTo>
                <a:cubicBezTo>
                  <a:pt x="0" y="2367"/>
                  <a:pt x="114" y="2619"/>
                  <a:pt x="380" y="2723"/>
                </a:cubicBezTo>
                <a:cubicBezTo>
                  <a:pt x="624" y="2819"/>
                  <a:pt x="866" y="2907"/>
                  <a:pt x="1119" y="2959"/>
                </a:cubicBezTo>
                <a:cubicBezTo>
                  <a:pt x="1362" y="3009"/>
                  <a:pt x="1609" y="3036"/>
                  <a:pt x="1858" y="3030"/>
                </a:cubicBezTo>
                <a:cubicBezTo>
                  <a:pt x="2107" y="3024"/>
                  <a:pt x="2351" y="3022"/>
                  <a:pt x="2597" y="3030"/>
                </a:cubicBezTo>
                <a:cubicBezTo>
                  <a:pt x="2853" y="3039"/>
                  <a:pt x="3106" y="2994"/>
                  <a:pt x="3361" y="2983"/>
                </a:cubicBezTo>
                <a:cubicBezTo>
                  <a:pt x="3611" y="2971"/>
                  <a:pt x="3856" y="2917"/>
                  <a:pt x="4099" y="2865"/>
                </a:cubicBezTo>
                <a:cubicBezTo>
                  <a:pt x="4349" y="2811"/>
                  <a:pt x="4625" y="2816"/>
                  <a:pt x="4838" y="2651"/>
                </a:cubicBezTo>
                <a:cubicBezTo>
                  <a:pt x="5066" y="2475"/>
                  <a:pt x="5162" y="2203"/>
                  <a:pt x="5207" y="1943"/>
                </a:cubicBezTo>
                <a:cubicBezTo>
                  <a:pt x="5249" y="1708"/>
                  <a:pt x="5193" y="1463"/>
                  <a:pt x="5109" y="1234"/>
                </a:cubicBezTo>
                <a:cubicBezTo>
                  <a:pt x="4998" y="934"/>
                  <a:pt x="4706" y="796"/>
                  <a:pt x="4468" y="620"/>
                </a:cubicBezTo>
                <a:cubicBezTo>
                  <a:pt x="4230" y="444"/>
                  <a:pt x="4002" y="255"/>
                  <a:pt x="3730" y="123"/>
                </a:cubicBezTo>
                <a:cubicBezTo>
                  <a:pt x="3492" y="8"/>
                  <a:pt x="3238" y="49"/>
                  <a:pt x="2991" y="52"/>
                </a:cubicBezTo>
                <a:cubicBezTo>
                  <a:pt x="2744" y="55"/>
                  <a:pt x="2500" y="0"/>
                  <a:pt x="2252" y="28"/>
                </a:cubicBezTo>
                <a:lnTo>
                  <a:pt x="2129" y="28"/>
                </a:lnTo>
                <a:lnTo>
                  <a:pt x="2055" y="28"/>
                </a:lnTo>
              </a:path>
            </a:pathLst>
          </a:custGeom>
          <a:solidFill>
            <a:srgbClr val="98C8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5257800" y="2973388"/>
            <a:ext cx="3540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>
                <a:latin typeface="Times New Roman" charset="0"/>
                <a:cs typeface="+mn-cs"/>
              </a:rPr>
              <a:t>V</a:t>
            </a:r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5924550" y="1566863"/>
            <a:ext cx="3095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>
                <a:latin typeface="Times New Roman" charset="0"/>
                <a:cs typeface="+mn-cs"/>
              </a:rPr>
              <a:t>S</a:t>
            </a:r>
          </a:p>
        </p:txBody>
      </p:sp>
      <p:grpSp>
        <p:nvGrpSpPr>
          <p:cNvPr id="8" name="Grouper 7"/>
          <p:cNvGrpSpPr/>
          <p:nvPr/>
        </p:nvGrpSpPr>
        <p:grpSpPr>
          <a:xfrm>
            <a:off x="4506913" y="2005013"/>
            <a:ext cx="1603375" cy="1820862"/>
            <a:chOff x="4506913" y="2005013"/>
            <a:chExt cx="1603375" cy="1820862"/>
          </a:xfrm>
        </p:grpSpPr>
        <p:sp>
          <p:nvSpPr>
            <p:cNvPr id="12306" name="Freeform 18"/>
            <p:cNvSpPr>
              <a:spLocks/>
            </p:cNvSpPr>
            <p:nvPr/>
          </p:nvSpPr>
          <p:spPr bwMode="auto">
            <a:xfrm>
              <a:off x="4816475" y="2005013"/>
              <a:ext cx="1293813" cy="1820862"/>
            </a:xfrm>
            <a:custGeom>
              <a:avLst/>
              <a:gdLst>
                <a:gd name="T0" fmla="*/ 873 w 929"/>
                <a:gd name="T1" fmla="*/ 1207 h 1223"/>
                <a:gd name="T2" fmla="*/ 537 w 929"/>
                <a:gd name="T3" fmla="*/ 1207 h 1223"/>
                <a:gd name="T4" fmla="*/ 201 w 929"/>
                <a:gd name="T5" fmla="*/ 1111 h 1223"/>
                <a:gd name="T6" fmla="*/ 105 w 929"/>
                <a:gd name="T7" fmla="*/ 1063 h 1223"/>
                <a:gd name="T8" fmla="*/ 65 w 929"/>
                <a:gd name="T9" fmla="*/ 1039 h 1223"/>
                <a:gd name="T10" fmla="*/ 9 w 929"/>
                <a:gd name="T11" fmla="*/ 951 h 1223"/>
                <a:gd name="T12" fmla="*/ 9 w 929"/>
                <a:gd name="T13" fmla="*/ 727 h 1223"/>
                <a:gd name="T14" fmla="*/ 49 w 929"/>
                <a:gd name="T15" fmla="*/ 511 h 1223"/>
                <a:gd name="T16" fmla="*/ 97 w 929"/>
                <a:gd name="T17" fmla="*/ 423 h 1223"/>
                <a:gd name="T18" fmla="*/ 233 w 929"/>
                <a:gd name="T19" fmla="*/ 255 h 1223"/>
                <a:gd name="T20" fmla="*/ 369 w 929"/>
                <a:gd name="T21" fmla="*/ 143 h 1223"/>
                <a:gd name="T22" fmla="*/ 537 w 929"/>
                <a:gd name="T23" fmla="*/ 55 h 1223"/>
                <a:gd name="T24" fmla="*/ 745 w 929"/>
                <a:gd name="T25" fmla="*/ 7 h 1223"/>
                <a:gd name="T26" fmla="*/ 929 w 929"/>
                <a:gd name="T27" fmla="*/ 15 h 1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9" h="1223">
                  <a:moveTo>
                    <a:pt x="873" y="1207"/>
                  </a:moveTo>
                  <a:cubicBezTo>
                    <a:pt x="761" y="1215"/>
                    <a:pt x="649" y="1223"/>
                    <a:pt x="537" y="1207"/>
                  </a:cubicBezTo>
                  <a:cubicBezTo>
                    <a:pt x="425" y="1191"/>
                    <a:pt x="273" y="1135"/>
                    <a:pt x="201" y="1111"/>
                  </a:cubicBezTo>
                  <a:cubicBezTo>
                    <a:pt x="129" y="1087"/>
                    <a:pt x="127" y="1075"/>
                    <a:pt x="105" y="1063"/>
                  </a:cubicBezTo>
                  <a:cubicBezTo>
                    <a:pt x="83" y="1051"/>
                    <a:pt x="81" y="1058"/>
                    <a:pt x="65" y="1039"/>
                  </a:cubicBezTo>
                  <a:cubicBezTo>
                    <a:pt x="49" y="1020"/>
                    <a:pt x="18" y="1003"/>
                    <a:pt x="9" y="951"/>
                  </a:cubicBezTo>
                  <a:cubicBezTo>
                    <a:pt x="0" y="899"/>
                    <a:pt x="2" y="800"/>
                    <a:pt x="9" y="727"/>
                  </a:cubicBezTo>
                  <a:cubicBezTo>
                    <a:pt x="16" y="654"/>
                    <a:pt x="34" y="562"/>
                    <a:pt x="49" y="511"/>
                  </a:cubicBezTo>
                  <a:cubicBezTo>
                    <a:pt x="64" y="460"/>
                    <a:pt x="66" y="466"/>
                    <a:pt x="97" y="423"/>
                  </a:cubicBezTo>
                  <a:cubicBezTo>
                    <a:pt x="128" y="380"/>
                    <a:pt x="188" y="302"/>
                    <a:pt x="233" y="255"/>
                  </a:cubicBezTo>
                  <a:cubicBezTo>
                    <a:pt x="278" y="208"/>
                    <a:pt x="318" y="176"/>
                    <a:pt x="369" y="143"/>
                  </a:cubicBezTo>
                  <a:cubicBezTo>
                    <a:pt x="420" y="110"/>
                    <a:pt x="474" y="78"/>
                    <a:pt x="537" y="55"/>
                  </a:cubicBezTo>
                  <a:cubicBezTo>
                    <a:pt x="600" y="32"/>
                    <a:pt x="680" y="14"/>
                    <a:pt x="745" y="7"/>
                  </a:cubicBezTo>
                  <a:cubicBezTo>
                    <a:pt x="810" y="0"/>
                    <a:pt x="869" y="7"/>
                    <a:pt x="929" y="15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2307" name="Text Box 19"/>
            <p:cNvSpPr txBox="1">
              <a:spLocks noChangeArrowheads="1"/>
            </p:cNvSpPr>
            <p:nvPr/>
          </p:nvSpPr>
          <p:spPr bwMode="auto">
            <a:xfrm>
              <a:off x="4506913" y="2212975"/>
              <a:ext cx="388937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>
                  <a:solidFill>
                    <a:srgbClr val="FF0000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100" baseline="-25000">
                  <a:solidFill>
                    <a:srgbClr val="FF0000"/>
                  </a:solidFill>
                  <a:latin typeface="Times New Roman" charset="0"/>
                  <a:cs typeface="+mn-cs"/>
                </a:rPr>
                <a:t>e</a:t>
              </a:r>
              <a:endParaRPr lang="fr-FR" sz="2100">
                <a:solidFill>
                  <a:srgbClr val="FF0000"/>
                </a:solidFill>
                <a:latin typeface="Times New Roman" charset="0"/>
                <a:cs typeface="+mn-cs"/>
              </a:endParaRPr>
            </a:p>
          </p:txBody>
        </p:sp>
      </p:grpSp>
      <p:grpSp>
        <p:nvGrpSpPr>
          <p:cNvPr id="7" name="Grouper 6"/>
          <p:cNvGrpSpPr/>
          <p:nvPr/>
        </p:nvGrpSpPr>
        <p:grpSpPr>
          <a:xfrm>
            <a:off x="6076950" y="2024063"/>
            <a:ext cx="1660525" cy="1797050"/>
            <a:chOff x="6076950" y="2024063"/>
            <a:chExt cx="1660525" cy="1797050"/>
          </a:xfrm>
        </p:grpSpPr>
        <p:sp>
          <p:nvSpPr>
            <p:cNvPr id="12308" name="Freeform 20"/>
            <p:cNvSpPr>
              <a:spLocks/>
            </p:cNvSpPr>
            <p:nvPr/>
          </p:nvSpPr>
          <p:spPr bwMode="auto">
            <a:xfrm>
              <a:off x="6076950" y="2024063"/>
              <a:ext cx="1428750" cy="1797050"/>
            </a:xfrm>
            <a:custGeom>
              <a:avLst/>
              <a:gdLst>
                <a:gd name="T0" fmla="*/ 32 w 1052"/>
                <a:gd name="T1" fmla="*/ 19 h 1247"/>
                <a:gd name="T2" fmla="*/ 224 w 1052"/>
                <a:gd name="T3" fmla="*/ 19 h 1247"/>
                <a:gd name="T4" fmla="*/ 320 w 1052"/>
                <a:gd name="T5" fmla="*/ 19 h 1247"/>
                <a:gd name="T6" fmla="*/ 392 w 1052"/>
                <a:gd name="T7" fmla="*/ 11 h 1247"/>
                <a:gd name="T8" fmla="*/ 560 w 1052"/>
                <a:gd name="T9" fmla="*/ 83 h 1247"/>
                <a:gd name="T10" fmla="*/ 704 w 1052"/>
                <a:gd name="T11" fmla="*/ 195 h 1247"/>
                <a:gd name="T12" fmla="*/ 840 w 1052"/>
                <a:gd name="T13" fmla="*/ 299 h 1247"/>
                <a:gd name="T14" fmla="*/ 944 w 1052"/>
                <a:gd name="T15" fmla="*/ 387 h 1247"/>
                <a:gd name="T16" fmla="*/ 1008 w 1052"/>
                <a:gd name="T17" fmla="*/ 483 h 1247"/>
                <a:gd name="T18" fmla="*/ 1040 w 1052"/>
                <a:gd name="T19" fmla="*/ 587 h 1247"/>
                <a:gd name="T20" fmla="*/ 1048 w 1052"/>
                <a:gd name="T21" fmla="*/ 747 h 1247"/>
                <a:gd name="T22" fmla="*/ 1016 w 1052"/>
                <a:gd name="T23" fmla="*/ 939 h 1247"/>
                <a:gd name="T24" fmla="*/ 928 w 1052"/>
                <a:gd name="T25" fmla="*/ 1083 h 1247"/>
                <a:gd name="T26" fmla="*/ 720 w 1052"/>
                <a:gd name="T27" fmla="*/ 1163 h 1247"/>
                <a:gd name="T28" fmla="*/ 536 w 1052"/>
                <a:gd name="T29" fmla="*/ 1203 h 1247"/>
                <a:gd name="T30" fmla="*/ 344 w 1052"/>
                <a:gd name="T31" fmla="*/ 1219 h 1247"/>
                <a:gd name="T32" fmla="*/ 144 w 1052"/>
                <a:gd name="T33" fmla="*/ 1243 h 1247"/>
                <a:gd name="T34" fmla="*/ 0 w 1052"/>
                <a:gd name="T35" fmla="*/ 1243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2" h="1247">
                  <a:moveTo>
                    <a:pt x="32" y="19"/>
                  </a:moveTo>
                  <a:cubicBezTo>
                    <a:pt x="104" y="19"/>
                    <a:pt x="176" y="19"/>
                    <a:pt x="224" y="19"/>
                  </a:cubicBezTo>
                  <a:cubicBezTo>
                    <a:pt x="272" y="19"/>
                    <a:pt x="292" y="20"/>
                    <a:pt x="320" y="19"/>
                  </a:cubicBezTo>
                  <a:cubicBezTo>
                    <a:pt x="348" y="18"/>
                    <a:pt x="352" y="0"/>
                    <a:pt x="392" y="11"/>
                  </a:cubicBezTo>
                  <a:cubicBezTo>
                    <a:pt x="432" y="22"/>
                    <a:pt x="508" y="52"/>
                    <a:pt x="560" y="83"/>
                  </a:cubicBezTo>
                  <a:cubicBezTo>
                    <a:pt x="612" y="114"/>
                    <a:pt x="657" y="159"/>
                    <a:pt x="704" y="195"/>
                  </a:cubicBezTo>
                  <a:cubicBezTo>
                    <a:pt x="751" y="231"/>
                    <a:pt x="800" y="267"/>
                    <a:pt x="840" y="299"/>
                  </a:cubicBezTo>
                  <a:cubicBezTo>
                    <a:pt x="880" y="331"/>
                    <a:pt x="916" y="356"/>
                    <a:pt x="944" y="387"/>
                  </a:cubicBezTo>
                  <a:cubicBezTo>
                    <a:pt x="972" y="418"/>
                    <a:pt x="992" y="450"/>
                    <a:pt x="1008" y="483"/>
                  </a:cubicBezTo>
                  <a:cubicBezTo>
                    <a:pt x="1024" y="516"/>
                    <a:pt x="1033" y="543"/>
                    <a:pt x="1040" y="587"/>
                  </a:cubicBezTo>
                  <a:cubicBezTo>
                    <a:pt x="1047" y="631"/>
                    <a:pt x="1052" y="688"/>
                    <a:pt x="1048" y="747"/>
                  </a:cubicBezTo>
                  <a:cubicBezTo>
                    <a:pt x="1044" y="806"/>
                    <a:pt x="1036" y="883"/>
                    <a:pt x="1016" y="939"/>
                  </a:cubicBezTo>
                  <a:cubicBezTo>
                    <a:pt x="996" y="995"/>
                    <a:pt x="977" y="1046"/>
                    <a:pt x="928" y="1083"/>
                  </a:cubicBezTo>
                  <a:cubicBezTo>
                    <a:pt x="879" y="1120"/>
                    <a:pt x="785" y="1143"/>
                    <a:pt x="720" y="1163"/>
                  </a:cubicBezTo>
                  <a:cubicBezTo>
                    <a:pt x="655" y="1183"/>
                    <a:pt x="599" y="1194"/>
                    <a:pt x="536" y="1203"/>
                  </a:cubicBezTo>
                  <a:cubicBezTo>
                    <a:pt x="473" y="1212"/>
                    <a:pt x="409" y="1212"/>
                    <a:pt x="344" y="1219"/>
                  </a:cubicBezTo>
                  <a:cubicBezTo>
                    <a:pt x="279" y="1226"/>
                    <a:pt x="201" y="1239"/>
                    <a:pt x="144" y="1243"/>
                  </a:cubicBezTo>
                  <a:cubicBezTo>
                    <a:pt x="87" y="1247"/>
                    <a:pt x="43" y="1245"/>
                    <a:pt x="0" y="1243"/>
                  </a:cubicBezTo>
                </a:path>
              </a:pathLst>
            </a:custGeom>
            <a:noFill/>
            <a:ln w="38100" cmpd="sng">
              <a:solidFill>
                <a:srgbClr val="15C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2309" name="Text Box 21"/>
            <p:cNvSpPr txBox="1">
              <a:spLocks noChangeArrowheads="1"/>
            </p:cNvSpPr>
            <p:nvPr/>
          </p:nvSpPr>
          <p:spPr bwMode="auto">
            <a:xfrm>
              <a:off x="7358063" y="2189163"/>
              <a:ext cx="379412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>
                  <a:solidFill>
                    <a:srgbClr val="15C300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100" baseline="-25000">
                  <a:solidFill>
                    <a:srgbClr val="15C300"/>
                  </a:solidFill>
                  <a:latin typeface="Times New Roman" charset="0"/>
                  <a:cs typeface="+mn-cs"/>
                </a:rPr>
                <a:t>s</a:t>
              </a:r>
              <a:endParaRPr lang="fr-FR" sz="2100">
                <a:solidFill>
                  <a:srgbClr val="15C300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12310" name="Text Box 22"/>
          <p:cNvSpPr txBox="1">
            <a:spLocks noChangeArrowheads="1"/>
          </p:cNvSpPr>
          <p:nvPr/>
        </p:nvSpPr>
        <p:spPr bwMode="auto">
          <a:xfrm>
            <a:off x="6172200" y="1566863"/>
            <a:ext cx="10858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>
                <a:latin typeface="Times New Roman" charset="0"/>
                <a:cs typeface="+mn-cs"/>
              </a:rPr>
              <a:t>= </a:t>
            </a:r>
            <a:r>
              <a:rPr lang="fr-FR" sz="2100">
                <a:solidFill>
                  <a:srgbClr val="FF0000"/>
                </a:solidFill>
                <a:latin typeface="Times New Roman" charset="0"/>
                <a:cs typeface="+mn-cs"/>
              </a:rPr>
              <a:t>S</a:t>
            </a:r>
            <a:r>
              <a:rPr lang="fr-FR" sz="2100" baseline="-25000">
                <a:solidFill>
                  <a:srgbClr val="FF0000"/>
                </a:solidFill>
                <a:latin typeface="Times New Roman" charset="0"/>
                <a:cs typeface="+mn-cs"/>
              </a:rPr>
              <a:t>e </a:t>
            </a:r>
            <a:r>
              <a:rPr lang="fr-FR" sz="2100">
                <a:latin typeface="Times New Roman" charset="0"/>
                <a:cs typeface="+mn-cs"/>
              </a:rPr>
              <a:t>+ </a:t>
            </a:r>
            <a:r>
              <a:rPr lang="fr-FR" sz="2100">
                <a:solidFill>
                  <a:srgbClr val="15C300"/>
                </a:solidFill>
                <a:latin typeface="Times New Roman" charset="0"/>
                <a:cs typeface="+mn-cs"/>
              </a:rPr>
              <a:t>S</a:t>
            </a:r>
            <a:r>
              <a:rPr lang="fr-FR" sz="2100" baseline="-25000">
                <a:solidFill>
                  <a:srgbClr val="15C300"/>
                </a:solidFill>
                <a:latin typeface="Times New Roman" charset="0"/>
                <a:cs typeface="+mn-cs"/>
              </a:rPr>
              <a:t>s</a:t>
            </a:r>
            <a:endParaRPr lang="fr-FR" sz="2100">
              <a:latin typeface="Times New Roman" charset="0"/>
              <a:cs typeface="+mn-cs"/>
            </a:endParaRPr>
          </a:p>
        </p:txBody>
      </p:sp>
      <p:grpSp>
        <p:nvGrpSpPr>
          <p:cNvPr id="2" name="Grouper 1"/>
          <p:cNvGrpSpPr/>
          <p:nvPr/>
        </p:nvGrpSpPr>
        <p:grpSpPr>
          <a:xfrm>
            <a:off x="1233488" y="2082800"/>
            <a:ext cx="1546225" cy="1082675"/>
            <a:chOff x="1233488" y="2082800"/>
            <a:chExt cx="1546225" cy="1082675"/>
          </a:xfrm>
        </p:grpSpPr>
        <p:sp>
          <p:nvSpPr>
            <p:cNvPr id="12312" name="Text Box 24"/>
            <p:cNvSpPr txBox="1">
              <a:spLocks noChangeArrowheads="1"/>
            </p:cNvSpPr>
            <p:nvPr/>
          </p:nvSpPr>
          <p:spPr bwMode="auto">
            <a:xfrm>
              <a:off x="1233488" y="2082800"/>
              <a:ext cx="420834" cy="390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>
                  <a:solidFill>
                    <a:srgbClr val="FF00FF"/>
                  </a:solidFill>
                  <a:latin typeface="Times New Roman" charset="0"/>
                  <a:cs typeface="+mn-cs"/>
                </a:rPr>
                <a:t>dS</a:t>
              </a:r>
            </a:p>
          </p:txBody>
        </p:sp>
        <p:sp>
          <p:nvSpPr>
            <p:cNvPr id="12313" name="Text Box 25"/>
            <p:cNvSpPr txBox="1">
              <a:spLocks noChangeArrowheads="1"/>
            </p:cNvSpPr>
            <p:nvPr/>
          </p:nvSpPr>
          <p:spPr bwMode="auto">
            <a:xfrm>
              <a:off x="1951621" y="2497441"/>
              <a:ext cx="287796" cy="390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 b="1">
                  <a:solidFill>
                    <a:srgbClr val="FF00FF"/>
                  </a:solidFill>
                  <a:latin typeface="Times New Roman" charset="0"/>
                  <a:cs typeface="+mn-cs"/>
                </a:rPr>
                <a:t>n</a:t>
              </a:r>
              <a:endParaRPr lang="fr-FR" sz="2100">
                <a:solidFill>
                  <a:srgbClr val="FF00FF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2314" name="Line 26"/>
            <p:cNvSpPr>
              <a:spLocks noChangeShapeType="1"/>
            </p:cNvSpPr>
            <p:nvPr/>
          </p:nvSpPr>
          <p:spPr bwMode="auto">
            <a:xfrm>
              <a:off x="1390961" y="2796905"/>
              <a:ext cx="1388752" cy="293704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2315" name="Line 27"/>
            <p:cNvSpPr>
              <a:spLocks noChangeShapeType="1"/>
            </p:cNvSpPr>
            <p:nvPr/>
          </p:nvSpPr>
          <p:spPr bwMode="auto">
            <a:xfrm flipH="1">
              <a:off x="1336660" y="2428335"/>
              <a:ext cx="92312" cy="73714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0313" tIns="35157" rIns="70313" bIns="35157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12316" name="Text Box 28"/>
          <p:cNvSpPr txBox="1">
            <a:spLocks noChangeArrowheads="1"/>
          </p:cNvSpPr>
          <p:nvPr/>
        </p:nvSpPr>
        <p:spPr bwMode="auto">
          <a:xfrm>
            <a:off x="200025" y="5238750"/>
            <a:ext cx="36861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>
                <a:solidFill>
                  <a:schemeClr val="bg2"/>
                </a:solidFill>
                <a:latin typeface="Times New Roman" charset="0"/>
                <a:cs typeface="+mn-cs"/>
              </a:rPr>
              <a:t>d</a:t>
            </a:r>
            <a:r>
              <a:rPr lang="fr-FR" sz="2100" baseline="30000">
                <a:solidFill>
                  <a:schemeClr val="bg2"/>
                </a:solidFill>
                <a:latin typeface="Times New Roman" charset="0"/>
                <a:cs typeface="+mn-cs"/>
              </a:rPr>
              <a:t>2</a:t>
            </a:r>
            <a:r>
              <a:rPr lang="fr-FR" sz="2100">
                <a:solidFill>
                  <a:schemeClr val="bg2"/>
                </a:solidFill>
                <a:latin typeface="Times New Roman" charset="0"/>
                <a:cs typeface="+mn-cs"/>
              </a:rPr>
              <a:t>V</a:t>
            </a:r>
            <a:r>
              <a:rPr lang="fr-FR" sz="2100">
                <a:latin typeface="Times New Roman" charset="0"/>
                <a:cs typeface="+mn-cs"/>
              </a:rPr>
              <a:t> 	= </a:t>
            </a:r>
            <a:r>
              <a:rPr lang="fr-FR" sz="2100">
                <a:solidFill>
                  <a:srgbClr val="FF00FF"/>
                </a:solidFill>
                <a:latin typeface="Times New Roman" charset="0"/>
                <a:cs typeface="+mn-cs"/>
              </a:rPr>
              <a:t>dS</a:t>
            </a:r>
            <a:r>
              <a:rPr lang="fr-FR" sz="2100">
                <a:latin typeface="Times New Roman" charset="0"/>
                <a:cs typeface="+mn-cs"/>
              </a:rPr>
              <a:t> </a:t>
            </a:r>
            <a:r>
              <a:rPr lang="fr-FR" sz="2100">
                <a:solidFill>
                  <a:schemeClr val="accent2"/>
                </a:solidFill>
                <a:latin typeface="Times New Roman" charset="0"/>
                <a:cs typeface="+mn-cs"/>
              </a:rPr>
              <a:t>v</a:t>
            </a:r>
            <a:r>
              <a:rPr lang="fr-FR" sz="2100">
                <a:solidFill>
                  <a:srgbClr val="FF8000"/>
                </a:solidFill>
                <a:latin typeface="Times New Roman" charset="0"/>
                <a:cs typeface="+mn-cs"/>
              </a:rPr>
              <a:t>dt</a:t>
            </a:r>
            <a:r>
              <a:rPr lang="fr-FR" sz="2100">
                <a:latin typeface="Times New Roman" charset="0"/>
                <a:cs typeface="+mn-cs"/>
              </a:rPr>
              <a:t> cos</a:t>
            </a:r>
            <a:r>
              <a:rPr lang="fr-FR" sz="2100">
                <a:latin typeface="Symbol" charset="0"/>
                <a:cs typeface="+mn-cs"/>
              </a:rPr>
              <a:t>q </a:t>
            </a:r>
            <a:r>
              <a:rPr lang="fr-FR" sz="2100">
                <a:latin typeface="Times New Roman" charset="0"/>
                <a:cs typeface="+mn-cs"/>
              </a:rPr>
              <a:t>=</a:t>
            </a:r>
            <a:r>
              <a:rPr lang="fr-FR" sz="2100">
                <a:latin typeface="Symbol" charset="0"/>
                <a:cs typeface="+mn-cs"/>
              </a:rPr>
              <a:t> </a:t>
            </a:r>
            <a:r>
              <a:rPr lang="fr-FR" sz="2100" b="1">
                <a:solidFill>
                  <a:schemeClr val="accent2"/>
                </a:solidFill>
                <a:latin typeface="Times New Roman" charset="0"/>
                <a:cs typeface="+mn-cs"/>
              </a:rPr>
              <a:t>v</a:t>
            </a:r>
            <a:r>
              <a:rPr lang="fr-FR" sz="2100" b="1">
                <a:latin typeface="Times New Roman" charset="0"/>
                <a:cs typeface="+mn-cs"/>
              </a:rPr>
              <a:t>.</a:t>
            </a:r>
            <a:r>
              <a:rPr lang="fr-FR" sz="2100" b="1">
                <a:solidFill>
                  <a:srgbClr val="FF00FF"/>
                </a:solidFill>
                <a:latin typeface="Times New Roman" charset="0"/>
                <a:cs typeface="+mn-cs"/>
              </a:rPr>
              <a:t>n</a:t>
            </a:r>
            <a:r>
              <a:rPr lang="fr-FR" sz="2100">
                <a:latin typeface="Times New Roman" charset="0"/>
                <a:cs typeface="+mn-cs"/>
              </a:rPr>
              <a:t> </a:t>
            </a:r>
            <a:r>
              <a:rPr lang="fr-FR" sz="2100">
                <a:solidFill>
                  <a:srgbClr val="FF00FF"/>
                </a:solidFill>
                <a:latin typeface="Times New Roman" charset="0"/>
                <a:cs typeface="+mn-cs"/>
              </a:rPr>
              <a:t>dS</a:t>
            </a:r>
            <a:r>
              <a:rPr lang="fr-FR" sz="2100">
                <a:latin typeface="Times New Roman" charset="0"/>
                <a:cs typeface="+mn-cs"/>
              </a:rPr>
              <a:t> </a:t>
            </a:r>
            <a:r>
              <a:rPr lang="fr-FR" sz="2100">
                <a:solidFill>
                  <a:srgbClr val="FF8000"/>
                </a:solidFill>
                <a:latin typeface="Times New Roman" charset="0"/>
                <a:cs typeface="+mn-cs"/>
              </a:rPr>
              <a:t>dt</a:t>
            </a:r>
          </a:p>
        </p:txBody>
      </p:sp>
      <p:sp>
        <p:nvSpPr>
          <p:cNvPr id="12317" name="Freeform 29"/>
          <p:cNvSpPr>
            <a:spLocks/>
          </p:cNvSpPr>
          <p:nvPr/>
        </p:nvSpPr>
        <p:spPr bwMode="auto">
          <a:xfrm>
            <a:off x="4418013" y="2743200"/>
            <a:ext cx="4162425" cy="1452563"/>
          </a:xfrm>
          <a:custGeom>
            <a:avLst/>
            <a:gdLst>
              <a:gd name="T0" fmla="*/ 0 w 3120"/>
              <a:gd name="T1" fmla="*/ 248 h 680"/>
              <a:gd name="T2" fmla="*/ 384 w 3120"/>
              <a:gd name="T3" fmla="*/ 104 h 680"/>
              <a:gd name="T4" fmla="*/ 960 w 3120"/>
              <a:gd name="T5" fmla="*/ 8 h 680"/>
              <a:gd name="T6" fmla="*/ 1680 w 3120"/>
              <a:gd name="T7" fmla="*/ 56 h 680"/>
              <a:gd name="T8" fmla="*/ 2256 w 3120"/>
              <a:gd name="T9" fmla="*/ 152 h 680"/>
              <a:gd name="T10" fmla="*/ 2688 w 3120"/>
              <a:gd name="T11" fmla="*/ 344 h 680"/>
              <a:gd name="T12" fmla="*/ 2976 w 3120"/>
              <a:gd name="T13" fmla="*/ 536 h 680"/>
              <a:gd name="T14" fmla="*/ 3120 w 3120"/>
              <a:gd name="T15" fmla="*/ 680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20" h="680">
                <a:moveTo>
                  <a:pt x="0" y="248"/>
                </a:moveTo>
                <a:cubicBezTo>
                  <a:pt x="112" y="196"/>
                  <a:pt x="224" y="144"/>
                  <a:pt x="384" y="104"/>
                </a:cubicBezTo>
                <a:cubicBezTo>
                  <a:pt x="544" y="64"/>
                  <a:pt x="744" y="16"/>
                  <a:pt x="960" y="8"/>
                </a:cubicBezTo>
                <a:cubicBezTo>
                  <a:pt x="1176" y="0"/>
                  <a:pt x="1464" y="32"/>
                  <a:pt x="1680" y="56"/>
                </a:cubicBezTo>
                <a:cubicBezTo>
                  <a:pt x="1896" y="80"/>
                  <a:pt x="2088" y="104"/>
                  <a:pt x="2256" y="152"/>
                </a:cubicBezTo>
                <a:cubicBezTo>
                  <a:pt x="2424" y="200"/>
                  <a:pt x="2568" y="280"/>
                  <a:pt x="2688" y="344"/>
                </a:cubicBezTo>
                <a:cubicBezTo>
                  <a:pt x="2808" y="408"/>
                  <a:pt x="2904" y="480"/>
                  <a:pt x="2976" y="536"/>
                </a:cubicBezTo>
                <a:cubicBezTo>
                  <a:pt x="3048" y="592"/>
                  <a:pt x="3084" y="636"/>
                  <a:pt x="3120" y="68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0" y="4314825"/>
            <a:ext cx="35718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1657" tIns="30829" rIns="61657" bIns="30829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sz="1800">
                <a:latin typeface="Chalkboard" charset="0"/>
                <a:cs typeface="+mn-cs"/>
              </a:rPr>
              <a:t>Pendant </a:t>
            </a:r>
            <a:r>
              <a:rPr lang="fr-FR" sz="1800">
                <a:solidFill>
                  <a:srgbClr val="FF8000"/>
                </a:solidFill>
                <a:latin typeface="Chalkboard" charset="0"/>
                <a:cs typeface="+mn-cs"/>
              </a:rPr>
              <a:t>dt</a:t>
            </a:r>
            <a:r>
              <a:rPr lang="fr-FR" sz="1800">
                <a:latin typeface="Chalkboard" charset="0"/>
                <a:cs typeface="+mn-cs"/>
              </a:rPr>
              <a:t>, le fluide passant par</a:t>
            </a:r>
          </a:p>
          <a:p>
            <a:pPr algn="ctr">
              <a:defRPr/>
            </a:pPr>
            <a:r>
              <a:rPr lang="fr-FR" sz="1800">
                <a:solidFill>
                  <a:srgbClr val="FF00FF"/>
                </a:solidFill>
                <a:latin typeface="Chalkboard" charset="0"/>
                <a:cs typeface="+mn-cs"/>
              </a:rPr>
              <a:t>dS</a:t>
            </a:r>
            <a:r>
              <a:rPr lang="fr-FR" sz="1800">
                <a:latin typeface="Chalkboard" charset="0"/>
                <a:cs typeface="+mn-cs"/>
              </a:rPr>
              <a:t> balaye un petit volume </a:t>
            </a:r>
            <a:r>
              <a:rPr lang="fr-FR" sz="1800">
                <a:solidFill>
                  <a:schemeClr val="bg2"/>
                </a:solidFill>
                <a:latin typeface="Chalkboard" charset="0"/>
                <a:cs typeface="+mn-cs"/>
              </a:rPr>
              <a:t>d</a:t>
            </a:r>
            <a:r>
              <a:rPr lang="fr-FR" sz="1800" baseline="30000">
                <a:solidFill>
                  <a:schemeClr val="bg2"/>
                </a:solidFill>
                <a:latin typeface="Chalkboard" charset="0"/>
                <a:cs typeface="+mn-cs"/>
              </a:rPr>
              <a:t>2</a:t>
            </a:r>
            <a:r>
              <a:rPr lang="fr-FR" sz="1800">
                <a:solidFill>
                  <a:schemeClr val="bg2"/>
                </a:solidFill>
                <a:latin typeface="Chalkboard" charset="0"/>
                <a:cs typeface="+mn-cs"/>
              </a:rPr>
              <a:t>V</a:t>
            </a:r>
          </a:p>
        </p:txBody>
      </p:sp>
      <p:grpSp>
        <p:nvGrpSpPr>
          <p:cNvPr id="4" name="Grouper 3"/>
          <p:cNvGrpSpPr/>
          <p:nvPr/>
        </p:nvGrpSpPr>
        <p:grpSpPr>
          <a:xfrm>
            <a:off x="1336675" y="2428875"/>
            <a:ext cx="2595563" cy="2182813"/>
            <a:chOff x="1336675" y="2428875"/>
            <a:chExt cx="2595563" cy="2182813"/>
          </a:xfrm>
        </p:grpSpPr>
        <p:grpSp>
          <p:nvGrpSpPr>
            <p:cNvPr id="13380" name="Group 75"/>
            <p:cNvGrpSpPr>
              <a:grpSpLocks/>
            </p:cNvGrpSpPr>
            <p:nvPr/>
          </p:nvGrpSpPr>
          <p:grpSpPr bwMode="auto">
            <a:xfrm>
              <a:off x="1336675" y="2428875"/>
              <a:ext cx="2595563" cy="2182813"/>
              <a:chOff x="800" y="1674"/>
              <a:chExt cx="1635" cy="1375"/>
            </a:xfrm>
          </p:grpSpPr>
          <p:grpSp>
            <p:nvGrpSpPr>
              <p:cNvPr id="13383" name="Group 4"/>
              <p:cNvGrpSpPr>
                <a:grpSpLocks/>
              </p:cNvGrpSpPr>
              <p:nvPr/>
            </p:nvGrpSpPr>
            <p:grpSpPr bwMode="auto">
              <a:xfrm>
                <a:off x="800" y="1674"/>
                <a:ext cx="1635" cy="1375"/>
                <a:chOff x="4300" y="1584"/>
                <a:chExt cx="1912" cy="1516"/>
              </a:xfrm>
            </p:grpSpPr>
            <p:sp>
              <p:nvSpPr>
                <p:cNvPr id="12293" name="Freeform 5"/>
                <p:cNvSpPr>
                  <a:spLocks/>
                </p:cNvSpPr>
                <p:nvPr/>
              </p:nvSpPr>
              <p:spPr bwMode="auto">
                <a:xfrm>
                  <a:off x="4300" y="1584"/>
                  <a:ext cx="1912" cy="1516"/>
                </a:xfrm>
                <a:custGeom>
                  <a:avLst/>
                  <a:gdLst>
                    <a:gd name="T0" fmla="*/ 68 w 1912"/>
                    <a:gd name="T1" fmla="*/ 0 h 1516"/>
                    <a:gd name="T2" fmla="*/ 0 w 1912"/>
                    <a:gd name="T3" fmla="*/ 496 h 1516"/>
                    <a:gd name="T4" fmla="*/ 1848 w 1912"/>
                    <a:gd name="T5" fmla="*/ 1516 h 1516"/>
                    <a:gd name="T6" fmla="*/ 1912 w 1912"/>
                    <a:gd name="T7" fmla="*/ 1020 h 1516"/>
                    <a:gd name="T8" fmla="*/ 68 w 1912"/>
                    <a:gd name="T9" fmla="*/ 0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12" h="1516">
                      <a:moveTo>
                        <a:pt x="68" y="0"/>
                      </a:moveTo>
                      <a:lnTo>
                        <a:pt x="0" y="496"/>
                      </a:lnTo>
                      <a:lnTo>
                        <a:pt x="1848" y="1516"/>
                      </a:lnTo>
                      <a:lnTo>
                        <a:pt x="1912" y="1020"/>
                      </a:lnTo>
                      <a:lnTo>
                        <a:pt x="68" y="0"/>
                      </a:lnTo>
                      <a:close/>
                    </a:path>
                  </a:pathLst>
                </a:custGeom>
                <a:solidFill>
                  <a:schemeClr val="folHlink">
                    <a:alpha val="28999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61657" tIns="30829" rIns="61657" bIns="30829">
                  <a:spAutoFit/>
                </a:bodyPr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grpSp>
              <p:nvGrpSpPr>
                <p:cNvPr id="13386" name="Group 6"/>
                <p:cNvGrpSpPr>
                  <a:grpSpLocks/>
                </p:cNvGrpSpPr>
                <p:nvPr/>
              </p:nvGrpSpPr>
              <p:grpSpPr bwMode="auto">
                <a:xfrm>
                  <a:off x="4351" y="1857"/>
                  <a:ext cx="1841" cy="1023"/>
                  <a:chOff x="4351" y="1857"/>
                  <a:chExt cx="1841" cy="1023"/>
                </a:xfrm>
              </p:grpSpPr>
              <p:sp>
                <p:nvSpPr>
                  <p:cNvPr id="12295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4351" y="1857"/>
                    <a:ext cx="1841" cy="1022"/>
                  </a:xfrm>
                  <a:prstGeom prst="line">
                    <a:avLst/>
                  </a:prstGeom>
                  <a:noFill/>
                  <a:ln w="28575">
                    <a:solidFill>
                      <a:schemeClr val="accent2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1657" tIns="30829" rIns="61657" bIns="30829">
                    <a:spAutoFit/>
                  </a:bodyPr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2296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30" y="2108"/>
                    <a:ext cx="343" cy="26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00B8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1657" tIns="30829" rIns="61657" bIns="30829">
                    <a:spAutoFit/>
                  </a:bodyPr>
                  <a:lstStyle>
                    <a:lvl1pPr defTabSz="801688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1pPr>
                    <a:lvl2pPr marL="401638" defTabSz="801688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2pPr>
                    <a:lvl3pPr marL="801688" defTabSz="801688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3pPr>
                    <a:lvl4pPr marL="1203325" defTabSz="801688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4pPr>
                    <a:lvl5pPr marL="1603375" defTabSz="801688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5pPr>
                    <a:lvl6pPr marL="2060575" defTabSz="8016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6pPr>
                    <a:lvl7pPr marL="2517775" defTabSz="8016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7pPr>
                    <a:lvl8pPr marL="2974975" defTabSz="8016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8pPr>
                    <a:lvl9pPr marL="3432175" defTabSz="8016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fr-FR" sz="2100" b="1">
                        <a:solidFill>
                          <a:schemeClr val="accent2"/>
                        </a:solidFill>
                        <a:latin typeface="Times New Roman" charset="0"/>
                        <a:cs typeface="+mn-cs"/>
                      </a:rPr>
                      <a:t>v</a:t>
                    </a:r>
                    <a:r>
                      <a:rPr lang="fr-FR" sz="2100">
                        <a:solidFill>
                          <a:srgbClr val="FF8000"/>
                        </a:solidFill>
                        <a:latin typeface="Times New Roman" charset="0"/>
                        <a:cs typeface="+mn-cs"/>
                      </a:rPr>
                      <a:t>dt</a:t>
                    </a:r>
                    <a:endParaRPr lang="fr-FR" sz="2100">
                      <a:solidFill>
                        <a:schemeClr val="accent2"/>
                      </a:solidFill>
                      <a:latin typeface="Times New Roman" charset="0"/>
                      <a:cs typeface="+mn-cs"/>
                    </a:endParaRPr>
                  </a:p>
                </p:txBody>
              </p:sp>
            </p:grpSp>
          </p:grpSp>
          <p:sp>
            <p:nvSpPr>
              <p:cNvPr id="12298" name="Text Box 10"/>
              <p:cNvSpPr txBox="1">
                <a:spLocks noChangeArrowheads="1"/>
              </p:cNvSpPr>
              <p:nvPr/>
            </p:nvSpPr>
            <p:spPr bwMode="auto">
              <a:xfrm>
                <a:off x="1925" y="2389"/>
                <a:ext cx="339" cy="2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61657" tIns="30829" rIns="61657" bIns="30829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>
                    <a:solidFill>
                      <a:schemeClr val="bg2"/>
                    </a:solidFill>
                    <a:latin typeface="Times New Roman" charset="0"/>
                    <a:cs typeface="+mn-cs"/>
                  </a:rPr>
                  <a:t>d</a:t>
                </a:r>
                <a:r>
                  <a:rPr lang="fr-FR" sz="2100" baseline="30000">
                    <a:solidFill>
                      <a:schemeClr val="bg2"/>
                    </a:solidFill>
                    <a:latin typeface="Times New Roman" charset="0"/>
                    <a:cs typeface="+mn-cs"/>
                  </a:rPr>
                  <a:t>2</a:t>
                </a:r>
                <a:r>
                  <a:rPr lang="fr-FR" sz="2100">
                    <a:solidFill>
                      <a:schemeClr val="bg2"/>
                    </a:solidFill>
                    <a:latin typeface="Times New Roman" charset="0"/>
                    <a:cs typeface="+mn-cs"/>
                  </a:rPr>
                  <a:t>V</a:t>
                </a:r>
              </a:p>
            </p:txBody>
          </p:sp>
        </p:grpSp>
        <p:sp>
          <p:nvSpPr>
            <p:cNvPr id="12319" name="Freeform 31"/>
            <p:cNvSpPr>
              <a:spLocks/>
            </p:cNvSpPr>
            <p:nvPr/>
          </p:nvSpPr>
          <p:spPr bwMode="auto">
            <a:xfrm>
              <a:off x="2217738" y="3013075"/>
              <a:ext cx="76200" cy="276225"/>
            </a:xfrm>
            <a:custGeom>
              <a:avLst/>
              <a:gdLst>
                <a:gd name="T0" fmla="*/ 48 w 56"/>
                <a:gd name="T1" fmla="*/ 0 h 192"/>
                <a:gd name="T2" fmla="*/ 48 w 56"/>
                <a:gd name="T3" fmla="*/ 96 h 192"/>
                <a:gd name="T4" fmla="*/ 0 w 56"/>
                <a:gd name="T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192">
                  <a:moveTo>
                    <a:pt x="48" y="0"/>
                  </a:moveTo>
                  <a:cubicBezTo>
                    <a:pt x="52" y="32"/>
                    <a:pt x="56" y="64"/>
                    <a:pt x="48" y="96"/>
                  </a:cubicBezTo>
                  <a:cubicBezTo>
                    <a:pt x="40" y="128"/>
                    <a:pt x="20" y="160"/>
                    <a:pt x="0" y="19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2320" name="Text Box 32"/>
            <p:cNvSpPr txBox="1">
              <a:spLocks noChangeArrowheads="1"/>
            </p:cNvSpPr>
            <p:nvPr/>
          </p:nvSpPr>
          <p:spPr bwMode="auto">
            <a:xfrm>
              <a:off x="2217738" y="3013075"/>
              <a:ext cx="301625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>
                  <a:latin typeface="Symbol" charset="0"/>
                  <a:cs typeface="+mn-cs"/>
                </a:rPr>
                <a:t>q</a:t>
              </a:r>
            </a:p>
          </p:txBody>
        </p:sp>
      </p:grpSp>
      <p:sp>
        <p:nvSpPr>
          <p:cNvPr id="12325" name="Text Box 37"/>
          <p:cNvSpPr txBox="1">
            <a:spLocks noChangeArrowheads="1"/>
          </p:cNvSpPr>
          <p:nvPr/>
        </p:nvSpPr>
        <p:spPr bwMode="auto">
          <a:xfrm>
            <a:off x="195263" y="5610225"/>
            <a:ext cx="393541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>
                <a:solidFill>
                  <a:srgbClr val="996633"/>
                </a:solidFill>
                <a:latin typeface="Times New Roman" charset="0"/>
                <a:cs typeface="+mn-cs"/>
              </a:rPr>
              <a:t>d</a:t>
            </a:r>
            <a:r>
              <a:rPr lang="fr-FR" sz="2100" baseline="30000">
                <a:solidFill>
                  <a:srgbClr val="996633"/>
                </a:solidFill>
                <a:latin typeface="Times New Roman" charset="0"/>
                <a:cs typeface="+mn-cs"/>
              </a:rPr>
              <a:t>2</a:t>
            </a:r>
            <a:r>
              <a:rPr lang="fr-FR" sz="2100">
                <a:solidFill>
                  <a:srgbClr val="996633"/>
                </a:solidFill>
                <a:latin typeface="Times New Roman" charset="0"/>
                <a:cs typeface="+mn-cs"/>
              </a:rPr>
              <a:t>G</a:t>
            </a:r>
            <a:r>
              <a:rPr lang="fr-FR" sz="2100">
                <a:latin typeface="Times New Roman" charset="0"/>
                <a:cs typeface="+mn-cs"/>
              </a:rPr>
              <a:t> = </a:t>
            </a:r>
            <a:r>
              <a:rPr lang="fr-FR" sz="1800">
                <a:latin typeface="Chalkboard" charset="0"/>
                <a:cs typeface="+mn-cs"/>
              </a:rPr>
              <a:t>quantité de</a:t>
            </a:r>
            <a:r>
              <a:rPr lang="fr-FR" sz="2100">
                <a:latin typeface="Times New Roman" charset="0"/>
                <a:cs typeface="+mn-cs"/>
              </a:rPr>
              <a:t> </a:t>
            </a:r>
            <a:r>
              <a:rPr lang="fr-FR" sz="2100">
                <a:solidFill>
                  <a:srgbClr val="996633"/>
                </a:solidFill>
                <a:latin typeface="Times New Roman" charset="0"/>
                <a:cs typeface="+mn-cs"/>
              </a:rPr>
              <a:t>G</a:t>
            </a:r>
            <a:r>
              <a:rPr lang="fr-FR" sz="2100">
                <a:latin typeface="Times New Roman" charset="0"/>
                <a:cs typeface="+mn-cs"/>
              </a:rPr>
              <a:t> </a:t>
            </a:r>
            <a:r>
              <a:rPr lang="fr-FR" sz="1800">
                <a:latin typeface="Chalkboard" charset="0"/>
                <a:cs typeface="+mn-cs"/>
              </a:rPr>
              <a:t>dans ce volume</a:t>
            </a:r>
          </a:p>
          <a:p>
            <a:pPr>
              <a:defRPr/>
            </a:pPr>
            <a:r>
              <a:rPr lang="fr-FR" sz="2100">
                <a:latin typeface="Times New Roman" charset="0"/>
                <a:cs typeface="+mn-cs"/>
              </a:rPr>
              <a:t>	= </a:t>
            </a:r>
            <a:r>
              <a:rPr lang="fr-FR" sz="2100">
                <a:solidFill>
                  <a:srgbClr val="996633"/>
                </a:solidFill>
                <a:latin typeface="Times New Roman" charset="0"/>
                <a:cs typeface="+mn-cs"/>
              </a:rPr>
              <a:t>g</a:t>
            </a:r>
            <a:r>
              <a:rPr lang="fr-FR" sz="2100">
                <a:solidFill>
                  <a:schemeClr val="bg2"/>
                </a:solidFill>
                <a:latin typeface="Times New Roman" charset="0"/>
                <a:cs typeface="+mn-cs"/>
              </a:rPr>
              <a:t>d</a:t>
            </a:r>
            <a:r>
              <a:rPr lang="fr-FR" sz="2100" baseline="30000">
                <a:solidFill>
                  <a:schemeClr val="bg2"/>
                </a:solidFill>
                <a:latin typeface="Times New Roman" charset="0"/>
                <a:cs typeface="+mn-cs"/>
              </a:rPr>
              <a:t>2</a:t>
            </a:r>
            <a:r>
              <a:rPr lang="fr-FR" sz="2100">
                <a:solidFill>
                  <a:schemeClr val="bg2"/>
                </a:solidFill>
                <a:latin typeface="Times New Roman" charset="0"/>
                <a:cs typeface="+mn-cs"/>
              </a:rPr>
              <a:t>V = </a:t>
            </a:r>
            <a:r>
              <a:rPr lang="fr-FR" sz="2100">
                <a:solidFill>
                  <a:srgbClr val="996633"/>
                </a:solidFill>
                <a:latin typeface="Times New Roman" charset="0"/>
                <a:cs typeface="+mn-cs"/>
              </a:rPr>
              <a:t>g </a:t>
            </a:r>
            <a:r>
              <a:rPr lang="fr-FR" sz="2100" b="1">
                <a:solidFill>
                  <a:schemeClr val="accent2"/>
                </a:solidFill>
                <a:latin typeface="Times New Roman" charset="0"/>
                <a:cs typeface="+mn-cs"/>
              </a:rPr>
              <a:t>v</a:t>
            </a:r>
            <a:r>
              <a:rPr lang="fr-FR" sz="2100" b="1">
                <a:latin typeface="Times New Roman" charset="0"/>
                <a:cs typeface="+mn-cs"/>
              </a:rPr>
              <a:t>.</a:t>
            </a:r>
            <a:r>
              <a:rPr lang="fr-FR" sz="2100" b="1">
                <a:solidFill>
                  <a:srgbClr val="FF00FF"/>
                </a:solidFill>
                <a:latin typeface="Times New Roman" charset="0"/>
                <a:cs typeface="+mn-cs"/>
              </a:rPr>
              <a:t>n</a:t>
            </a:r>
            <a:r>
              <a:rPr lang="fr-FR" sz="2100">
                <a:latin typeface="Times New Roman" charset="0"/>
                <a:cs typeface="+mn-cs"/>
              </a:rPr>
              <a:t> </a:t>
            </a:r>
            <a:r>
              <a:rPr lang="fr-FR" sz="2100">
                <a:solidFill>
                  <a:srgbClr val="FF00FF"/>
                </a:solidFill>
                <a:latin typeface="Times New Roman" charset="0"/>
                <a:cs typeface="+mn-cs"/>
              </a:rPr>
              <a:t>dS</a:t>
            </a:r>
            <a:r>
              <a:rPr lang="fr-FR" sz="2100">
                <a:latin typeface="Times New Roman" charset="0"/>
                <a:cs typeface="+mn-cs"/>
              </a:rPr>
              <a:t> </a:t>
            </a:r>
            <a:r>
              <a:rPr lang="fr-FR" sz="2100">
                <a:solidFill>
                  <a:srgbClr val="FF8000"/>
                </a:solidFill>
                <a:latin typeface="Times New Roman" charset="0"/>
                <a:cs typeface="+mn-cs"/>
              </a:rPr>
              <a:t>dt</a:t>
            </a:r>
          </a:p>
        </p:txBody>
      </p:sp>
      <p:grpSp>
        <p:nvGrpSpPr>
          <p:cNvPr id="5" name="Grouper 4"/>
          <p:cNvGrpSpPr/>
          <p:nvPr/>
        </p:nvGrpSpPr>
        <p:grpSpPr>
          <a:xfrm>
            <a:off x="4170363" y="4086225"/>
            <a:ext cx="4375150" cy="1376363"/>
            <a:chOff x="4170363" y="4086225"/>
            <a:chExt cx="4375150" cy="1376363"/>
          </a:xfrm>
        </p:grpSpPr>
        <p:sp>
          <p:nvSpPr>
            <p:cNvPr id="12327" name="Text Box 39"/>
            <p:cNvSpPr txBox="1">
              <a:spLocks noChangeArrowheads="1"/>
            </p:cNvSpPr>
            <p:nvPr/>
          </p:nvSpPr>
          <p:spPr bwMode="auto">
            <a:xfrm>
              <a:off x="4170363" y="4086225"/>
              <a:ext cx="4375150" cy="374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067" tIns="27034" rIns="54067" bIns="27034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800" dirty="0">
                  <a:latin typeface="Chalkboard" charset="0"/>
                  <a:cs typeface="+mn-cs"/>
                </a:rPr>
                <a:t>Par </a:t>
              </a:r>
              <a:r>
                <a:rPr lang="fr-FR" sz="2100" dirty="0">
                  <a:solidFill>
                    <a:srgbClr val="15C300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100" baseline="-25000" dirty="0">
                  <a:solidFill>
                    <a:srgbClr val="15C300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100" dirty="0">
                  <a:latin typeface="Times New Roman" charset="0"/>
                  <a:cs typeface="+mn-cs"/>
                </a:rPr>
                <a:t> </a:t>
              </a:r>
              <a:r>
                <a:rPr lang="fr-FR" sz="1800" dirty="0">
                  <a:latin typeface="Chalkboard" charset="0"/>
                  <a:cs typeface="+mn-cs"/>
                </a:rPr>
                <a:t>tout entier il</a:t>
              </a:r>
              <a:r>
                <a:rPr lang="fr-FR" sz="2100" dirty="0">
                  <a:latin typeface="Times New Roman" charset="0"/>
                  <a:cs typeface="+mn-cs"/>
                </a:rPr>
                <a:t> </a:t>
              </a:r>
              <a:r>
                <a:rPr lang="fr-FR" sz="1800" dirty="0">
                  <a:solidFill>
                    <a:srgbClr val="15C300"/>
                  </a:solidFill>
                  <a:latin typeface="Chalkboard" charset="0"/>
                  <a:cs typeface="+mn-cs"/>
                </a:rPr>
                <a:t>sort</a:t>
              </a:r>
              <a:r>
                <a:rPr lang="fr-FR" sz="1800" dirty="0">
                  <a:latin typeface="Times New Roman" charset="0"/>
                  <a:cs typeface="+mn-cs"/>
                </a:rPr>
                <a:t> </a:t>
              </a:r>
              <a:r>
                <a:rPr lang="fr-FR" sz="1800" dirty="0">
                  <a:latin typeface="Chalkboard" charset="0"/>
                  <a:cs typeface="+mn-cs"/>
                </a:rPr>
                <a:t>donc pendant</a:t>
              </a:r>
              <a:r>
                <a:rPr lang="fr-FR" sz="2100" dirty="0">
                  <a:latin typeface="Times New Roman" charset="0"/>
                  <a:cs typeface="+mn-cs"/>
                </a:rPr>
                <a:t> </a:t>
              </a:r>
              <a:r>
                <a:rPr lang="fr-FR" sz="2100" dirty="0" err="1">
                  <a:solidFill>
                    <a:srgbClr val="FF8000"/>
                  </a:solidFill>
                  <a:latin typeface="Times New Roman" charset="0"/>
                  <a:cs typeface="+mn-cs"/>
                </a:rPr>
                <a:t>dt</a:t>
              </a:r>
              <a:endParaRPr lang="fr-FR" sz="2100" dirty="0">
                <a:latin typeface="Times New Roman" charset="0"/>
                <a:cs typeface="+mn-cs"/>
              </a:endParaRPr>
            </a:p>
          </p:txBody>
        </p:sp>
        <p:grpSp>
          <p:nvGrpSpPr>
            <p:cNvPr id="13374" name="Group 40"/>
            <p:cNvGrpSpPr>
              <a:grpSpLocks/>
            </p:cNvGrpSpPr>
            <p:nvPr/>
          </p:nvGrpSpPr>
          <p:grpSpPr bwMode="auto">
            <a:xfrm>
              <a:off x="4496158" y="4425997"/>
              <a:ext cx="2242553" cy="1036591"/>
              <a:chOff x="3312" y="3072"/>
              <a:chExt cx="1652" cy="720"/>
            </a:xfrm>
          </p:grpSpPr>
          <p:grpSp>
            <p:nvGrpSpPr>
              <p:cNvPr id="13375" name="Group 41"/>
              <p:cNvGrpSpPr>
                <a:grpSpLocks/>
              </p:cNvGrpSpPr>
              <p:nvPr/>
            </p:nvGrpSpPr>
            <p:grpSpPr bwMode="auto">
              <a:xfrm>
                <a:off x="3984" y="3072"/>
                <a:ext cx="980" cy="720"/>
                <a:chOff x="3984" y="3072"/>
                <a:chExt cx="980" cy="720"/>
              </a:xfrm>
            </p:grpSpPr>
            <p:graphicFrame>
              <p:nvGraphicFramePr>
                <p:cNvPr id="13377" name="Object 42"/>
                <p:cNvGraphicFramePr>
                  <a:graphicFrameLocks noChangeAspect="1"/>
                </p:cNvGraphicFramePr>
                <p:nvPr/>
              </p:nvGraphicFramePr>
              <p:xfrm>
                <a:off x="3984" y="3072"/>
                <a:ext cx="381" cy="72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498" name="Équation" r:id="rId3" imgW="292100" imgH="368300" progId="Equation.3">
                        <p:embed/>
                      </p:oleObj>
                    </mc:Choice>
                    <mc:Fallback>
                      <p:oleObj name="Équation" r:id="rId3" imgW="292100" imgH="368300" progId="Equation.3">
                        <p:embed/>
                        <p:pic>
                          <p:nvPicPr>
                            <p:cNvPr id="0" name="Object 4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984" y="3072"/>
                              <a:ext cx="381" cy="72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rgbClr val="00B8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 xmlns="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2331" name="Rectangle 43"/>
                <p:cNvSpPr>
                  <a:spLocks noChangeArrowheads="1"/>
                </p:cNvSpPr>
                <p:nvPr/>
              </p:nvSpPr>
              <p:spPr bwMode="auto">
                <a:xfrm>
                  <a:off x="4022" y="3478"/>
                  <a:ext cx="240" cy="2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54067" tIns="27034" rIns="54067" bIns="27034">
                  <a:spAutoFit/>
                </a:bodyPr>
                <a:lstStyle/>
                <a:p>
                  <a:pPr defTabSz="801688">
                    <a:defRPr/>
                  </a:pPr>
                  <a:r>
                    <a:rPr lang="fr-FR" sz="2100">
                      <a:solidFill>
                        <a:srgbClr val="15C300"/>
                      </a:solidFill>
                      <a:latin typeface="Times New Roman" charset="0"/>
                      <a:cs typeface="+mn-cs"/>
                    </a:rPr>
                    <a:t>S</a:t>
                  </a:r>
                  <a:r>
                    <a:rPr lang="fr-FR" sz="2100" baseline="-25000">
                      <a:solidFill>
                        <a:srgbClr val="15C300"/>
                      </a:solidFill>
                      <a:latin typeface="Times New Roman" charset="0"/>
                      <a:cs typeface="+mn-cs"/>
                    </a:rPr>
                    <a:t>s</a:t>
                  </a:r>
                </a:p>
              </p:txBody>
            </p:sp>
            <p:sp>
              <p:nvSpPr>
                <p:cNvPr id="12332" name="Rectangle 44"/>
                <p:cNvSpPr>
                  <a:spLocks noChangeArrowheads="1"/>
                </p:cNvSpPr>
                <p:nvPr/>
              </p:nvSpPr>
              <p:spPr bwMode="auto">
                <a:xfrm>
                  <a:off x="4176" y="3168"/>
                  <a:ext cx="788" cy="2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54067" tIns="27034" rIns="54067" bIns="27034">
                  <a:spAutoFit/>
                </a:bodyPr>
                <a:lstStyle/>
                <a:p>
                  <a:pPr defTabSz="801688">
                    <a:defRPr/>
                  </a:pPr>
                  <a:r>
                    <a:rPr lang="fr-FR" sz="2100">
                      <a:solidFill>
                        <a:srgbClr val="996633"/>
                      </a:solidFill>
                      <a:latin typeface="Times New Roman" charset="0"/>
                      <a:cs typeface="+mn-cs"/>
                    </a:rPr>
                    <a:t>g </a:t>
                  </a:r>
                  <a:r>
                    <a:rPr lang="fr-FR" sz="2100" b="1">
                      <a:solidFill>
                        <a:schemeClr val="accent2"/>
                      </a:solidFill>
                      <a:latin typeface="Times New Roman" charset="0"/>
                      <a:cs typeface="+mn-cs"/>
                    </a:rPr>
                    <a:t>v</a:t>
                  </a:r>
                  <a:r>
                    <a:rPr lang="fr-FR" sz="2100" b="1">
                      <a:latin typeface="Times New Roman" charset="0"/>
                      <a:cs typeface="+mn-cs"/>
                    </a:rPr>
                    <a:t>.</a:t>
                  </a:r>
                  <a:r>
                    <a:rPr lang="fr-FR" sz="2100" b="1">
                      <a:solidFill>
                        <a:srgbClr val="FF00FF"/>
                      </a:solidFill>
                      <a:latin typeface="Times New Roman" charset="0"/>
                      <a:cs typeface="+mn-cs"/>
                    </a:rPr>
                    <a:t>n </a:t>
                  </a:r>
                  <a:r>
                    <a:rPr lang="fr-FR" sz="2100">
                      <a:solidFill>
                        <a:srgbClr val="FF00FF"/>
                      </a:solidFill>
                      <a:latin typeface="Times New Roman" charset="0"/>
                      <a:cs typeface="+mn-cs"/>
                    </a:rPr>
                    <a:t>dS</a:t>
                  </a:r>
                  <a:r>
                    <a:rPr lang="fr-FR" sz="2100">
                      <a:latin typeface="Times New Roman" charset="0"/>
                      <a:cs typeface="+mn-cs"/>
                    </a:rPr>
                    <a:t> </a:t>
                  </a:r>
                </a:p>
              </p:txBody>
            </p:sp>
          </p:grpSp>
          <p:sp>
            <p:nvSpPr>
              <p:cNvPr id="12333" name="Rectangle 45"/>
              <p:cNvSpPr>
                <a:spLocks noChangeArrowheads="1"/>
              </p:cNvSpPr>
              <p:nvPr/>
            </p:nvSpPr>
            <p:spPr bwMode="auto">
              <a:xfrm>
                <a:off x="3312" y="3168"/>
                <a:ext cx="733" cy="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4067" tIns="27034" rIns="54067" bIns="27034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dG</a:t>
                </a:r>
                <a:r>
                  <a:rPr lang="fr-FR" sz="2100" baseline="-250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s</a:t>
                </a:r>
                <a:r>
                  <a:rPr lang="fr-FR" sz="21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 </a:t>
                </a:r>
                <a:r>
                  <a:rPr lang="fr-FR" sz="2100">
                    <a:latin typeface="Times New Roman" charset="0"/>
                    <a:cs typeface="+mn-cs"/>
                  </a:rPr>
                  <a:t>=</a:t>
                </a:r>
                <a:r>
                  <a:rPr lang="fr-FR" sz="21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 </a:t>
                </a:r>
                <a:r>
                  <a:rPr lang="fr-FR" sz="2100">
                    <a:solidFill>
                      <a:srgbClr val="FF8000"/>
                    </a:solidFill>
                    <a:latin typeface="Times New Roman" charset="0"/>
                    <a:cs typeface="+mn-cs"/>
                  </a:rPr>
                  <a:t>dt</a:t>
                </a:r>
              </a:p>
            </p:txBody>
          </p:sp>
        </p:grpSp>
      </p:grpSp>
      <p:grpSp>
        <p:nvGrpSpPr>
          <p:cNvPr id="6" name="Grouper 5"/>
          <p:cNvGrpSpPr/>
          <p:nvPr/>
        </p:nvGrpSpPr>
        <p:grpSpPr>
          <a:xfrm>
            <a:off x="3803650" y="2143125"/>
            <a:ext cx="5005388" cy="4535488"/>
            <a:chOff x="3803650" y="2143125"/>
            <a:chExt cx="5005388" cy="4535488"/>
          </a:xfrm>
        </p:grpSpPr>
        <p:grpSp>
          <p:nvGrpSpPr>
            <p:cNvPr id="13358" name="Group 47"/>
            <p:cNvGrpSpPr>
              <a:grpSpLocks/>
            </p:cNvGrpSpPr>
            <p:nvPr/>
          </p:nvGrpSpPr>
          <p:grpSpPr bwMode="auto">
            <a:xfrm>
              <a:off x="4106308" y="5373291"/>
              <a:ext cx="4702730" cy="1305322"/>
              <a:chOff x="3024" y="3730"/>
              <a:chExt cx="3465" cy="906"/>
            </a:xfrm>
          </p:grpSpPr>
          <p:sp>
            <p:nvSpPr>
              <p:cNvPr id="12336" name="Text Box 48"/>
              <p:cNvSpPr txBox="1">
                <a:spLocks noChangeArrowheads="1"/>
              </p:cNvSpPr>
              <p:nvPr/>
            </p:nvSpPr>
            <p:spPr bwMode="auto">
              <a:xfrm>
                <a:off x="3024" y="3730"/>
                <a:ext cx="3465" cy="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1575" tIns="20788" rIns="41575" bIns="20788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1800" dirty="0">
                    <a:latin typeface="Chalkboard" charset="0"/>
                    <a:cs typeface="+mn-cs"/>
                  </a:rPr>
                  <a:t>Par </a:t>
                </a:r>
                <a:r>
                  <a:rPr lang="fr-FR" sz="1800" dirty="0">
                    <a:solidFill>
                      <a:srgbClr val="FF0000"/>
                    </a:solidFill>
                    <a:latin typeface="Chalkboard" charset="0"/>
                    <a:cs typeface="+mn-cs"/>
                  </a:rPr>
                  <a:t>S</a:t>
                </a:r>
                <a:r>
                  <a:rPr lang="fr-FR" sz="1800" baseline="-25000" dirty="0">
                    <a:solidFill>
                      <a:srgbClr val="FF0000"/>
                    </a:solidFill>
                    <a:latin typeface="Chalkboard" charset="0"/>
                    <a:cs typeface="+mn-cs"/>
                  </a:rPr>
                  <a:t>e</a:t>
                </a:r>
                <a:r>
                  <a:rPr lang="fr-FR" sz="1800" dirty="0">
                    <a:latin typeface="Chalkboard" charset="0"/>
                    <a:cs typeface="+mn-cs"/>
                  </a:rPr>
                  <a:t> tout entier il </a:t>
                </a:r>
                <a:r>
                  <a:rPr lang="fr-FR" sz="1800" dirty="0">
                    <a:solidFill>
                      <a:srgbClr val="FF0000"/>
                    </a:solidFill>
                    <a:latin typeface="Chalkboard" charset="0"/>
                    <a:cs typeface="+mn-cs"/>
                  </a:rPr>
                  <a:t>rentre</a:t>
                </a:r>
                <a:r>
                  <a:rPr lang="fr-FR" sz="1800" dirty="0">
                    <a:latin typeface="Chalkboard" charset="0"/>
                    <a:cs typeface="+mn-cs"/>
                  </a:rPr>
                  <a:t> donc pendant </a:t>
                </a:r>
                <a:r>
                  <a:rPr lang="fr-FR" sz="1800" dirty="0" err="1">
                    <a:solidFill>
                      <a:srgbClr val="FF8000"/>
                    </a:solidFill>
                    <a:latin typeface="Chalkboard" charset="0"/>
                    <a:cs typeface="+mn-cs"/>
                  </a:rPr>
                  <a:t>dt</a:t>
                </a:r>
                <a:endParaRPr lang="fr-FR" sz="1800" dirty="0">
                  <a:latin typeface="Chalkboard" charset="0"/>
                  <a:cs typeface="+mn-cs"/>
                </a:endParaRPr>
              </a:p>
            </p:txBody>
          </p:sp>
          <p:grpSp>
            <p:nvGrpSpPr>
              <p:cNvPr id="13367" name="Group 49"/>
              <p:cNvGrpSpPr>
                <a:grpSpLocks/>
              </p:cNvGrpSpPr>
              <p:nvPr/>
            </p:nvGrpSpPr>
            <p:grpSpPr bwMode="auto">
              <a:xfrm>
                <a:off x="3264" y="3916"/>
                <a:ext cx="1828" cy="720"/>
                <a:chOff x="3264" y="3916"/>
                <a:chExt cx="1828" cy="720"/>
              </a:xfrm>
            </p:grpSpPr>
            <p:grpSp>
              <p:nvGrpSpPr>
                <p:cNvPr id="13368" name="Group 50"/>
                <p:cNvGrpSpPr>
                  <a:grpSpLocks/>
                </p:cNvGrpSpPr>
                <p:nvPr/>
              </p:nvGrpSpPr>
              <p:grpSpPr bwMode="auto">
                <a:xfrm>
                  <a:off x="4070" y="3916"/>
                  <a:ext cx="1022" cy="720"/>
                  <a:chOff x="3974" y="3916"/>
                  <a:chExt cx="1022" cy="720"/>
                </a:xfrm>
              </p:grpSpPr>
              <p:graphicFrame>
                <p:nvGraphicFramePr>
                  <p:cNvPr id="13370" name="Object 51"/>
                  <p:cNvGraphicFramePr>
                    <a:graphicFrameLocks noChangeAspect="1"/>
                  </p:cNvGraphicFramePr>
                  <p:nvPr/>
                </p:nvGraphicFramePr>
                <p:xfrm>
                  <a:off x="4004" y="3916"/>
                  <a:ext cx="381" cy="72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3499" name="Équation" r:id="rId5" imgW="292100" imgH="368300" progId="Equation.3">
                          <p:embed/>
                        </p:oleObj>
                      </mc:Choice>
                      <mc:Fallback>
                        <p:oleObj name="Équation" r:id="rId5" imgW="292100" imgH="368300" progId="Equation.3">
                          <p:embed/>
                          <p:pic>
                            <p:nvPicPr>
                              <p:cNvPr id="0" name="Object 51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004" y="3916"/>
                                <a:ext cx="381" cy="72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 xmlns="">
                                    <a:solidFill>
                                      <a:srgbClr val="00B8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xmlns="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 xmlns="">
                                    <a:effectLst>
                                      <a:outerShdw blurRad="63500" dist="38099" dir="2700000" algn="ctr" rotWithShape="0">
                                        <a:schemeClr val="bg2">
                                          <a:alpha val="74997"/>
                                        </a:scheme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12340" name="Rectangle 52"/>
                  <p:cNvSpPr>
                    <a:spLocks noChangeArrowheads="1"/>
                  </p:cNvSpPr>
                  <p:nvPr/>
                </p:nvSpPr>
                <p:spPr bwMode="auto">
                  <a:xfrm>
                    <a:off x="3974" y="4329"/>
                    <a:ext cx="228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00B8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41575" tIns="20788" rIns="41575" bIns="20788">
                    <a:spAutoFit/>
                  </a:bodyPr>
                  <a:lstStyle/>
                  <a:p>
                    <a:pPr defTabSz="801688">
                      <a:defRPr/>
                    </a:pPr>
                    <a:r>
                      <a:rPr lang="fr-FR" sz="2100" dirty="0">
                        <a:solidFill>
                          <a:srgbClr val="FF0000"/>
                        </a:solidFill>
                        <a:latin typeface="Times New Roman" charset="0"/>
                        <a:cs typeface="+mn-cs"/>
                      </a:rPr>
                      <a:t>S</a:t>
                    </a:r>
                    <a:r>
                      <a:rPr lang="fr-FR" sz="2100" baseline="-25000" dirty="0">
                        <a:solidFill>
                          <a:srgbClr val="FF0000"/>
                        </a:solidFill>
                        <a:latin typeface="Times New Roman" charset="0"/>
                        <a:cs typeface="+mn-cs"/>
                      </a:rPr>
                      <a:t>e</a:t>
                    </a:r>
                    <a:endParaRPr lang="fr-FR" sz="2100" baseline="-25000" dirty="0">
                      <a:solidFill>
                        <a:srgbClr val="15C300"/>
                      </a:solidFill>
                      <a:latin typeface="Times New Roman" charset="0"/>
                      <a:cs typeface="+mn-cs"/>
                    </a:endParaRPr>
                  </a:p>
                </p:txBody>
              </p:sp>
              <p:sp>
                <p:nvSpPr>
                  <p:cNvPr id="12341" name="Rectangle 53"/>
                  <p:cNvSpPr>
                    <a:spLocks noChangeArrowheads="1"/>
                  </p:cNvSpPr>
                  <p:nvPr/>
                </p:nvSpPr>
                <p:spPr bwMode="auto">
                  <a:xfrm>
                    <a:off x="4227" y="3997"/>
                    <a:ext cx="770" cy="25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00B8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41575" tIns="20788" rIns="41575" bIns="20788">
                    <a:spAutoFit/>
                  </a:bodyPr>
                  <a:lstStyle/>
                  <a:p>
                    <a:pPr defTabSz="801688">
                      <a:defRPr/>
                    </a:pPr>
                    <a:r>
                      <a:rPr lang="fr-FR" sz="2100" dirty="0">
                        <a:solidFill>
                          <a:srgbClr val="996633"/>
                        </a:solidFill>
                        <a:latin typeface="Times New Roman" charset="0"/>
                        <a:cs typeface="+mn-cs"/>
                      </a:rPr>
                      <a:t>g </a:t>
                    </a:r>
                    <a:r>
                      <a:rPr lang="fr-FR" sz="2100" b="1" dirty="0" err="1">
                        <a:solidFill>
                          <a:schemeClr val="accent2"/>
                        </a:solidFill>
                        <a:latin typeface="Times New Roman" charset="0"/>
                        <a:cs typeface="+mn-cs"/>
                      </a:rPr>
                      <a:t>v</a:t>
                    </a:r>
                    <a:r>
                      <a:rPr lang="fr-FR" sz="2100" b="1" dirty="0" err="1">
                        <a:latin typeface="Times New Roman" charset="0"/>
                        <a:cs typeface="+mn-cs"/>
                      </a:rPr>
                      <a:t>.</a:t>
                    </a:r>
                    <a:r>
                      <a:rPr lang="fr-FR" sz="2100" b="1" dirty="0" err="1">
                        <a:solidFill>
                          <a:srgbClr val="FF00FF"/>
                        </a:solidFill>
                        <a:latin typeface="Times New Roman" charset="0"/>
                        <a:cs typeface="+mn-cs"/>
                      </a:rPr>
                      <a:t>n</a:t>
                    </a:r>
                    <a:r>
                      <a:rPr lang="fr-FR" sz="2100" b="1" dirty="0">
                        <a:solidFill>
                          <a:srgbClr val="FF00FF"/>
                        </a:solidFill>
                        <a:latin typeface="Times New Roman" charset="0"/>
                        <a:cs typeface="+mn-cs"/>
                      </a:rPr>
                      <a:t> </a:t>
                    </a:r>
                    <a:r>
                      <a:rPr lang="fr-FR" sz="2100" dirty="0" err="1">
                        <a:solidFill>
                          <a:srgbClr val="FF00FF"/>
                        </a:solidFill>
                        <a:latin typeface="Times New Roman" charset="0"/>
                        <a:cs typeface="+mn-cs"/>
                      </a:rPr>
                      <a:t>dS</a:t>
                    </a:r>
                    <a:r>
                      <a:rPr lang="fr-FR" sz="2100" dirty="0">
                        <a:latin typeface="Times New Roman" charset="0"/>
                        <a:cs typeface="+mn-cs"/>
                      </a:rPr>
                      <a:t> </a:t>
                    </a:r>
                  </a:p>
                </p:txBody>
              </p:sp>
            </p:grpSp>
            <p:sp>
              <p:nvSpPr>
                <p:cNvPr id="12342" name="Rectangle 54"/>
                <p:cNvSpPr>
                  <a:spLocks noChangeArrowheads="1"/>
                </p:cNvSpPr>
                <p:nvPr/>
              </p:nvSpPr>
              <p:spPr bwMode="auto">
                <a:xfrm>
                  <a:off x="3264" y="3957"/>
                  <a:ext cx="894" cy="3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41575" tIns="20788" rIns="41575" bIns="20788">
                  <a:spAutoFit/>
                </a:bodyPr>
                <a:lstStyle/>
                <a:p>
                  <a:pPr defTabSz="801688">
                    <a:defRPr/>
                  </a:pPr>
                  <a:r>
                    <a:rPr lang="fr-FR" sz="2100" dirty="0" err="1">
                      <a:solidFill>
                        <a:srgbClr val="996633"/>
                      </a:solidFill>
                      <a:latin typeface="Times New Roman" charset="0"/>
                      <a:cs typeface="+mn-cs"/>
                    </a:rPr>
                    <a:t>dG</a:t>
                  </a:r>
                  <a:r>
                    <a:rPr lang="fr-FR" sz="2100" baseline="-25000" dirty="0" err="1">
                      <a:solidFill>
                        <a:srgbClr val="996633"/>
                      </a:solidFill>
                      <a:latin typeface="Times New Roman" charset="0"/>
                      <a:cs typeface="+mn-cs"/>
                    </a:rPr>
                    <a:t>e</a:t>
                  </a:r>
                  <a:r>
                    <a:rPr lang="fr-FR" sz="2100" dirty="0">
                      <a:solidFill>
                        <a:srgbClr val="996633"/>
                      </a:solidFill>
                      <a:latin typeface="Times New Roman" charset="0"/>
                      <a:cs typeface="+mn-cs"/>
                    </a:rPr>
                    <a:t> </a:t>
                  </a:r>
                  <a:r>
                    <a:rPr lang="fr-FR" sz="2100" dirty="0">
                      <a:latin typeface="Times New Roman" charset="0"/>
                      <a:cs typeface="+mn-cs"/>
                    </a:rPr>
                    <a:t>= </a:t>
                  </a:r>
                  <a:r>
                    <a:rPr lang="fr-FR" sz="2800" b="1" dirty="0">
                      <a:solidFill>
                        <a:srgbClr val="FF0000"/>
                      </a:solidFill>
                      <a:latin typeface="Symbol" charset="2"/>
                      <a:cs typeface="Symbol" charset="2"/>
                    </a:rPr>
                    <a:t> </a:t>
                  </a:r>
                  <a:r>
                    <a:rPr lang="fr-FR" sz="2100" dirty="0">
                      <a:solidFill>
                        <a:srgbClr val="996633"/>
                      </a:solidFill>
                      <a:latin typeface="Times New Roman" charset="0"/>
                      <a:cs typeface="+mn-cs"/>
                    </a:rPr>
                    <a:t>  </a:t>
                  </a:r>
                  <a:r>
                    <a:rPr lang="fr-FR" sz="2100" dirty="0" err="1">
                      <a:solidFill>
                        <a:srgbClr val="FF8000"/>
                      </a:solidFill>
                      <a:latin typeface="Times New Roman" charset="0"/>
                      <a:cs typeface="+mn-cs"/>
                    </a:rPr>
                    <a:t>dt</a:t>
                  </a:r>
                  <a:endParaRPr lang="fr-FR" sz="2100" dirty="0">
                    <a:solidFill>
                      <a:srgbClr val="FF8000"/>
                    </a:solidFill>
                    <a:latin typeface="Times New Roman" charset="0"/>
                    <a:cs typeface="+mn-cs"/>
                  </a:endParaRPr>
                </a:p>
              </p:txBody>
            </p:sp>
          </p:grpSp>
        </p:grpSp>
        <p:grpSp>
          <p:nvGrpSpPr>
            <p:cNvPr id="13359" name="Group 55"/>
            <p:cNvGrpSpPr>
              <a:grpSpLocks/>
            </p:cNvGrpSpPr>
            <p:nvPr/>
          </p:nvGrpSpPr>
          <p:grpSpPr bwMode="auto">
            <a:xfrm>
              <a:off x="3803650" y="2143125"/>
              <a:ext cx="2276040" cy="837077"/>
              <a:chOff x="2801" y="1488"/>
              <a:chExt cx="1677" cy="581"/>
            </a:xfrm>
          </p:grpSpPr>
          <p:grpSp>
            <p:nvGrpSpPr>
              <p:cNvPr id="13360" name="Group 56"/>
              <p:cNvGrpSpPr>
                <a:grpSpLocks/>
              </p:cNvGrpSpPr>
              <p:nvPr/>
            </p:nvGrpSpPr>
            <p:grpSpPr bwMode="auto">
              <a:xfrm>
                <a:off x="3579" y="1488"/>
                <a:ext cx="899" cy="581"/>
                <a:chOff x="3579" y="1488"/>
                <a:chExt cx="899" cy="581"/>
              </a:xfrm>
            </p:grpSpPr>
            <p:sp>
              <p:nvSpPr>
                <p:cNvPr id="12345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3579" y="1664"/>
                  <a:ext cx="747" cy="404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41575" tIns="20788" rIns="41575" bIns="20788">
                  <a:spAutoFit/>
                </a:bodyPr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346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4319" y="1488"/>
                  <a:ext cx="159" cy="2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41575" tIns="20788" rIns="41575" bIns="20788">
                  <a:spAutoFit/>
                </a:bodyPr>
                <a:lstStyle>
                  <a:lvl1pPr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1pPr>
                  <a:lvl2pPr marL="401638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801688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203325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1603375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0605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5177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29749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4321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fr-FR" sz="2100" b="1">
                      <a:solidFill>
                        <a:schemeClr val="accent2"/>
                      </a:solidFill>
                      <a:latin typeface="Times New Roman" charset="0"/>
                      <a:cs typeface="+mn-cs"/>
                    </a:rPr>
                    <a:t>v</a:t>
                  </a:r>
                  <a:endParaRPr lang="fr-FR" sz="2100">
                    <a:solidFill>
                      <a:schemeClr val="accent2"/>
                    </a:solidFill>
                    <a:latin typeface="Times New Roman" charset="0"/>
                    <a:cs typeface="+mn-cs"/>
                  </a:endParaRPr>
                </a:p>
              </p:txBody>
            </p:sp>
          </p:grpSp>
          <p:grpSp>
            <p:nvGrpSpPr>
              <p:cNvPr id="13361" name="Group 59"/>
              <p:cNvGrpSpPr>
                <a:grpSpLocks/>
              </p:cNvGrpSpPr>
              <p:nvPr/>
            </p:nvGrpSpPr>
            <p:grpSpPr bwMode="auto">
              <a:xfrm>
                <a:off x="2801" y="1776"/>
                <a:ext cx="762" cy="272"/>
                <a:chOff x="2801" y="1776"/>
                <a:chExt cx="762" cy="272"/>
              </a:xfrm>
            </p:grpSpPr>
            <p:sp>
              <p:nvSpPr>
                <p:cNvPr id="12348" name="Line 60"/>
                <p:cNvSpPr>
                  <a:spLocks noChangeShapeType="1"/>
                </p:cNvSpPr>
                <p:nvPr/>
              </p:nvSpPr>
              <p:spPr bwMode="auto">
                <a:xfrm flipH="1" flipV="1">
                  <a:off x="3061" y="1962"/>
                  <a:ext cx="503" cy="86"/>
                </a:xfrm>
                <a:prstGeom prst="line">
                  <a:avLst/>
                </a:prstGeom>
                <a:noFill/>
                <a:ln w="28575">
                  <a:solidFill>
                    <a:srgbClr val="FF00FF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41575" tIns="20788" rIns="41575" bIns="20788">
                  <a:spAutoFit/>
                </a:bodyPr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349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2801" y="1776"/>
                  <a:ext cx="170" cy="2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41575" tIns="20788" rIns="41575" bIns="20788">
                  <a:spAutoFit/>
                </a:bodyPr>
                <a:lstStyle>
                  <a:lvl1pPr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1pPr>
                  <a:lvl2pPr marL="401638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801688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203325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1603375" defTabSz="8016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0605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5177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29749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432175" defTabSz="801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fr-FR" sz="2100" b="1">
                      <a:solidFill>
                        <a:srgbClr val="FF00FF"/>
                      </a:solidFill>
                      <a:latin typeface="Times New Roman" charset="0"/>
                      <a:cs typeface="+mn-cs"/>
                    </a:rPr>
                    <a:t>n</a:t>
                  </a:r>
                  <a:endParaRPr lang="fr-FR" sz="2100">
                    <a:solidFill>
                      <a:srgbClr val="FF00FF"/>
                    </a:solidFill>
                    <a:latin typeface="Times New Roman" charset="0"/>
                    <a:cs typeface="+mn-cs"/>
                  </a:endParaRPr>
                </a:p>
              </p:txBody>
            </p:sp>
          </p:grpSp>
        </p:grpSp>
      </p:grpSp>
      <p:grpSp>
        <p:nvGrpSpPr>
          <p:cNvPr id="13329" name="Group 99"/>
          <p:cNvGrpSpPr>
            <a:grpSpLocks/>
          </p:cNvGrpSpPr>
          <p:nvPr/>
        </p:nvGrpSpPr>
        <p:grpSpPr bwMode="auto">
          <a:xfrm>
            <a:off x="7488238" y="2743200"/>
            <a:ext cx="962025" cy="676275"/>
            <a:chOff x="4717" y="1728"/>
            <a:chExt cx="606" cy="426"/>
          </a:xfrm>
        </p:grpSpPr>
        <p:sp>
          <p:nvSpPr>
            <p:cNvPr id="12303" name="Text Box 15"/>
            <p:cNvSpPr txBox="1">
              <a:spLocks noChangeArrowheads="1"/>
            </p:cNvSpPr>
            <p:nvPr/>
          </p:nvSpPr>
          <p:spPr bwMode="auto">
            <a:xfrm>
              <a:off x="4717" y="1728"/>
              <a:ext cx="27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>
                  <a:solidFill>
                    <a:srgbClr val="FF00FF"/>
                  </a:solidFill>
                  <a:latin typeface="Times New Roman" charset="0"/>
                  <a:cs typeface="+mn-cs"/>
                </a:rPr>
                <a:t>dS</a:t>
              </a:r>
            </a:p>
          </p:txBody>
        </p:sp>
        <p:sp>
          <p:nvSpPr>
            <p:cNvPr id="12304" name="Line 16"/>
            <p:cNvSpPr>
              <a:spLocks noChangeShapeType="1"/>
            </p:cNvSpPr>
            <p:nvPr/>
          </p:nvSpPr>
          <p:spPr bwMode="auto">
            <a:xfrm>
              <a:off x="4745" y="1968"/>
              <a:ext cx="410" cy="87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2305" name="Text Box 17"/>
            <p:cNvSpPr txBox="1">
              <a:spLocks noChangeArrowheads="1"/>
            </p:cNvSpPr>
            <p:nvPr/>
          </p:nvSpPr>
          <p:spPr bwMode="auto">
            <a:xfrm>
              <a:off x="5128" y="1902"/>
              <a:ext cx="19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184" tIns="40092" rIns="80184" bIns="40092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 b="1">
                  <a:solidFill>
                    <a:srgbClr val="FF00FF"/>
                  </a:solidFill>
                  <a:latin typeface="Times New Roman" charset="0"/>
                  <a:cs typeface="+mn-cs"/>
                </a:rPr>
                <a:t>n</a:t>
              </a:r>
              <a:endParaRPr lang="fr-FR" sz="2100">
                <a:solidFill>
                  <a:srgbClr val="FF00FF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2354" name="Line 66"/>
            <p:cNvSpPr>
              <a:spLocks noChangeShapeType="1"/>
            </p:cNvSpPr>
            <p:nvPr/>
          </p:nvSpPr>
          <p:spPr bwMode="auto">
            <a:xfrm flipH="1">
              <a:off x="4717" y="1858"/>
              <a:ext cx="28" cy="218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12362" name="Rectangle 7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fr-FR">
                <a:cs typeface="+mj-cs"/>
              </a:rPr>
              <a:t>Calcul du flux convectif</a:t>
            </a:r>
          </a:p>
        </p:txBody>
      </p:sp>
      <p:sp>
        <p:nvSpPr>
          <p:cNvPr id="12324" name="Text Box 36"/>
          <p:cNvSpPr txBox="1">
            <a:spLocks noChangeArrowheads="1"/>
          </p:cNvSpPr>
          <p:nvPr/>
        </p:nvSpPr>
        <p:spPr bwMode="auto">
          <a:xfrm>
            <a:off x="828675" y="1371600"/>
            <a:ext cx="3168650" cy="6572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sz="1800" dirty="0">
                <a:solidFill>
                  <a:srgbClr val="FFFFFF"/>
                </a:solidFill>
                <a:latin typeface="Chalkboard" charset="0"/>
                <a:cs typeface="+mn-cs"/>
              </a:rPr>
              <a:t>Quantité</a:t>
            </a:r>
            <a:r>
              <a:rPr lang="fr-FR" sz="1800" dirty="0">
                <a:latin typeface="Chalkboard" charset="0"/>
                <a:cs typeface="+mn-cs"/>
              </a:rPr>
              <a:t> </a:t>
            </a:r>
            <a:r>
              <a:rPr lang="fr-FR" sz="1800" dirty="0">
                <a:solidFill>
                  <a:srgbClr val="D87700"/>
                </a:solidFill>
                <a:latin typeface="Chalkboard" charset="0"/>
                <a:cs typeface="+mn-cs"/>
              </a:rPr>
              <a:t>d</a:t>
            </a:r>
            <a:r>
              <a:rPr lang="fr-FR" sz="1800" baseline="30000" dirty="0">
                <a:solidFill>
                  <a:srgbClr val="D87700"/>
                </a:solidFill>
                <a:latin typeface="Chalkboard" charset="0"/>
                <a:cs typeface="+mn-cs"/>
              </a:rPr>
              <a:t>2</a:t>
            </a:r>
            <a:r>
              <a:rPr lang="fr-FR" sz="1800" dirty="0">
                <a:solidFill>
                  <a:srgbClr val="D87700"/>
                </a:solidFill>
                <a:latin typeface="Chalkboard" charset="0"/>
                <a:cs typeface="+mn-cs"/>
              </a:rPr>
              <a:t>G</a:t>
            </a:r>
            <a:r>
              <a:rPr lang="fr-FR" sz="1800" dirty="0">
                <a:latin typeface="Chalkboard" charset="0"/>
                <a:cs typeface="+mn-cs"/>
              </a:rPr>
              <a:t> </a:t>
            </a:r>
            <a:r>
              <a:rPr lang="fr-FR" sz="1800" dirty="0">
                <a:solidFill>
                  <a:srgbClr val="FFFFFF"/>
                </a:solidFill>
                <a:latin typeface="Chalkboard" charset="0"/>
                <a:cs typeface="+mn-cs"/>
              </a:rPr>
              <a:t>passant par</a:t>
            </a:r>
            <a:r>
              <a:rPr lang="fr-FR" sz="1800" dirty="0">
                <a:latin typeface="Chalkboard" charset="0"/>
                <a:cs typeface="+mn-cs"/>
              </a:rPr>
              <a:t> </a:t>
            </a:r>
            <a:r>
              <a:rPr lang="fr-FR" sz="1800" dirty="0" err="1">
                <a:solidFill>
                  <a:srgbClr val="FF00FF"/>
                </a:solidFill>
                <a:latin typeface="Chalkboard" charset="0"/>
                <a:cs typeface="+mn-cs"/>
              </a:rPr>
              <a:t>dS</a:t>
            </a:r>
            <a:endParaRPr lang="fr-FR" sz="1800" dirty="0">
              <a:solidFill>
                <a:srgbClr val="FF00FF"/>
              </a:solidFill>
              <a:latin typeface="Chalkboard" charset="0"/>
              <a:cs typeface="+mn-cs"/>
            </a:endParaRPr>
          </a:p>
          <a:p>
            <a:pPr algn="ctr">
              <a:defRPr/>
            </a:pPr>
            <a:r>
              <a:rPr lang="fr-FR" sz="1800" dirty="0">
                <a:solidFill>
                  <a:srgbClr val="FFFFFF"/>
                </a:solidFill>
                <a:latin typeface="Chalkboard" charset="0"/>
                <a:cs typeface="+mn-cs"/>
              </a:rPr>
              <a:t>pendant</a:t>
            </a:r>
            <a:r>
              <a:rPr lang="fr-FR" sz="1800" dirty="0">
                <a:latin typeface="Chalkboard" charset="0"/>
                <a:cs typeface="+mn-cs"/>
              </a:rPr>
              <a:t> </a:t>
            </a:r>
            <a:r>
              <a:rPr lang="fr-FR" sz="1800" dirty="0" err="1">
                <a:solidFill>
                  <a:srgbClr val="FF8000"/>
                </a:solidFill>
                <a:latin typeface="Chalkboard" charset="0"/>
                <a:cs typeface="+mn-cs"/>
              </a:rPr>
              <a:t>dt</a:t>
            </a:r>
            <a:r>
              <a:rPr lang="fr-FR" sz="1800" dirty="0">
                <a:solidFill>
                  <a:srgbClr val="FF8000"/>
                </a:solidFill>
                <a:latin typeface="Chalkboard" charset="0"/>
                <a:cs typeface="+mn-cs"/>
              </a:rPr>
              <a:t> </a:t>
            </a:r>
            <a:r>
              <a:rPr lang="fr-FR" sz="1800" dirty="0">
                <a:solidFill>
                  <a:srgbClr val="FFFFFF"/>
                </a:solidFill>
                <a:latin typeface="Chalkboard" charset="0"/>
                <a:cs typeface="+mn-cs"/>
              </a:rPr>
              <a:t>?</a:t>
            </a:r>
          </a:p>
        </p:txBody>
      </p:sp>
      <p:grpSp>
        <p:nvGrpSpPr>
          <p:cNvPr id="13340" name="Group 102"/>
          <p:cNvGrpSpPr>
            <a:grpSpLocks/>
          </p:cNvGrpSpPr>
          <p:nvPr/>
        </p:nvGrpSpPr>
        <p:grpSpPr bwMode="auto">
          <a:xfrm>
            <a:off x="6781800" y="2446338"/>
            <a:ext cx="1447800" cy="1287463"/>
            <a:chOff x="4272" y="1541"/>
            <a:chExt cx="912" cy="811"/>
          </a:xfrm>
        </p:grpSpPr>
        <p:sp>
          <p:nvSpPr>
            <p:cNvPr id="12357" name="Line 69"/>
            <p:cNvSpPr>
              <a:spLocks noChangeShapeType="1"/>
            </p:cNvSpPr>
            <p:nvPr/>
          </p:nvSpPr>
          <p:spPr bwMode="auto">
            <a:xfrm>
              <a:off x="4272" y="1872"/>
              <a:ext cx="226" cy="40"/>
            </a:xfrm>
            <a:prstGeom prst="line">
              <a:avLst/>
            </a:prstGeom>
            <a:noFill/>
            <a:ln w="19050">
              <a:solidFill>
                <a:srgbClr val="996633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13342" name="Group 100"/>
            <p:cNvGrpSpPr>
              <a:grpSpLocks/>
            </p:cNvGrpSpPr>
            <p:nvPr/>
          </p:nvGrpSpPr>
          <p:grpSpPr bwMode="auto">
            <a:xfrm>
              <a:off x="4330" y="1541"/>
              <a:ext cx="854" cy="811"/>
              <a:chOff x="4330" y="1541"/>
              <a:chExt cx="854" cy="811"/>
            </a:xfrm>
          </p:grpSpPr>
          <p:sp>
            <p:nvSpPr>
              <p:cNvPr id="12355" name="Line 67"/>
              <p:cNvSpPr>
                <a:spLocks noChangeShapeType="1"/>
              </p:cNvSpPr>
              <p:nvPr/>
            </p:nvSpPr>
            <p:spPr bwMode="auto">
              <a:xfrm>
                <a:off x="4330" y="1673"/>
                <a:ext cx="164" cy="136"/>
              </a:xfrm>
              <a:prstGeom prst="line">
                <a:avLst/>
              </a:prstGeom>
              <a:noFill/>
              <a:ln w="19050">
                <a:solidFill>
                  <a:srgbClr val="996633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2360" name="Line 72"/>
              <p:cNvSpPr>
                <a:spLocks noChangeShapeType="1"/>
              </p:cNvSpPr>
              <p:nvPr/>
            </p:nvSpPr>
            <p:spPr bwMode="auto">
              <a:xfrm>
                <a:off x="4743" y="1950"/>
                <a:ext cx="201" cy="114"/>
              </a:xfrm>
              <a:prstGeom prst="line">
                <a:avLst/>
              </a:prstGeom>
              <a:noFill/>
              <a:ln w="19050">
                <a:solidFill>
                  <a:srgbClr val="996633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2361" name="Line 73"/>
              <p:cNvSpPr>
                <a:spLocks noChangeShapeType="1"/>
              </p:cNvSpPr>
              <p:nvPr/>
            </p:nvSpPr>
            <p:spPr bwMode="auto">
              <a:xfrm>
                <a:off x="4729" y="2052"/>
                <a:ext cx="197" cy="126"/>
              </a:xfrm>
              <a:prstGeom prst="line">
                <a:avLst/>
              </a:prstGeom>
              <a:noFill/>
              <a:ln w="19050">
                <a:solidFill>
                  <a:srgbClr val="996633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2367" name="Line 79"/>
              <p:cNvSpPr>
                <a:spLocks noChangeShapeType="1"/>
              </p:cNvSpPr>
              <p:nvPr/>
            </p:nvSpPr>
            <p:spPr bwMode="auto">
              <a:xfrm>
                <a:off x="4747" y="1870"/>
                <a:ext cx="197" cy="126"/>
              </a:xfrm>
              <a:prstGeom prst="line">
                <a:avLst/>
              </a:prstGeom>
              <a:noFill/>
              <a:ln w="19050">
                <a:solidFill>
                  <a:srgbClr val="996633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2368" name="Line 80"/>
              <p:cNvSpPr>
                <a:spLocks noChangeShapeType="1"/>
              </p:cNvSpPr>
              <p:nvPr/>
            </p:nvSpPr>
            <p:spPr bwMode="auto">
              <a:xfrm>
                <a:off x="4509" y="1913"/>
                <a:ext cx="197" cy="126"/>
              </a:xfrm>
              <a:prstGeom prst="line">
                <a:avLst/>
              </a:prstGeom>
              <a:noFill/>
              <a:ln w="19050">
                <a:solidFill>
                  <a:srgbClr val="996633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2369" name="Line 81"/>
              <p:cNvSpPr>
                <a:spLocks noChangeShapeType="1"/>
              </p:cNvSpPr>
              <p:nvPr/>
            </p:nvSpPr>
            <p:spPr bwMode="auto">
              <a:xfrm>
                <a:off x="4522" y="1822"/>
                <a:ext cx="197" cy="126"/>
              </a:xfrm>
              <a:prstGeom prst="line">
                <a:avLst/>
              </a:prstGeom>
              <a:noFill/>
              <a:ln w="19050">
                <a:solidFill>
                  <a:srgbClr val="996633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2370" name="Line 82"/>
              <p:cNvSpPr>
                <a:spLocks noChangeShapeType="1"/>
              </p:cNvSpPr>
              <p:nvPr/>
            </p:nvSpPr>
            <p:spPr bwMode="auto">
              <a:xfrm>
                <a:off x="4535" y="1731"/>
                <a:ext cx="197" cy="126"/>
              </a:xfrm>
              <a:prstGeom prst="line">
                <a:avLst/>
              </a:prstGeom>
              <a:noFill/>
              <a:ln w="19050">
                <a:solidFill>
                  <a:srgbClr val="996633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2371" name="Line 83"/>
              <p:cNvSpPr>
                <a:spLocks noChangeShapeType="1"/>
              </p:cNvSpPr>
              <p:nvPr/>
            </p:nvSpPr>
            <p:spPr bwMode="auto">
              <a:xfrm>
                <a:off x="4383" y="1541"/>
                <a:ext cx="116" cy="184"/>
              </a:xfrm>
              <a:prstGeom prst="line">
                <a:avLst/>
              </a:prstGeom>
              <a:noFill/>
              <a:ln w="19050">
                <a:solidFill>
                  <a:srgbClr val="996633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2372" name="Line 84"/>
              <p:cNvSpPr>
                <a:spLocks noChangeShapeType="1"/>
              </p:cNvSpPr>
              <p:nvPr/>
            </p:nvSpPr>
            <p:spPr bwMode="auto">
              <a:xfrm>
                <a:off x="4949" y="2183"/>
                <a:ext cx="187" cy="169"/>
              </a:xfrm>
              <a:prstGeom prst="line">
                <a:avLst/>
              </a:prstGeom>
              <a:noFill/>
              <a:ln w="19050">
                <a:solidFill>
                  <a:srgbClr val="996633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2373" name="Line 85"/>
              <p:cNvSpPr>
                <a:spLocks noChangeShapeType="1"/>
              </p:cNvSpPr>
              <p:nvPr/>
            </p:nvSpPr>
            <p:spPr bwMode="auto">
              <a:xfrm>
                <a:off x="4964" y="2069"/>
                <a:ext cx="192" cy="169"/>
              </a:xfrm>
              <a:prstGeom prst="line">
                <a:avLst/>
              </a:prstGeom>
              <a:noFill/>
              <a:ln w="19050">
                <a:solidFill>
                  <a:srgbClr val="996633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2374" name="Line 86"/>
              <p:cNvSpPr>
                <a:spLocks noChangeShapeType="1"/>
              </p:cNvSpPr>
              <p:nvPr/>
            </p:nvSpPr>
            <p:spPr bwMode="auto">
              <a:xfrm>
                <a:off x="4987" y="1996"/>
                <a:ext cx="197" cy="164"/>
              </a:xfrm>
              <a:prstGeom prst="line">
                <a:avLst/>
              </a:prstGeom>
              <a:noFill/>
              <a:ln w="19050">
                <a:solidFill>
                  <a:srgbClr val="996633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</p:grpSp>
      <p:grpSp>
        <p:nvGrpSpPr>
          <p:cNvPr id="3" name="Grouper 2"/>
          <p:cNvGrpSpPr/>
          <p:nvPr/>
        </p:nvGrpSpPr>
        <p:grpSpPr>
          <a:xfrm>
            <a:off x="1395413" y="2816225"/>
            <a:ext cx="1409700" cy="908050"/>
            <a:chOff x="1395413" y="2816225"/>
            <a:chExt cx="1409700" cy="908050"/>
          </a:xfrm>
        </p:grpSpPr>
        <p:grpSp>
          <p:nvGrpSpPr>
            <p:cNvPr id="13333" name="Group 105"/>
            <p:cNvGrpSpPr>
              <a:grpSpLocks/>
            </p:cNvGrpSpPr>
            <p:nvPr/>
          </p:nvGrpSpPr>
          <p:grpSpPr bwMode="auto">
            <a:xfrm>
              <a:off x="2220913" y="3000375"/>
              <a:ext cx="301625" cy="400050"/>
              <a:chOff x="4944" y="1968"/>
              <a:chExt cx="222" cy="278"/>
            </a:xfrm>
          </p:grpSpPr>
          <p:sp>
            <p:nvSpPr>
              <p:cNvPr id="12394" name="Freeform 106"/>
              <p:cNvSpPr>
                <a:spLocks/>
              </p:cNvSpPr>
              <p:nvPr/>
            </p:nvSpPr>
            <p:spPr bwMode="auto">
              <a:xfrm>
                <a:off x="4944" y="1968"/>
                <a:ext cx="56" cy="192"/>
              </a:xfrm>
              <a:custGeom>
                <a:avLst/>
                <a:gdLst>
                  <a:gd name="T0" fmla="*/ 48 w 56"/>
                  <a:gd name="T1" fmla="*/ 0 h 192"/>
                  <a:gd name="T2" fmla="*/ 48 w 56"/>
                  <a:gd name="T3" fmla="*/ 96 h 192"/>
                  <a:gd name="T4" fmla="*/ 0 w 56"/>
                  <a:gd name="T5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6" h="192">
                    <a:moveTo>
                      <a:pt x="48" y="0"/>
                    </a:moveTo>
                    <a:cubicBezTo>
                      <a:pt x="52" y="32"/>
                      <a:pt x="56" y="64"/>
                      <a:pt x="48" y="96"/>
                    </a:cubicBezTo>
                    <a:cubicBezTo>
                      <a:pt x="40" y="128"/>
                      <a:pt x="20" y="160"/>
                      <a:pt x="0" y="19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0184" tIns="40092" rIns="80184" bIns="40092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2395" name="Text Box 107"/>
              <p:cNvSpPr txBox="1">
                <a:spLocks noChangeArrowheads="1"/>
              </p:cNvSpPr>
              <p:nvPr/>
            </p:nvSpPr>
            <p:spPr bwMode="auto">
              <a:xfrm>
                <a:off x="4944" y="1968"/>
                <a:ext cx="222" cy="2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0184" tIns="40092" rIns="80184" bIns="40092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>
                    <a:latin typeface="Symbol" charset="0"/>
                    <a:cs typeface="+mn-cs"/>
                  </a:rPr>
                  <a:t>q</a:t>
                </a:r>
              </a:p>
            </p:txBody>
          </p:sp>
        </p:grpSp>
        <p:grpSp>
          <p:nvGrpSpPr>
            <p:cNvPr id="13334" name="Group 108"/>
            <p:cNvGrpSpPr>
              <a:grpSpLocks/>
            </p:cNvGrpSpPr>
            <p:nvPr/>
          </p:nvGrpSpPr>
          <p:grpSpPr bwMode="auto">
            <a:xfrm>
              <a:off x="1395413" y="2816225"/>
              <a:ext cx="1409700" cy="908050"/>
              <a:chOff x="2961" y="2368"/>
              <a:chExt cx="1038" cy="630"/>
            </a:xfrm>
          </p:grpSpPr>
          <p:sp>
            <p:nvSpPr>
              <p:cNvPr id="12397" name="Line 109"/>
              <p:cNvSpPr>
                <a:spLocks noChangeShapeType="1"/>
              </p:cNvSpPr>
              <p:nvPr/>
            </p:nvSpPr>
            <p:spPr bwMode="auto">
              <a:xfrm>
                <a:off x="2961" y="2368"/>
                <a:ext cx="864" cy="48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0184" tIns="40092" rIns="80184" bIns="40092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2398" name="Text Box 110"/>
              <p:cNvSpPr txBox="1">
                <a:spLocks noChangeArrowheads="1"/>
              </p:cNvSpPr>
              <p:nvPr/>
            </p:nvSpPr>
            <p:spPr bwMode="auto">
              <a:xfrm>
                <a:off x="3782" y="2720"/>
                <a:ext cx="217" cy="2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0184" tIns="40092" rIns="80184" bIns="40092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 b="1">
                    <a:solidFill>
                      <a:schemeClr val="accent2"/>
                    </a:solidFill>
                    <a:latin typeface="Times New Roman" charset="0"/>
                    <a:cs typeface="+mn-cs"/>
                  </a:rPr>
                  <a:t>v</a:t>
                </a:r>
                <a:endParaRPr lang="fr-FR" sz="2100">
                  <a:solidFill>
                    <a:schemeClr val="accent2"/>
                  </a:solidFill>
                  <a:latin typeface="Times New Roman" charset="0"/>
                  <a:cs typeface="+mn-cs"/>
                </a:endParaRPr>
              </a:p>
            </p:txBody>
          </p:sp>
        </p:grpSp>
      </p:grpSp>
      <p:sp>
        <p:nvSpPr>
          <p:cNvPr id="9" name="ZoneTexte 8"/>
          <p:cNvSpPr txBox="1"/>
          <p:nvPr/>
        </p:nvSpPr>
        <p:spPr>
          <a:xfrm>
            <a:off x="5076056" y="1124744"/>
            <a:ext cx="25888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00FF"/>
                </a:solidFill>
              </a:rPr>
              <a:t>n</a:t>
            </a:r>
            <a:r>
              <a:rPr lang="fr-FR">
                <a:solidFill>
                  <a:srgbClr val="FF00FF"/>
                </a:solidFill>
              </a:rPr>
              <a:t> normale sortante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076056" y="573325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>
                <a:latin typeface="Symbol" charset="2"/>
                <a:cs typeface="Symbol" charset="2"/>
              </a:rPr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6" grpId="0"/>
      <p:bldP spid="12297" grpId="0" autoUpdateAnimBg="0"/>
      <p:bldP spid="12325" grpId="0"/>
      <p:bldP spid="12324" grpId="0" animBg="1"/>
      <p:bldP spid="10" grpId="0"/>
      <p:bldP spid="10" grpId="1"/>
    </p:bldLst>
  </p:timing>
</p:sld>
</file>

<file path=ppt/theme/theme1.xml><?xml version="1.0" encoding="utf-8"?>
<a:theme xmlns:a="http://schemas.openxmlformats.org/drawingml/2006/main" name="Hydrostatique">
  <a:themeElements>
    <a:clrScheme name="Hydrostatique 3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Hydrostatique">
      <a:majorFont>
        <a:latin typeface="Chalkboard"/>
        <a:ea typeface="ＭＳ Ｐゴシック"/>
        <a:cs typeface=""/>
      </a:majorFont>
      <a:minorFont>
        <a:latin typeface="Nimbus Roman No9 L"/>
        <a:ea typeface="ＭＳ Ｐゴシック"/>
        <a:cs typeface="Kochi Gothic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charset="0"/>
            <a:ea typeface="ＭＳ Ｐゴシック" charset="0"/>
          </a:defRPr>
        </a:defPPr>
      </a:lstStyle>
    </a:lnDef>
  </a:objectDefaults>
  <a:extraClrSchemeLst>
    <a:extraClrScheme>
      <a:clrScheme name="Hydrostatiq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ydrostatiqu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ydrostatiqu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ydrostatiqu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ydrostatiq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ydrostatiq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ydrostatiq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quationConservation">
  <a:themeElements>
    <a:clrScheme name="EquationConservation 3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EquationConservation">
      <a:majorFont>
        <a:latin typeface="Chalkboard"/>
        <a:ea typeface="ＭＳ Ｐゴシック"/>
        <a:cs typeface=""/>
      </a:majorFont>
      <a:minorFont>
        <a:latin typeface="Nimbus Roman No9 L"/>
        <a:ea typeface="ＭＳ Ｐゴシック"/>
        <a:cs typeface="Kochi Gothic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charset="0"/>
            <a:ea typeface="ＭＳ Ｐゴシック" charset="0"/>
          </a:defRPr>
        </a:defPPr>
      </a:lstStyle>
    </a:lnDef>
  </a:objectDefaults>
  <a:extraClrSchemeLst>
    <a:extraClrScheme>
      <a:clrScheme name="EquationConserv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quationConserv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quationConserv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quationConserv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quationConserv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quationConserv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quationConserv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HD:Users:louisnar:enseignement:MECADEF:TRANSPARENTS:Hydrostatique.ppt</Template>
  <TotalTime>36254</TotalTime>
  <Words>1650</Words>
  <Application>Microsoft Macintosh PowerPoint</Application>
  <PresentationFormat>Affichage à l'écran (4:3)</PresentationFormat>
  <Paragraphs>480</Paragraphs>
  <Slides>23</Slides>
  <Notes>4</Notes>
  <HiddenSlides>0</HiddenSlides>
  <MMClips>1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23</vt:i4>
      </vt:variant>
    </vt:vector>
  </HeadingPairs>
  <TitlesOfParts>
    <vt:vector size="35" baseType="lpstr">
      <vt:lpstr>Apple Chancery</vt:lpstr>
      <vt:lpstr>Arial</vt:lpstr>
      <vt:lpstr>Chalkboard</vt:lpstr>
      <vt:lpstr>Nimbus Roman No9 L</vt:lpstr>
      <vt:lpstr>StarSymbol</vt:lpstr>
      <vt:lpstr>Symbol</vt:lpstr>
      <vt:lpstr>Times</vt:lpstr>
      <vt:lpstr>Times New Roman</vt:lpstr>
      <vt:lpstr>Hydrostatique</vt:lpstr>
      <vt:lpstr>EquationConservation</vt:lpstr>
      <vt:lpstr>Équation</vt:lpstr>
      <vt:lpstr>Equation</vt:lpstr>
      <vt:lpstr>Présentation PowerPoint</vt:lpstr>
      <vt:lpstr>Plan des cours 2 et 3</vt:lpstr>
      <vt:lpstr>Principes de conservation</vt:lpstr>
      <vt:lpstr>Principe de conservation</vt:lpstr>
      <vt:lpstr>Deux sortes de flux</vt:lpstr>
      <vt:lpstr>Flux diffusif</vt:lpstr>
      <vt:lpstr>Equation de bilan</vt:lpstr>
      <vt:lpstr>Calcul du flux convectif</vt:lpstr>
      <vt:lpstr>Calcul du flux convectif</vt:lpstr>
      <vt:lpstr>Calcul du flux convectif (suite)</vt:lpstr>
      <vt:lpstr>Bilan pour un fluide</vt:lpstr>
      <vt:lpstr>Bilans sur un tube de courant</vt:lpstr>
      <vt:lpstr>Bilan sur un tube de courant</vt:lpstr>
      <vt:lpstr>Profil de vitesses</vt:lpstr>
      <vt:lpstr>Récapitulatif : bilan de G </vt:lpstr>
      <vt:lpstr>Les trois bilans</vt:lpstr>
      <vt:lpstr>Bilan de masse</vt:lpstr>
      <vt:lpstr>Quantité de mouvement</vt:lpstr>
      <vt:lpstr>Bilan de quantité de mouvement</vt:lpstr>
      <vt:lpstr>Conservation de l ’énergie</vt:lpstr>
      <vt:lpstr>Bilan d’énergie</vt:lpstr>
      <vt:lpstr>Faisons le point...</vt:lpstr>
      <vt:lpstr>Un mot sur la chaleur</vt:lpstr>
    </vt:vector>
  </TitlesOfParts>
  <Company>emac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emac emac</dc:creator>
  <cp:lastModifiedBy>Olivier LOUISNARD</cp:lastModifiedBy>
  <cp:revision>113</cp:revision>
  <dcterms:created xsi:type="dcterms:W3CDTF">2009-11-23T17:25:45Z</dcterms:created>
  <dcterms:modified xsi:type="dcterms:W3CDTF">2019-10-11T07:18:19Z</dcterms:modified>
</cp:coreProperties>
</file>