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</p:sldMasterIdLst>
  <p:handoutMasterIdLst>
    <p:handoutMasterId r:id="rId13"/>
  </p:handoutMasterIdLst>
  <p:sldIdLst>
    <p:sldId id="301" r:id="rId3"/>
    <p:sldId id="300" r:id="rId4"/>
    <p:sldId id="299" r:id="rId5"/>
    <p:sldId id="303" r:id="rId6"/>
    <p:sldId id="305" r:id="rId7"/>
    <p:sldId id="306" r:id="rId8"/>
    <p:sldId id="307" r:id="rId9"/>
    <p:sldId id="308" r:id="rId10"/>
    <p:sldId id="309" r:id="rId11"/>
    <p:sldId id="310" r:id="rId12"/>
  </p:sldIdLst>
  <p:sldSz cx="10688638" cy="756285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FFCD73"/>
    <a:srgbClr val="A599CE"/>
    <a:srgbClr val="FF0000"/>
    <a:srgbClr val="CCCCFF"/>
    <a:srgbClr val="15C300"/>
    <a:srgbClr val="FF8000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01"/>
    <p:restoredTop sz="94655"/>
  </p:normalViewPr>
  <p:slideViewPr>
    <p:cSldViewPr>
      <p:cViewPr>
        <p:scale>
          <a:sx n="72" d="100"/>
          <a:sy n="72" d="100"/>
        </p:scale>
        <p:origin x="632" y="504"/>
      </p:cViewPr>
      <p:guideLst>
        <p:guide orient="horz" pos="2382"/>
        <p:guide pos="3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65EEB-AF77-F647-9D9E-C5F23FB085DF}" type="datetimeFigureOut">
              <a:t>11/10/2019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780D7-82EC-E447-A335-3C0256DA239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525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5262" cy="1620838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4286250"/>
            <a:ext cx="7481888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09350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988" y="1765300"/>
            <a:ext cx="9618662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3689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0175" y="304800"/>
            <a:ext cx="2403475" cy="64516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988" y="304800"/>
            <a:ext cx="7062787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51025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5262" cy="1620838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4286250"/>
            <a:ext cx="7481888" cy="1931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021274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765300"/>
            <a:ext cx="9618662" cy="49911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37992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83257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988" y="1765300"/>
            <a:ext cx="4732337" cy="49911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9725" y="1765300"/>
            <a:ext cx="4733925" cy="49911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444593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440185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104435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871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1968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765300"/>
            <a:ext cx="9618662" cy="49911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72417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0196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988" y="1765300"/>
            <a:ext cx="9618662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83138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0175" y="304800"/>
            <a:ext cx="2403475" cy="64516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988" y="304800"/>
            <a:ext cx="7062787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1821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641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988" y="1765300"/>
            <a:ext cx="4732337" cy="49911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9725" y="1765300"/>
            <a:ext cx="4733925" cy="49911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4065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574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64020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47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204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2899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304800"/>
            <a:ext cx="9228137" cy="787400"/>
          </a:xfrm>
          <a:prstGeom prst="rect">
            <a:avLst/>
          </a:prstGeom>
          <a:solidFill>
            <a:srgbClr val="9AD3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et 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marL="4763" indent="-4763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marL="4763" indent="-4763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2pPr>
      <a:lvl3pPr marL="4763" indent="-4763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3pPr>
      <a:lvl4pPr marL="4763" indent="-4763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4pPr>
      <a:lvl5pPr marL="4763" indent="-4763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5pPr>
      <a:lvl6pPr marL="461963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000000"/>
          </a:solidFill>
          <a:latin typeface="Chalkboard" charset="0"/>
          <a:ea typeface="ＭＳ Ｐゴシック" charset="0"/>
        </a:defRPr>
      </a:lvl6pPr>
      <a:lvl7pPr marL="919163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000000"/>
          </a:solidFill>
          <a:latin typeface="Chalkboard" charset="0"/>
          <a:ea typeface="ＭＳ Ｐゴシック" charset="0"/>
        </a:defRPr>
      </a:lvl7pPr>
      <a:lvl8pPr marL="1376363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000000"/>
          </a:solidFill>
          <a:latin typeface="Chalkboard" charset="0"/>
          <a:ea typeface="ＭＳ Ｐゴシック" charset="0"/>
        </a:defRPr>
      </a:lvl8pPr>
      <a:lvl9pPr marL="1833563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000000"/>
          </a:solidFill>
          <a:latin typeface="Chalkboard" charset="0"/>
          <a:ea typeface="ＭＳ Ｐゴシック" charset="0"/>
        </a:defRPr>
      </a:lvl9pPr>
    </p:titleStyle>
    <p:bodyStyle>
      <a:lvl1pPr marL="433388" indent="-325438" algn="l" defTabSz="449263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 charset="0"/>
        <a:buChar char="●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tarSymbol" charset="0"/>
        <a:buChar char="–"/>
        <a:defRPr sz="2900">
          <a:solidFill>
            <a:srgbClr val="000000"/>
          </a:solidFill>
          <a:latin typeface="+mn-lt"/>
          <a:ea typeface="Kochi Gothic" charset="0"/>
          <a:cs typeface="+mn-cs"/>
        </a:defRPr>
      </a:lvl2pPr>
      <a:lvl3pPr marL="1296988" indent="-217488" algn="l" defTabSz="449263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 charset="0"/>
        <a:buChar char="●"/>
        <a:defRPr sz="2400">
          <a:solidFill>
            <a:srgbClr val="000000"/>
          </a:solidFill>
          <a:latin typeface="+mn-lt"/>
          <a:ea typeface="Kochi Gothic" charset="0"/>
          <a:cs typeface="+mn-cs"/>
        </a:defRPr>
      </a:lvl3pPr>
      <a:lvl4pPr marL="1727200" indent="-215900" algn="l" defTabSz="449263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tarSymbol" charset="0"/>
        <a:buChar char="–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4pPr>
      <a:lvl5pPr marL="2160588" indent="-217488" algn="l" defTabSz="449263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5pPr>
      <a:lvl6pPr marL="2617788" indent="-217488" algn="l" defTabSz="449263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6pPr>
      <a:lvl7pPr marL="3074988" indent="-217488" algn="l" defTabSz="449263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7pPr>
      <a:lvl8pPr marL="3532188" indent="-217488" algn="l" defTabSz="449263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8pPr>
      <a:lvl9pPr marL="3989388" indent="-217488" algn="l" defTabSz="449263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304800"/>
            <a:ext cx="9085262" cy="9017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et 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marL="1374775" indent="-1374775" algn="l" defTabSz="4286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500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marL="1374775" indent="-1374775" algn="l" defTabSz="4286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5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2pPr>
      <a:lvl3pPr marL="1374775" indent="-1374775" algn="l" defTabSz="4286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5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3pPr>
      <a:lvl4pPr marL="1374775" indent="-1374775" algn="l" defTabSz="4286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5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4pPr>
      <a:lvl5pPr marL="1374775" indent="-1374775" algn="l" defTabSz="4286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5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5pPr>
      <a:lvl6pPr marL="1831975" algn="l" defTabSz="42862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500">
          <a:solidFill>
            <a:srgbClr val="000000"/>
          </a:solidFill>
          <a:latin typeface="Chalkboard" charset="0"/>
          <a:ea typeface="ＭＳ Ｐゴシック" charset="0"/>
        </a:defRPr>
      </a:lvl6pPr>
      <a:lvl7pPr marL="2289175" algn="l" defTabSz="42862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500">
          <a:solidFill>
            <a:srgbClr val="000000"/>
          </a:solidFill>
          <a:latin typeface="Chalkboard" charset="0"/>
          <a:ea typeface="ＭＳ Ｐゴシック" charset="0"/>
        </a:defRPr>
      </a:lvl7pPr>
      <a:lvl8pPr marL="2746375" algn="l" defTabSz="42862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500">
          <a:solidFill>
            <a:srgbClr val="000000"/>
          </a:solidFill>
          <a:latin typeface="Chalkboard" charset="0"/>
          <a:ea typeface="ＭＳ Ｐゴシック" charset="0"/>
        </a:defRPr>
      </a:lvl8pPr>
      <a:lvl9pPr marL="3203575" algn="l" defTabSz="42862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500">
          <a:solidFill>
            <a:srgbClr val="000000"/>
          </a:solidFill>
          <a:latin typeface="Chalkboard" charset="0"/>
          <a:ea typeface="ＭＳ Ｐゴシック" charset="0"/>
        </a:defRPr>
      </a:lvl9pPr>
    </p:titleStyle>
    <p:bodyStyle>
      <a:lvl1pPr marL="412750" indent="-309563" algn="l" defTabSz="428625" rtl="0" eaLnBrk="0" fontAlgn="base" hangingPunct="0">
        <a:lnSpc>
          <a:spcPct val="94000"/>
        </a:lnSpc>
        <a:spcBef>
          <a:spcPct val="0"/>
        </a:spcBef>
        <a:spcAft>
          <a:spcPts val="1363"/>
        </a:spcAft>
        <a:buClr>
          <a:srgbClr val="000000"/>
        </a:buClr>
        <a:buSzPct val="45000"/>
        <a:buFont typeface="StarSymbol" charset="0"/>
        <a:buChar char="●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823913" indent="-274638" algn="l" defTabSz="428625" rtl="0" eaLnBrk="0" fontAlgn="base" hangingPunct="0">
        <a:lnSpc>
          <a:spcPct val="94000"/>
        </a:lnSpc>
        <a:spcBef>
          <a:spcPct val="0"/>
        </a:spcBef>
        <a:spcAft>
          <a:spcPts val="1088"/>
        </a:spcAft>
        <a:buClr>
          <a:srgbClr val="000000"/>
        </a:buClr>
        <a:buSzPct val="75000"/>
        <a:buFont typeface="StarSymbol" charset="0"/>
        <a:buChar char="–"/>
        <a:defRPr sz="2700">
          <a:solidFill>
            <a:srgbClr val="000000"/>
          </a:solidFill>
          <a:latin typeface="+mn-lt"/>
          <a:ea typeface="Kochi Gothic" charset="0"/>
          <a:cs typeface="+mn-cs"/>
        </a:defRPr>
      </a:lvl2pPr>
      <a:lvl3pPr marL="1238250" indent="-207963" algn="l" defTabSz="428625" rtl="0" eaLnBrk="0" fontAlgn="base" hangingPunct="0">
        <a:lnSpc>
          <a:spcPct val="94000"/>
        </a:lnSpc>
        <a:spcBef>
          <a:spcPct val="0"/>
        </a:spcBef>
        <a:spcAft>
          <a:spcPts val="813"/>
        </a:spcAft>
        <a:buClr>
          <a:srgbClr val="000000"/>
        </a:buClr>
        <a:buSzPct val="45000"/>
        <a:buFont typeface="StarSymbol" charset="0"/>
        <a:buChar char="●"/>
        <a:defRPr sz="2300">
          <a:solidFill>
            <a:srgbClr val="000000"/>
          </a:solidFill>
          <a:latin typeface="+mn-lt"/>
          <a:ea typeface="Kochi Gothic" charset="0"/>
          <a:cs typeface="+mn-cs"/>
        </a:defRPr>
      </a:lvl3pPr>
      <a:lvl4pPr marL="1649413" indent="-206375" algn="l" defTabSz="428625" rtl="0" eaLnBrk="0" fontAlgn="base" hangingPunct="0">
        <a:lnSpc>
          <a:spcPct val="94000"/>
        </a:lnSpc>
        <a:spcBef>
          <a:spcPct val="0"/>
        </a:spcBef>
        <a:spcAft>
          <a:spcPts val="550"/>
        </a:spcAft>
        <a:buClr>
          <a:srgbClr val="000000"/>
        </a:buClr>
        <a:buSzPct val="75000"/>
        <a:buFont typeface="StarSymbol" charset="0"/>
        <a:buChar char="–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4pPr>
      <a:lvl5pPr marL="2062163" indent="-207963" algn="l" defTabSz="428625" rtl="0" eaLnBrk="0" fontAlgn="base" hangingPunct="0">
        <a:lnSpc>
          <a:spcPct val="94000"/>
        </a:lnSpc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5pPr>
      <a:lvl6pPr marL="2519363" indent="-207963" algn="l" defTabSz="428625" rtl="0" fontAlgn="base" hangingPunct="0">
        <a:lnSpc>
          <a:spcPct val="94000"/>
        </a:lnSpc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6pPr>
      <a:lvl7pPr marL="2976563" indent="-207963" algn="l" defTabSz="428625" rtl="0" fontAlgn="base" hangingPunct="0">
        <a:lnSpc>
          <a:spcPct val="94000"/>
        </a:lnSpc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7pPr>
      <a:lvl8pPr marL="3433763" indent="-207963" algn="l" defTabSz="428625" rtl="0" fontAlgn="base" hangingPunct="0">
        <a:lnSpc>
          <a:spcPct val="94000"/>
        </a:lnSpc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8pPr>
      <a:lvl9pPr marL="3890963" indent="-207963" algn="l" defTabSz="428625" rtl="0" fontAlgn="base" hangingPunct="0">
        <a:lnSpc>
          <a:spcPct val="94000"/>
        </a:lnSpc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9.png"/><Relationship Id="rId1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278063" y="3025775"/>
            <a:ext cx="6134100" cy="2414588"/>
          </a:xfrm>
          <a:prstGeom prst="rect">
            <a:avLst/>
          </a:prstGeom>
          <a:solidFill>
            <a:srgbClr val="9AD3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4287" tIns="52144" rIns="104287" bIns="52144">
            <a:spAutoFit/>
          </a:bodyPr>
          <a:lstStyle>
            <a:lvl1pPr defTabSz="10429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20700" defTabSz="10429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042988" defTabSz="10429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563688" defTabSz="10429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85975" defTabSz="10429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43175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000375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57575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914775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fr-FR" sz="4800" b="0">
                <a:latin typeface="Chalkboard" charset="0"/>
                <a:cs typeface="+mn-cs"/>
              </a:rPr>
              <a:t>Forces exercées par</a:t>
            </a:r>
            <a:br>
              <a:rPr lang="fr-FR" sz="4800" b="0">
                <a:latin typeface="Chalkboard" charset="0"/>
                <a:cs typeface="+mn-cs"/>
              </a:rPr>
            </a:br>
            <a:r>
              <a:rPr lang="fr-FR" sz="4800" b="0">
                <a:latin typeface="Chalkboard" charset="0"/>
                <a:cs typeface="+mn-cs"/>
              </a:rPr>
              <a:t>un écoulement sur</a:t>
            </a:r>
            <a:br>
              <a:rPr lang="fr-FR" sz="4800" b="0">
                <a:latin typeface="Chalkboard" charset="0"/>
                <a:cs typeface="+mn-cs"/>
              </a:rPr>
            </a:br>
            <a:r>
              <a:rPr lang="fr-FR" sz="4800" b="0">
                <a:latin typeface="Chalkboard" charset="0"/>
                <a:cs typeface="+mn-cs"/>
              </a:rPr>
              <a:t>un solide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914650" y="1581150"/>
            <a:ext cx="47164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20700" defTabSz="10429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042988" defTabSz="10429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563688" defTabSz="10429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85975" defTabSz="10429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43175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000375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57575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914775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500" b="0">
                <a:latin typeface="Chalkboard" charset="0"/>
                <a:cs typeface="+mn-cs"/>
              </a:rPr>
              <a:t>Cours de Mécanique des fluides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133850" y="5835650"/>
            <a:ext cx="24257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0">
                <a:cs typeface="+mn-cs"/>
              </a:rPr>
              <a:t>Olivier LOUISNARD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 dirty="0">
                <a:cs typeface="+mj-cs"/>
              </a:rPr>
              <a:t>Conséquences (qualitatives)</a:t>
            </a:r>
          </a:p>
        </p:txBody>
      </p:sp>
      <p:pic>
        <p:nvPicPr>
          <p:cNvPr id="12290" name="Picture 73" descr="Capture d’écran 2010#AA1D03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549400"/>
            <a:ext cx="9796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15727" y="6157689"/>
            <a:ext cx="34088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marL="0" indent="0"/>
            <a:r>
              <a:rPr lang="fr-FR" b="0">
                <a:solidFill>
                  <a:srgbClr val="000000"/>
                </a:solidFill>
              </a:rPr>
              <a:t>Si un solide </a:t>
            </a:r>
            <a:r>
              <a:rPr lang="fr-FR">
                <a:solidFill>
                  <a:srgbClr val="000000"/>
                </a:solidFill>
              </a:rPr>
              <a:t>dévie</a:t>
            </a:r>
            <a:r>
              <a:rPr lang="fr-FR" b="0">
                <a:solidFill>
                  <a:srgbClr val="000000"/>
                </a:solidFill>
              </a:rPr>
              <a:t> un fluide,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629297"/>
            <a:ext cx="10225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/>
              <a:t>Si un solide </a:t>
            </a:r>
            <a:r>
              <a:rPr lang="fr-FR">
                <a:solidFill>
                  <a:srgbClr val="000000"/>
                </a:solidFill>
              </a:rPr>
              <a:t>accélère</a:t>
            </a:r>
            <a:r>
              <a:rPr lang="fr-FR" b="0"/>
              <a:t> un fluide en mouvement rectiligne</a:t>
            </a:r>
            <a:br>
              <a:rPr lang="fr-FR" b="0"/>
            </a:br>
            <a:r>
              <a:rPr lang="fr-FR" b="0"/>
              <a:t>	 (</a:t>
            </a:r>
            <a:r>
              <a:rPr lang="fr-FR" sz="2400">
                <a:solidFill>
                  <a:srgbClr val="FF0000"/>
                </a:solidFill>
                <a:latin typeface="Times" charset="0"/>
                <a:cs typeface="Times" charset="0"/>
              </a:rPr>
              <a:t>n</a:t>
            </a:r>
            <a:r>
              <a:rPr lang="fr-FR" sz="2400" baseline="-25000">
                <a:solidFill>
                  <a:srgbClr val="FF0000"/>
                </a:solidFill>
                <a:latin typeface="Times" charset="0"/>
                <a:cs typeface="Times" charset="0"/>
              </a:rPr>
              <a:t>e</a:t>
            </a:r>
            <a:r>
              <a:rPr lang="fr-FR" sz="2400" b="0">
                <a:solidFill>
                  <a:srgbClr val="FF0000"/>
                </a:solidFill>
                <a:latin typeface="Times" charset="0"/>
                <a:cs typeface="Times" charset="0"/>
              </a:rPr>
              <a:t> </a:t>
            </a:r>
            <a:r>
              <a:rPr lang="fr-FR" sz="2400" b="0">
                <a:latin typeface="Times" charset="0"/>
                <a:cs typeface="Times" charset="0"/>
              </a:rPr>
              <a:t>= </a:t>
            </a:r>
            <a:r>
              <a:rPr lang="fr-FR" sz="2400">
                <a:solidFill>
                  <a:srgbClr val="15C300"/>
                </a:solidFill>
                <a:latin typeface="Times" charset="0"/>
                <a:cs typeface="Times" charset="0"/>
              </a:rPr>
              <a:t>n</a:t>
            </a:r>
            <a:r>
              <a:rPr lang="fr-FR" sz="2400" baseline="-25000">
                <a:solidFill>
                  <a:srgbClr val="15C300"/>
                </a:solidFill>
                <a:latin typeface="Times" charset="0"/>
                <a:cs typeface="Times" charset="0"/>
              </a:rPr>
              <a:t>s </a:t>
            </a:r>
            <a:r>
              <a:rPr lang="fr-FR" sz="2400">
                <a:latin typeface="Times" charset="0"/>
                <a:cs typeface="Times" charset="0"/>
              </a:rPr>
              <a:t>= e</a:t>
            </a:r>
            <a:r>
              <a:rPr lang="fr-FR" sz="2400" baseline="-25000">
                <a:latin typeface="Times" charset="0"/>
                <a:cs typeface="Times" charset="0"/>
              </a:rPr>
              <a:t>x</a:t>
            </a:r>
            <a:r>
              <a:rPr lang="fr-FR" sz="2400" b="0">
                <a:latin typeface="Times" charset="0"/>
                <a:cs typeface="Times" charset="0"/>
              </a:rPr>
              <a:t>,   </a:t>
            </a:r>
            <a:r>
              <a:rPr lang="fr-FR" sz="2400" b="0">
                <a:solidFill>
                  <a:srgbClr val="15C300"/>
                </a:solidFill>
                <a:latin typeface="Times" charset="0"/>
                <a:cs typeface="Times" charset="0"/>
              </a:rPr>
              <a:t>v</a:t>
            </a:r>
            <a:r>
              <a:rPr lang="fr-FR" sz="2400" b="0" baseline="-25000">
                <a:solidFill>
                  <a:srgbClr val="15C300"/>
                </a:solidFill>
                <a:latin typeface="Times" charset="0"/>
                <a:cs typeface="Times" charset="0"/>
              </a:rPr>
              <a:t>s</a:t>
            </a:r>
            <a:r>
              <a:rPr lang="fr-FR" sz="2400" b="0">
                <a:solidFill>
                  <a:srgbClr val="15C300"/>
                </a:solidFill>
                <a:latin typeface="Times" charset="0"/>
                <a:cs typeface="Times" charset="0"/>
              </a:rPr>
              <a:t> </a:t>
            </a:r>
            <a:r>
              <a:rPr lang="fr-FR" sz="2400" b="0">
                <a:latin typeface="Times" charset="0"/>
                <a:cs typeface="Times" charset="0"/>
              </a:rPr>
              <a:t>&gt; </a:t>
            </a:r>
            <a:r>
              <a:rPr lang="fr-FR" sz="2400" b="0">
                <a:solidFill>
                  <a:srgbClr val="FF0000"/>
                </a:solidFill>
                <a:latin typeface="Times" charset="0"/>
                <a:cs typeface="Times" charset="0"/>
              </a:rPr>
              <a:t>v</a:t>
            </a:r>
            <a:r>
              <a:rPr lang="fr-FR" sz="2400" b="0" baseline="-25000">
                <a:solidFill>
                  <a:srgbClr val="FF0000"/>
                </a:solidFill>
                <a:latin typeface="Times" charset="0"/>
                <a:cs typeface="Times" charset="0"/>
              </a:rPr>
              <a:t>e</a:t>
            </a:r>
            <a:r>
              <a:rPr lang="fr-FR" sz="2400" b="0">
                <a:solidFill>
                  <a:srgbClr val="FF0000"/>
                </a:solidFill>
                <a:latin typeface="Times" charset="0"/>
                <a:cs typeface="Times" charset="0"/>
              </a:rPr>
              <a:t>   </a:t>
            </a:r>
            <a:r>
              <a:rPr lang="fr-FR" b="0">
                <a:solidFill>
                  <a:srgbClr val="000000"/>
                </a:solidFill>
                <a:latin typeface="+mj-lt"/>
                <a:cs typeface="Times" charset="0"/>
              </a:rPr>
              <a:t>ou  </a:t>
            </a:r>
            <a:r>
              <a:rPr lang="fr-FR" sz="2400">
                <a:solidFill>
                  <a:srgbClr val="FF0000"/>
                </a:solidFill>
                <a:latin typeface="Times" charset="0"/>
                <a:cs typeface="Times" charset="0"/>
              </a:rPr>
              <a:t>v</a:t>
            </a:r>
            <a:r>
              <a:rPr lang="fr-FR" sz="2400" baseline="-25000">
                <a:solidFill>
                  <a:srgbClr val="FF0000"/>
                </a:solidFill>
                <a:latin typeface="Times" charset="0"/>
                <a:cs typeface="Times" charset="0"/>
              </a:rPr>
              <a:t>e </a:t>
            </a:r>
            <a:r>
              <a:rPr lang="fr-FR" b="0">
                <a:solidFill>
                  <a:srgbClr val="000000"/>
                </a:solidFill>
                <a:cs typeface="Times" charset="0"/>
              </a:rPr>
              <a:t>négligeable</a:t>
            </a:r>
            <a:r>
              <a:rPr lang="fr-FR" sz="2400" b="0">
                <a:solidFill>
                  <a:srgbClr val="000000"/>
                </a:solidFill>
                <a:latin typeface="Times" charset="0"/>
                <a:cs typeface="Times" charset="0"/>
              </a:rPr>
              <a:t> </a:t>
            </a:r>
            <a:r>
              <a:rPr lang="fr-FR" b="0"/>
              <a:t>),</a:t>
            </a:r>
            <a:br>
              <a:rPr lang="fr-FR" b="0"/>
            </a:br>
            <a:r>
              <a:rPr lang="fr-FR" b="0"/>
              <a:t>	</a:t>
            </a:r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5727" y="4501505"/>
            <a:ext cx="9433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/>
              <a:t>Si un solide </a:t>
            </a:r>
            <a:r>
              <a:rPr lang="fr-FR"/>
              <a:t>freine</a:t>
            </a:r>
            <a:r>
              <a:rPr lang="fr-FR" b="0"/>
              <a:t> un fluide en mouvement rectiligne </a:t>
            </a:r>
            <a:br>
              <a:rPr lang="fr-FR" b="0"/>
            </a:br>
            <a:r>
              <a:rPr lang="fr-FR" b="0"/>
              <a:t>	(</a:t>
            </a:r>
            <a:r>
              <a:rPr lang="fr-FR" sz="2400">
                <a:solidFill>
                  <a:srgbClr val="FF0000"/>
                </a:solidFill>
                <a:latin typeface="Times" charset="0"/>
                <a:cs typeface="Times" charset="0"/>
              </a:rPr>
              <a:t>n</a:t>
            </a:r>
            <a:r>
              <a:rPr lang="fr-FR" sz="2400" baseline="-25000">
                <a:solidFill>
                  <a:srgbClr val="FF0000"/>
                </a:solidFill>
                <a:latin typeface="Times" charset="0"/>
                <a:cs typeface="Times" charset="0"/>
              </a:rPr>
              <a:t>e</a:t>
            </a:r>
            <a:r>
              <a:rPr lang="fr-FR" sz="2400" b="0">
                <a:solidFill>
                  <a:srgbClr val="FF0000"/>
                </a:solidFill>
                <a:latin typeface="Times" charset="0"/>
                <a:cs typeface="Times" charset="0"/>
              </a:rPr>
              <a:t> </a:t>
            </a:r>
            <a:r>
              <a:rPr lang="fr-FR" sz="2400" b="0">
                <a:latin typeface="Times" charset="0"/>
                <a:cs typeface="Times" charset="0"/>
              </a:rPr>
              <a:t>= </a:t>
            </a:r>
            <a:r>
              <a:rPr lang="fr-FR" sz="2400">
                <a:solidFill>
                  <a:srgbClr val="15C300"/>
                </a:solidFill>
                <a:latin typeface="Times" charset="0"/>
                <a:cs typeface="Times" charset="0"/>
              </a:rPr>
              <a:t>n</a:t>
            </a:r>
            <a:r>
              <a:rPr lang="fr-FR" sz="2400" baseline="-25000">
                <a:solidFill>
                  <a:srgbClr val="15C300"/>
                </a:solidFill>
                <a:latin typeface="Times" charset="0"/>
                <a:cs typeface="Times" charset="0"/>
              </a:rPr>
              <a:t>s</a:t>
            </a:r>
            <a:r>
              <a:rPr lang="fr-FR" sz="2400" b="0">
                <a:latin typeface="Times" charset="0"/>
                <a:cs typeface="Times" charset="0"/>
              </a:rPr>
              <a:t>,    </a:t>
            </a:r>
            <a:r>
              <a:rPr lang="fr-FR" sz="2400" b="0">
                <a:solidFill>
                  <a:srgbClr val="15C300"/>
                </a:solidFill>
                <a:latin typeface="Times" charset="0"/>
                <a:cs typeface="Times" charset="0"/>
              </a:rPr>
              <a:t>v</a:t>
            </a:r>
            <a:r>
              <a:rPr lang="fr-FR" sz="2400" b="0" baseline="-25000">
                <a:solidFill>
                  <a:srgbClr val="15C300"/>
                </a:solidFill>
                <a:latin typeface="Times" charset="0"/>
                <a:cs typeface="Times" charset="0"/>
              </a:rPr>
              <a:t>s</a:t>
            </a:r>
            <a:r>
              <a:rPr lang="fr-FR" sz="2400" b="0">
                <a:latin typeface="Times" charset="0"/>
                <a:cs typeface="Times" charset="0"/>
              </a:rPr>
              <a:t> &lt; </a:t>
            </a:r>
            <a:r>
              <a:rPr lang="fr-FR" sz="2400" b="0">
                <a:solidFill>
                  <a:srgbClr val="FF0000"/>
                </a:solidFill>
                <a:latin typeface="Times" charset="0"/>
                <a:cs typeface="Times" charset="0"/>
              </a:rPr>
              <a:t>v</a:t>
            </a:r>
            <a:r>
              <a:rPr lang="fr-FR" sz="2400" b="0" baseline="-25000">
                <a:solidFill>
                  <a:srgbClr val="FF0000"/>
                </a:solidFill>
                <a:latin typeface="Times" charset="0"/>
                <a:cs typeface="Times" charset="0"/>
              </a:rPr>
              <a:t>e</a:t>
            </a:r>
            <a:r>
              <a:rPr lang="fr-FR" sz="2400" b="0" baseline="-25000">
                <a:solidFill>
                  <a:srgbClr val="008000"/>
                </a:solidFill>
                <a:latin typeface="Times" charset="0"/>
                <a:cs typeface="Times" charset="0"/>
              </a:rPr>
              <a:t>    </a:t>
            </a:r>
            <a:r>
              <a:rPr lang="fr-FR" b="0">
                <a:solidFill>
                  <a:srgbClr val="000000"/>
                </a:solidFill>
                <a:cs typeface="Times" charset="0"/>
              </a:rPr>
              <a:t>ou</a:t>
            </a:r>
            <a:r>
              <a:rPr lang="fr-FR" sz="2400" b="0">
                <a:solidFill>
                  <a:srgbClr val="000000"/>
                </a:solidFill>
                <a:cs typeface="Times" charset="0"/>
              </a:rPr>
              <a:t>  </a:t>
            </a:r>
            <a:r>
              <a:rPr lang="fr-FR" sz="2400">
                <a:solidFill>
                  <a:srgbClr val="15C300"/>
                </a:solidFill>
                <a:latin typeface="Times" charset="0"/>
                <a:cs typeface="Times" charset="0"/>
              </a:rPr>
              <a:t>v</a:t>
            </a:r>
            <a:r>
              <a:rPr lang="fr-FR" sz="2400" baseline="-25000">
                <a:solidFill>
                  <a:srgbClr val="15C300"/>
                </a:solidFill>
                <a:latin typeface="Times" charset="0"/>
                <a:cs typeface="Times" charset="0"/>
              </a:rPr>
              <a:t>s</a:t>
            </a:r>
            <a:r>
              <a:rPr lang="fr-FR" sz="2800" baseline="-25000">
                <a:solidFill>
                  <a:srgbClr val="FF0000"/>
                </a:solidFill>
                <a:latin typeface="Times" charset="0"/>
                <a:cs typeface="Times" charset="0"/>
              </a:rPr>
              <a:t> </a:t>
            </a:r>
            <a:r>
              <a:rPr lang="fr-FR" b="0">
                <a:solidFill>
                  <a:srgbClr val="000000"/>
                </a:solidFill>
                <a:cs typeface="Times" charset="0"/>
              </a:rPr>
              <a:t>négligeable</a:t>
            </a:r>
            <a:r>
              <a:rPr lang="fr-FR" sz="2800" b="0">
                <a:solidFill>
                  <a:srgbClr val="000000"/>
                </a:solidFill>
                <a:latin typeface="Times" charset="0"/>
                <a:cs typeface="Times" charset="0"/>
              </a:rPr>
              <a:t> </a:t>
            </a:r>
            <a:r>
              <a:rPr lang="fr-FR" b="0"/>
              <a:t>),</a:t>
            </a: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95499" y="3349377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>
                <a:solidFill>
                  <a:srgbClr val="0080FF"/>
                </a:solidFill>
              </a:rPr>
              <a:t>il subit une poussée </a:t>
            </a:r>
            <a:r>
              <a:rPr lang="fr-FR">
                <a:solidFill>
                  <a:srgbClr val="0080FF"/>
                </a:solidFill>
              </a:rPr>
              <a:t>en sens inverse du mouvement</a:t>
            </a:r>
          </a:p>
        </p:txBody>
      </p:sp>
      <p:grpSp>
        <p:nvGrpSpPr>
          <p:cNvPr id="34" name="Grouper 33"/>
          <p:cNvGrpSpPr/>
          <p:nvPr/>
        </p:nvGrpSpPr>
        <p:grpSpPr>
          <a:xfrm>
            <a:off x="6656190" y="2701305"/>
            <a:ext cx="4032448" cy="1225870"/>
            <a:chOff x="4408215" y="2197249"/>
            <a:chExt cx="4032448" cy="1225870"/>
          </a:xfrm>
        </p:grpSpPr>
        <p:sp>
          <p:nvSpPr>
            <p:cNvPr id="12" name="Forme libre 11"/>
            <p:cNvSpPr/>
            <p:nvPr/>
          </p:nvSpPr>
          <p:spPr>
            <a:xfrm flipH="1">
              <a:off x="4912270" y="2197249"/>
              <a:ext cx="2506465" cy="390619"/>
            </a:xfrm>
            <a:custGeom>
              <a:avLst/>
              <a:gdLst>
                <a:gd name="connsiteX0" fmla="*/ 0 w 3007697"/>
                <a:gd name="connsiteY0" fmla="*/ 422252 h 1181096"/>
                <a:gd name="connsiteX1" fmla="*/ 1202208 w 3007697"/>
                <a:gd name="connsiteY1" fmla="*/ 422252 h 1181096"/>
                <a:gd name="connsiteX2" fmla="*/ 1828710 w 3007697"/>
                <a:gd name="connsiteY2" fmla="*/ 15852 h 1181096"/>
                <a:gd name="connsiteX3" fmla="*/ 2980120 w 3007697"/>
                <a:gd name="connsiteY3" fmla="*/ 1048785 h 1181096"/>
                <a:gd name="connsiteX4" fmla="*/ 558773 w 3007697"/>
                <a:gd name="connsiteY4" fmla="*/ 1167318 h 1181096"/>
                <a:gd name="connsiteX0" fmla="*/ 0 w 3006692"/>
                <a:gd name="connsiteY0" fmla="*/ 426319 h 1185163"/>
                <a:gd name="connsiteX1" fmla="*/ 1490060 w 3006692"/>
                <a:gd name="connsiteY1" fmla="*/ 375519 h 1185163"/>
                <a:gd name="connsiteX2" fmla="*/ 1828710 w 3006692"/>
                <a:gd name="connsiteY2" fmla="*/ 19919 h 1185163"/>
                <a:gd name="connsiteX3" fmla="*/ 2980120 w 3006692"/>
                <a:gd name="connsiteY3" fmla="*/ 1052852 h 1185163"/>
                <a:gd name="connsiteX4" fmla="*/ 558773 w 3006692"/>
                <a:gd name="connsiteY4" fmla="*/ 1171385 h 1185163"/>
                <a:gd name="connsiteX0" fmla="*/ 0 w 3197262"/>
                <a:gd name="connsiteY0" fmla="*/ 557992 h 1324455"/>
                <a:gd name="connsiteX1" fmla="*/ 1490060 w 3197262"/>
                <a:gd name="connsiteY1" fmla="*/ 507192 h 1324455"/>
                <a:gd name="connsiteX2" fmla="*/ 2912390 w 3197262"/>
                <a:gd name="connsiteY2" fmla="*/ 16125 h 1324455"/>
                <a:gd name="connsiteX3" fmla="*/ 2980120 w 3197262"/>
                <a:gd name="connsiteY3" fmla="*/ 1184525 h 1324455"/>
                <a:gd name="connsiteX4" fmla="*/ 558773 w 3197262"/>
                <a:gd name="connsiteY4" fmla="*/ 1303058 h 1324455"/>
                <a:gd name="connsiteX0" fmla="*/ 0 w 3141117"/>
                <a:gd name="connsiteY0" fmla="*/ 571467 h 1565941"/>
                <a:gd name="connsiteX1" fmla="*/ 1490060 w 3141117"/>
                <a:gd name="connsiteY1" fmla="*/ 520667 h 1565941"/>
                <a:gd name="connsiteX2" fmla="*/ 2912390 w 3141117"/>
                <a:gd name="connsiteY2" fmla="*/ 29600 h 1565941"/>
                <a:gd name="connsiteX3" fmla="*/ 2895457 w 3141117"/>
                <a:gd name="connsiteY3" fmla="*/ 1502800 h 1565941"/>
                <a:gd name="connsiteX4" fmla="*/ 558773 w 3141117"/>
                <a:gd name="connsiteY4" fmla="*/ 1316533 h 1565941"/>
                <a:gd name="connsiteX0" fmla="*/ 0 w 2927356"/>
                <a:gd name="connsiteY0" fmla="*/ 562939 h 1308005"/>
                <a:gd name="connsiteX1" fmla="*/ 1490060 w 2927356"/>
                <a:gd name="connsiteY1" fmla="*/ 512139 h 1308005"/>
                <a:gd name="connsiteX2" fmla="*/ 2912390 w 2927356"/>
                <a:gd name="connsiteY2" fmla="*/ 21072 h 1308005"/>
                <a:gd name="connsiteX3" fmla="*/ 558773 w 2927356"/>
                <a:gd name="connsiteY3" fmla="*/ 1308005 h 1308005"/>
                <a:gd name="connsiteX0" fmla="*/ 0 w 3491999"/>
                <a:gd name="connsiteY0" fmla="*/ 590018 h 612778"/>
                <a:gd name="connsiteX1" fmla="*/ 1490060 w 3491999"/>
                <a:gd name="connsiteY1" fmla="*/ 539218 h 612778"/>
                <a:gd name="connsiteX2" fmla="*/ 2912390 w 3491999"/>
                <a:gd name="connsiteY2" fmla="*/ 48151 h 612778"/>
                <a:gd name="connsiteX3" fmla="*/ 3301837 w 3491999"/>
                <a:gd name="connsiteY3" fmla="*/ 200551 h 612778"/>
                <a:gd name="connsiteX0" fmla="*/ 0 w 3301837"/>
                <a:gd name="connsiteY0" fmla="*/ 551442 h 574202"/>
                <a:gd name="connsiteX1" fmla="*/ 1490060 w 3301837"/>
                <a:gd name="connsiteY1" fmla="*/ 500642 h 574202"/>
                <a:gd name="connsiteX2" fmla="*/ 2912390 w 3301837"/>
                <a:gd name="connsiteY2" fmla="*/ 9575 h 574202"/>
                <a:gd name="connsiteX3" fmla="*/ 3301837 w 3301837"/>
                <a:gd name="connsiteY3" fmla="*/ 161975 h 574202"/>
                <a:gd name="connsiteX0" fmla="*/ 0 w 3420365"/>
                <a:gd name="connsiteY0" fmla="*/ 660401 h 683161"/>
                <a:gd name="connsiteX1" fmla="*/ 1490060 w 3420365"/>
                <a:gd name="connsiteY1" fmla="*/ 609601 h 683161"/>
                <a:gd name="connsiteX2" fmla="*/ 2912390 w 3420365"/>
                <a:gd name="connsiteY2" fmla="*/ 118534 h 683161"/>
                <a:gd name="connsiteX3" fmla="*/ 3420365 w 3420365"/>
                <a:gd name="connsiteY3" fmla="*/ 0 h 683161"/>
                <a:gd name="connsiteX0" fmla="*/ 0 w 3420365"/>
                <a:gd name="connsiteY0" fmla="*/ 660401 h 680792"/>
                <a:gd name="connsiteX1" fmla="*/ 1490060 w 3420365"/>
                <a:gd name="connsiteY1" fmla="*/ 609601 h 680792"/>
                <a:gd name="connsiteX2" fmla="*/ 2455213 w 3420365"/>
                <a:gd name="connsiteY2" fmla="*/ 169334 h 680792"/>
                <a:gd name="connsiteX3" fmla="*/ 3420365 w 3420365"/>
                <a:gd name="connsiteY3" fmla="*/ 0 h 680792"/>
                <a:gd name="connsiteX0" fmla="*/ 0 w 3251040"/>
                <a:gd name="connsiteY0" fmla="*/ 660401 h 680792"/>
                <a:gd name="connsiteX1" fmla="*/ 1320735 w 3251040"/>
                <a:gd name="connsiteY1" fmla="*/ 609601 h 680792"/>
                <a:gd name="connsiteX2" fmla="*/ 2285888 w 3251040"/>
                <a:gd name="connsiteY2" fmla="*/ 169334 h 680792"/>
                <a:gd name="connsiteX3" fmla="*/ 3251040 w 3251040"/>
                <a:gd name="connsiteY3" fmla="*/ 0 h 680792"/>
                <a:gd name="connsiteX0" fmla="*/ 0 w 3251040"/>
                <a:gd name="connsiteY0" fmla="*/ 660401 h 666177"/>
                <a:gd name="connsiteX1" fmla="*/ 1320735 w 3251040"/>
                <a:gd name="connsiteY1" fmla="*/ 609601 h 666177"/>
                <a:gd name="connsiteX2" fmla="*/ 2285888 w 3251040"/>
                <a:gd name="connsiteY2" fmla="*/ 169334 h 666177"/>
                <a:gd name="connsiteX3" fmla="*/ 3251040 w 3251040"/>
                <a:gd name="connsiteY3" fmla="*/ 0 h 666177"/>
                <a:gd name="connsiteX0" fmla="*/ 0 w 3251040"/>
                <a:gd name="connsiteY0" fmla="*/ 660401 h 660401"/>
                <a:gd name="connsiteX1" fmla="*/ 1320734 w 3251040"/>
                <a:gd name="connsiteY1" fmla="*/ 433892 h 660401"/>
                <a:gd name="connsiteX2" fmla="*/ 2285888 w 3251040"/>
                <a:gd name="connsiteY2" fmla="*/ 169334 h 660401"/>
                <a:gd name="connsiteX3" fmla="*/ 3251040 w 3251040"/>
                <a:gd name="connsiteY3" fmla="*/ 0 h 660401"/>
                <a:gd name="connsiteX0" fmla="*/ 0 w 3251040"/>
                <a:gd name="connsiteY0" fmla="*/ 506657 h 506657"/>
                <a:gd name="connsiteX1" fmla="*/ 1320734 w 3251040"/>
                <a:gd name="connsiteY1" fmla="*/ 433892 h 506657"/>
                <a:gd name="connsiteX2" fmla="*/ 2285888 w 3251040"/>
                <a:gd name="connsiteY2" fmla="*/ 169334 h 506657"/>
                <a:gd name="connsiteX3" fmla="*/ 3251040 w 3251040"/>
                <a:gd name="connsiteY3" fmla="*/ 0 h 506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1040" h="506657">
                  <a:moveTo>
                    <a:pt x="0" y="506657"/>
                  </a:moveTo>
                  <a:cubicBezTo>
                    <a:pt x="804293" y="506656"/>
                    <a:pt x="939753" y="490112"/>
                    <a:pt x="1320734" y="433892"/>
                  </a:cubicBezTo>
                  <a:cubicBezTo>
                    <a:pt x="1701715" y="377672"/>
                    <a:pt x="1964170" y="241649"/>
                    <a:pt x="2285888" y="169334"/>
                  </a:cubicBezTo>
                  <a:cubicBezTo>
                    <a:pt x="2607606" y="97019"/>
                    <a:pt x="2708495" y="2822"/>
                    <a:pt x="3251040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  <a:ea typeface="ＭＳ Ｐゴシック" charset="0"/>
              </a:endParaRPr>
            </a:p>
          </p:txBody>
        </p:sp>
        <p:sp>
          <p:nvSpPr>
            <p:cNvPr id="15" name="Forme libre 14"/>
            <p:cNvSpPr/>
            <p:nvPr/>
          </p:nvSpPr>
          <p:spPr>
            <a:xfrm flipH="1" flipV="1">
              <a:off x="4912270" y="3031776"/>
              <a:ext cx="2506465" cy="390619"/>
            </a:xfrm>
            <a:custGeom>
              <a:avLst/>
              <a:gdLst>
                <a:gd name="connsiteX0" fmla="*/ 0 w 3007697"/>
                <a:gd name="connsiteY0" fmla="*/ 422252 h 1181096"/>
                <a:gd name="connsiteX1" fmla="*/ 1202208 w 3007697"/>
                <a:gd name="connsiteY1" fmla="*/ 422252 h 1181096"/>
                <a:gd name="connsiteX2" fmla="*/ 1828710 w 3007697"/>
                <a:gd name="connsiteY2" fmla="*/ 15852 h 1181096"/>
                <a:gd name="connsiteX3" fmla="*/ 2980120 w 3007697"/>
                <a:gd name="connsiteY3" fmla="*/ 1048785 h 1181096"/>
                <a:gd name="connsiteX4" fmla="*/ 558773 w 3007697"/>
                <a:gd name="connsiteY4" fmla="*/ 1167318 h 1181096"/>
                <a:gd name="connsiteX0" fmla="*/ 0 w 3006692"/>
                <a:gd name="connsiteY0" fmla="*/ 426319 h 1185163"/>
                <a:gd name="connsiteX1" fmla="*/ 1490060 w 3006692"/>
                <a:gd name="connsiteY1" fmla="*/ 375519 h 1185163"/>
                <a:gd name="connsiteX2" fmla="*/ 1828710 w 3006692"/>
                <a:gd name="connsiteY2" fmla="*/ 19919 h 1185163"/>
                <a:gd name="connsiteX3" fmla="*/ 2980120 w 3006692"/>
                <a:gd name="connsiteY3" fmla="*/ 1052852 h 1185163"/>
                <a:gd name="connsiteX4" fmla="*/ 558773 w 3006692"/>
                <a:gd name="connsiteY4" fmla="*/ 1171385 h 1185163"/>
                <a:gd name="connsiteX0" fmla="*/ 0 w 3197262"/>
                <a:gd name="connsiteY0" fmla="*/ 557992 h 1324455"/>
                <a:gd name="connsiteX1" fmla="*/ 1490060 w 3197262"/>
                <a:gd name="connsiteY1" fmla="*/ 507192 h 1324455"/>
                <a:gd name="connsiteX2" fmla="*/ 2912390 w 3197262"/>
                <a:gd name="connsiteY2" fmla="*/ 16125 h 1324455"/>
                <a:gd name="connsiteX3" fmla="*/ 2980120 w 3197262"/>
                <a:gd name="connsiteY3" fmla="*/ 1184525 h 1324455"/>
                <a:gd name="connsiteX4" fmla="*/ 558773 w 3197262"/>
                <a:gd name="connsiteY4" fmla="*/ 1303058 h 1324455"/>
                <a:gd name="connsiteX0" fmla="*/ 0 w 3141117"/>
                <a:gd name="connsiteY0" fmla="*/ 571467 h 1565941"/>
                <a:gd name="connsiteX1" fmla="*/ 1490060 w 3141117"/>
                <a:gd name="connsiteY1" fmla="*/ 520667 h 1565941"/>
                <a:gd name="connsiteX2" fmla="*/ 2912390 w 3141117"/>
                <a:gd name="connsiteY2" fmla="*/ 29600 h 1565941"/>
                <a:gd name="connsiteX3" fmla="*/ 2895457 w 3141117"/>
                <a:gd name="connsiteY3" fmla="*/ 1502800 h 1565941"/>
                <a:gd name="connsiteX4" fmla="*/ 558773 w 3141117"/>
                <a:gd name="connsiteY4" fmla="*/ 1316533 h 1565941"/>
                <a:gd name="connsiteX0" fmla="*/ 0 w 2927356"/>
                <a:gd name="connsiteY0" fmla="*/ 562939 h 1308005"/>
                <a:gd name="connsiteX1" fmla="*/ 1490060 w 2927356"/>
                <a:gd name="connsiteY1" fmla="*/ 512139 h 1308005"/>
                <a:gd name="connsiteX2" fmla="*/ 2912390 w 2927356"/>
                <a:gd name="connsiteY2" fmla="*/ 21072 h 1308005"/>
                <a:gd name="connsiteX3" fmla="*/ 558773 w 2927356"/>
                <a:gd name="connsiteY3" fmla="*/ 1308005 h 1308005"/>
                <a:gd name="connsiteX0" fmla="*/ 0 w 3491999"/>
                <a:gd name="connsiteY0" fmla="*/ 590018 h 612778"/>
                <a:gd name="connsiteX1" fmla="*/ 1490060 w 3491999"/>
                <a:gd name="connsiteY1" fmla="*/ 539218 h 612778"/>
                <a:gd name="connsiteX2" fmla="*/ 2912390 w 3491999"/>
                <a:gd name="connsiteY2" fmla="*/ 48151 h 612778"/>
                <a:gd name="connsiteX3" fmla="*/ 3301837 w 3491999"/>
                <a:gd name="connsiteY3" fmla="*/ 200551 h 612778"/>
                <a:gd name="connsiteX0" fmla="*/ 0 w 3301837"/>
                <a:gd name="connsiteY0" fmla="*/ 551442 h 574202"/>
                <a:gd name="connsiteX1" fmla="*/ 1490060 w 3301837"/>
                <a:gd name="connsiteY1" fmla="*/ 500642 h 574202"/>
                <a:gd name="connsiteX2" fmla="*/ 2912390 w 3301837"/>
                <a:gd name="connsiteY2" fmla="*/ 9575 h 574202"/>
                <a:gd name="connsiteX3" fmla="*/ 3301837 w 3301837"/>
                <a:gd name="connsiteY3" fmla="*/ 161975 h 574202"/>
                <a:gd name="connsiteX0" fmla="*/ 0 w 3420365"/>
                <a:gd name="connsiteY0" fmla="*/ 660401 h 683161"/>
                <a:gd name="connsiteX1" fmla="*/ 1490060 w 3420365"/>
                <a:gd name="connsiteY1" fmla="*/ 609601 h 683161"/>
                <a:gd name="connsiteX2" fmla="*/ 2912390 w 3420365"/>
                <a:gd name="connsiteY2" fmla="*/ 118534 h 683161"/>
                <a:gd name="connsiteX3" fmla="*/ 3420365 w 3420365"/>
                <a:gd name="connsiteY3" fmla="*/ 0 h 683161"/>
                <a:gd name="connsiteX0" fmla="*/ 0 w 3420365"/>
                <a:gd name="connsiteY0" fmla="*/ 660401 h 680792"/>
                <a:gd name="connsiteX1" fmla="*/ 1490060 w 3420365"/>
                <a:gd name="connsiteY1" fmla="*/ 609601 h 680792"/>
                <a:gd name="connsiteX2" fmla="*/ 2455213 w 3420365"/>
                <a:gd name="connsiteY2" fmla="*/ 169334 h 680792"/>
                <a:gd name="connsiteX3" fmla="*/ 3420365 w 3420365"/>
                <a:gd name="connsiteY3" fmla="*/ 0 h 680792"/>
                <a:gd name="connsiteX0" fmla="*/ 0 w 3251040"/>
                <a:gd name="connsiteY0" fmla="*/ 660401 h 680792"/>
                <a:gd name="connsiteX1" fmla="*/ 1320735 w 3251040"/>
                <a:gd name="connsiteY1" fmla="*/ 609601 h 680792"/>
                <a:gd name="connsiteX2" fmla="*/ 2285888 w 3251040"/>
                <a:gd name="connsiteY2" fmla="*/ 169334 h 680792"/>
                <a:gd name="connsiteX3" fmla="*/ 3251040 w 3251040"/>
                <a:gd name="connsiteY3" fmla="*/ 0 h 680792"/>
                <a:gd name="connsiteX0" fmla="*/ 0 w 3251040"/>
                <a:gd name="connsiteY0" fmla="*/ 660401 h 666177"/>
                <a:gd name="connsiteX1" fmla="*/ 1320735 w 3251040"/>
                <a:gd name="connsiteY1" fmla="*/ 609601 h 666177"/>
                <a:gd name="connsiteX2" fmla="*/ 2285888 w 3251040"/>
                <a:gd name="connsiteY2" fmla="*/ 169334 h 666177"/>
                <a:gd name="connsiteX3" fmla="*/ 3251040 w 3251040"/>
                <a:gd name="connsiteY3" fmla="*/ 0 h 666177"/>
                <a:gd name="connsiteX0" fmla="*/ 0 w 3251040"/>
                <a:gd name="connsiteY0" fmla="*/ 660401 h 660401"/>
                <a:gd name="connsiteX1" fmla="*/ 1320734 w 3251040"/>
                <a:gd name="connsiteY1" fmla="*/ 433892 h 660401"/>
                <a:gd name="connsiteX2" fmla="*/ 2285888 w 3251040"/>
                <a:gd name="connsiteY2" fmla="*/ 169334 h 660401"/>
                <a:gd name="connsiteX3" fmla="*/ 3251040 w 3251040"/>
                <a:gd name="connsiteY3" fmla="*/ 0 h 660401"/>
                <a:gd name="connsiteX0" fmla="*/ 0 w 3251040"/>
                <a:gd name="connsiteY0" fmla="*/ 506657 h 506657"/>
                <a:gd name="connsiteX1" fmla="*/ 1320734 w 3251040"/>
                <a:gd name="connsiteY1" fmla="*/ 433892 h 506657"/>
                <a:gd name="connsiteX2" fmla="*/ 2285888 w 3251040"/>
                <a:gd name="connsiteY2" fmla="*/ 169334 h 506657"/>
                <a:gd name="connsiteX3" fmla="*/ 3251040 w 3251040"/>
                <a:gd name="connsiteY3" fmla="*/ 0 h 506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1040" h="506657">
                  <a:moveTo>
                    <a:pt x="0" y="506657"/>
                  </a:moveTo>
                  <a:cubicBezTo>
                    <a:pt x="804293" y="506656"/>
                    <a:pt x="939753" y="490112"/>
                    <a:pt x="1320734" y="433892"/>
                  </a:cubicBezTo>
                  <a:cubicBezTo>
                    <a:pt x="1701715" y="377672"/>
                    <a:pt x="1964170" y="241649"/>
                    <a:pt x="2285888" y="169334"/>
                  </a:cubicBezTo>
                  <a:cubicBezTo>
                    <a:pt x="2607606" y="97019"/>
                    <a:pt x="2708495" y="2822"/>
                    <a:pt x="3251040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  <a:ea typeface="ＭＳ Ｐゴシック" charset="0"/>
              </a:endParaRPr>
            </a:p>
          </p:txBody>
        </p:sp>
        <p:sp>
          <p:nvSpPr>
            <p:cNvPr id="16" name="Line 55"/>
            <p:cNvSpPr>
              <a:spLocks noChangeShapeType="1"/>
            </p:cNvSpPr>
            <p:nvPr/>
          </p:nvSpPr>
          <p:spPr bwMode="auto">
            <a:xfrm flipV="1">
              <a:off x="4408215" y="2342958"/>
              <a:ext cx="47937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cxnSp>
          <p:nvCxnSpPr>
            <p:cNvPr id="21" name="Connecteur droit 20"/>
            <p:cNvCxnSpPr/>
            <p:nvPr/>
          </p:nvCxnSpPr>
          <p:spPr bwMode="auto">
            <a:xfrm>
              <a:off x="4912271" y="2198983"/>
              <a:ext cx="0" cy="12241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 flipV="1">
              <a:off x="4408215" y="2588551"/>
              <a:ext cx="47937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24" name="Line 55"/>
            <p:cNvSpPr>
              <a:spLocks noChangeShapeType="1"/>
            </p:cNvSpPr>
            <p:nvPr/>
          </p:nvSpPr>
          <p:spPr bwMode="auto">
            <a:xfrm flipV="1">
              <a:off x="4408215" y="2834144"/>
              <a:ext cx="47937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25" name="Line 55"/>
            <p:cNvSpPr>
              <a:spLocks noChangeShapeType="1"/>
            </p:cNvSpPr>
            <p:nvPr/>
          </p:nvSpPr>
          <p:spPr bwMode="auto">
            <a:xfrm flipV="1">
              <a:off x="4408215" y="3079737"/>
              <a:ext cx="47937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26" name="Line 55"/>
            <p:cNvSpPr>
              <a:spLocks noChangeShapeType="1"/>
            </p:cNvSpPr>
            <p:nvPr/>
          </p:nvSpPr>
          <p:spPr bwMode="auto">
            <a:xfrm flipV="1">
              <a:off x="4408215" y="3325330"/>
              <a:ext cx="47937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cxnSp>
          <p:nvCxnSpPr>
            <p:cNvPr id="27" name="Connecteur droit 26"/>
            <p:cNvCxnSpPr/>
            <p:nvPr/>
          </p:nvCxnSpPr>
          <p:spPr bwMode="auto">
            <a:xfrm>
              <a:off x="7422877" y="2587447"/>
              <a:ext cx="6792" cy="44142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0" name="Line 55"/>
            <p:cNvSpPr>
              <a:spLocks noChangeShapeType="1"/>
            </p:cNvSpPr>
            <p:nvPr/>
          </p:nvSpPr>
          <p:spPr bwMode="auto">
            <a:xfrm flipV="1">
              <a:off x="7432551" y="2629297"/>
              <a:ext cx="1008112" cy="0"/>
            </a:xfrm>
            <a:prstGeom prst="line">
              <a:avLst/>
            </a:prstGeom>
            <a:noFill/>
            <a:ln w="31750">
              <a:solidFill>
                <a:srgbClr val="15C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1" name="Line 55"/>
            <p:cNvSpPr>
              <a:spLocks noChangeShapeType="1"/>
            </p:cNvSpPr>
            <p:nvPr/>
          </p:nvSpPr>
          <p:spPr bwMode="auto">
            <a:xfrm flipV="1">
              <a:off x="7432551" y="2804575"/>
              <a:ext cx="1008112" cy="0"/>
            </a:xfrm>
            <a:prstGeom prst="line">
              <a:avLst/>
            </a:prstGeom>
            <a:noFill/>
            <a:ln w="31750">
              <a:solidFill>
                <a:srgbClr val="15C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2" name="Line 55"/>
            <p:cNvSpPr>
              <a:spLocks noChangeShapeType="1"/>
            </p:cNvSpPr>
            <p:nvPr/>
          </p:nvSpPr>
          <p:spPr bwMode="auto">
            <a:xfrm flipV="1">
              <a:off x="7432551" y="2979853"/>
              <a:ext cx="1008112" cy="0"/>
            </a:xfrm>
            <a:prstGeom prst="line">
              <a:avLst/>
            </a:prstGeom>
            <a:noFill/>
            <a:ln w="31750">
              <a:solidFill>
                <a:srgbClr val="15C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pic>
        <p:nvPicPr>
          <p:cNvPr id="33" name="Image 32" descr="Capture d’écran 2017-10-13 à 17.24.5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291" y="2053232"/>
            <a:ext cx="2221666" cy="455393"/>
          </a:xfrm>
          <a:prstGeom prst="rect">
            <a:avLst/>
          </a:prstGeom>
        </p:spPr>
      </p:pic>
      <p:pic>
        <p:nvPicPr>
          <p:cNvPr id="36" name="Image 35" descr="Capture d’écran 2017-10-13 à 17.26.5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45" y="2125241"/>
            <a:ext cx="2632426" cy="360040"/>
          </a:xfrm>
          <a:prstGeom prst="rect">
            <a:avLst/>
          </a:prstGeom>
        </p:spPr>
      </p:pic>
      <p:grpSp>
        <p:nvGrpSpPr>
          <p:cNvPr id="93" name="Grouper 92"/>
          <p:cNvGrpSpPr/>
          <p:nvPr/>
        </p:nvGrpSpPr>
        <p:grpSpPr>
          <a:xfrm>
            <a:off x="7360543" y="3016516"/>
            <a:ext cx="1152128" cy="461665"/>
            <a:chOff x="7360543" y="3016516"/>
            <a:chExt cx="1152128" cy="461665"/>
          </a:xfrm>
        </p:grpSpPr>
        <p:sp>
          <p:nvSpPr>
            <p:cNvPr id="38" name="Flèche vers la gauche 37"/>
            <p:cNvSpPr/>
            <p:nvPr/>
          </p:nvSpPr>
          <p:spPr bwMode="auto">
            <a:xfrm>
              <a:off x="7648575" y="3133353"/>
              <a:ext cx="864096" cy="288032"/>
            </a:xfrm>
            <a:prstGeom prst="leftArrow">
              <a:avLst>
                <a:gd name="adj1" fmla="val 35543"/>
                <a:gd name="adj2" fmla="val 110237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  <a:ea typeface="ＭＳ Ｐゴシック" charset="0"/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7360543" y="3016516"/>
              <a:ext cx="345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/>
                <a:t>F</a:t>
              </a:r>
            </a:p>
          </p:txBody>
        </p:sp>
      </p:grpSp>
      <p:sp>
        <p:nvSpPr>
          <p:cNvPr id="40" name="Rectangle 39"/>
          <p:cNvSpPr/>
          <p:nvPr/>
        </p:nvSpPr>
        <p:spPr>
          <a:xfrm>
            <a:off x="303759" y="3709417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>
                <a:solidFill>
                  <a:schemeClr val="bg1">
                    <a:lumMod val="65000"/>
                  </a:schemeClr>
                </a:solidFill>
              </a:rPr>
              <a:t>(propulsion fusée, avion, bateau par réacteur </a:t>
            </a:r>
            <a:br>
              <a:rPr lang="fr-FR" b="0">
                <a:solidFill>
                  <a:schemeClr val="bg1">
                    <a:lumMod val="65000"/>
                  </a:schemeClr>
                </a:solidFill>
              </a:rPr>
            </a:br>
            <a:r>
              <a:rPr lang="fr-FR" b="0">
                <a:solidFill>
                  <a:schemeClr val="bg1">
                    <a:lumMod val="65000"/>
                  </a:schemeClr>
                </a:solidFill>
              </a:rPr>
              <a:t>	ou hélice, animaux marins).</a:t>
            </a:r>
            <a:endParaRPr lang="fr-FR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94" name="Grouper 93"/>
          <p:cNvGrpSpPr/>
          <p:nvPr/>
        </p:nvGrpSpPr>
        <p:grpSpPr>
          <a:xfrm>
            <a:off x="6136407" y="4429497"/>
            <a:ext cx="4007768" cy="1225870"/>
            <a:chOff x="6136407" y="4429497"/>
            <a:chExt cx="4007768" cy="1225870"/>
          </a:xfrm>
        </p:grpSpPr>
        <p:grpSp>
          <p:nvGrpSpPr>
            <p:cNvPr id="57" name="Grouper 56"/>
            <p:cNvGrpSpPr/>
            <p:nvPr/>
          </p:nvGrpSpPr>
          <p:grpSpPr>
            <a:xfrm>
              <a:off x="9664799" y="4552305"/>
              <a:ext cx="479376" cy="982372"/>
              <a:chOff x="6928495" y="3927134"/>
              <a:chExt cx="479376" cy="982372"/>
            </a:xfrm>
          </p:grpSpPr>
          <p:sp>
            <p:nvSpPr>
              <p:cNvPr id="45" name="Line 55"/>
              <p:cNvSpPr>
                <a:spLocks noChangeShapeType="1"/>
              </p:cNvSpPr>
              <p:nvPr/>
            </p:nvSpPr>
            <p:spPr bwMode="auto">
              <a:xfrm flipV="1">
                <a:off x="6928495" y="3927134"/>
                <a:ext cx="479376" cy="0"/>
              </a:xfrm>
              <a:prstGeom prst="line">
                <a:avLst/>
              </a:prstGeom>
              <a:noFill/>
              <a:ln w="31750">
                <a:solidFill>
                  <a:srgbClr val="15C3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47" name="Line 55"/>
              <p:cNvSpPr>
                <a:spLocks noChangeShapeType="1"/>
              </p:cNvSpPr>
              <p:nvPr/>
            </p:nvSpPr>
            <p:spPr bwMode="auto">
              <a:xfrm flipV="1">
                <a:off x="6928495" y="4172727"/>
                <a:ext cx="479376" cy="0"/>
              </a:xfrm>
              <a:prstGeom prst="line">
                <a:avLst/>
              </a:prstGeom>
              <a:noFill/>
              <a:ln w="31750">
                <a:solidFill>
                  <a:srgbClr val="15C3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48" name="Line 55"/>
              <p:cNvSpPr>
                <a:spLocks noChangeShapeType="1"/>
              </p:cNvSpPr>
              <p:nvPr/>
            </p:nvSpPr>
            <p:spPr bwMode="auto">
              <a:xfrm flipV="1">
                <a:off x="6928495" y="4418320"/>
                <a:ext cx="479376" cy="0"/>
              </a:xfrm>
              <a:prstGeom prst="line">
                <a:avLst/>
              </a:prstGeom>
              <a:noFill/>
              <a:ln w="31750">
                <a:solidFill>
                  <a:srgbClr val="15C3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49" name="Line 55"/>
              <p:cNvSpPr>
                <a:spLocks noChangeShapeType="1"/>
              </p:cNvSpPr>
              <p:nvPr/>
            </p:nvSpPr>
            <p:spPr bwMode="auto">
              <a:xfrm flipV="1">
                <a:off x="6928495" y="4663913"/>
                <a:ext cx="479376" cy="0"/>
              </a:xfrm>
              <a:prstGeom prst="line">
                <a:avLst/>
              </a:prstGeom>
              <a:noFill/>
              <a:ln w="31750">
                <a:solidFill>
                  <a:srgbClr val="15C3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50" name="Line 55"/>
              <p:cNvSpPr>
                <a:spLocks noChangeShapeType="1"/>
              </p:cNvSpPr>
              <p:nvPr/>
            </p:nvSpPr>
            <p:spPr bwMode="auto">
              <a:xfrm flipV="1">
                <a:off x="6928495" y="4909506"/>
                <a:ext cx="479376" cy="0"/>
              </a:xfrm>
              <a:prstGeom prst="line">
                <a:avLst/>
              </a:prstGeom>
              <a:noFill/>
              <a:ln w="31750">
                <a:solidFill>
                  <a:srgbClr val="15C3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  <p:grpSp>
          <p:nvGrpSpPr>
            <p:cNvPr id="60" name="Grouper 59"/>
            <p:cNvGrpSpPr/>
            <p:nvPr/>
          </p:nvGrpSpPr>
          <p:grpSpPr>
            <a:xfrm flipH="1">
              <a:off x="7144518" y="4429497"/>
              <a:ext cx="2517399" cy="1225870"/>
              <a:chOff x="7432550" y="3781425"/>
              <a:chExt cx="2517399" cy="1225870"/>
            </a:xfrm>
          </p:grpSpPr>
          <p:grpSp>
            <p:nvGrpSpPr>
              <p:cNvPr id="59" name="Grouper 58"/>
              <p:cNvGrpSpPr/>
              <p:nvPr/>
            </p:nvGrpSpPr>
            <p:grpSpPr>
              <a:xfrm flipV="1">
                <a:off x="7432550" y="3781425"/>
                <a:ext cx="2506465" cy="1225146"/>
                <a:chOff x="7432550" y="3781425"/>
                <a:chExt cx="2506465" cy="1225146"/>
              </a:xfrm>
            </p:grpSpPr>
            <p:sp>
              <p:nvSpPr>
                <p:cNvPr id="43" name="Forme libre 42"/>
                <p:cNvSpPr/>
                <p:nvPr/>
              </p:nvSpPr>
              <p:spPr>
                <a:xfrm flipH="1">
                  <a:off x="7432550" y="3781425"/>
                  <a:ext cx="2506465" cy="390619"/>
                </a:xfrm>
                <a:custGeom>
                  <a:avLst/>
                  <a:gdLst>
                    <a:gd name="connsiteX0" fmla="*/ 0 w 3007697"/>
                    <a:gd name="connsiteY0" fmla="*/ 422252 h 1181096"/>
                    <a:gd name="connsiteX1" fmla="*/ 1202208 w 3007697"/>
                    <a:gd name="connsiteY1" fmla="*/ 422252 h 1181096"/>
                    <a:gd name="connsiteX2" fmla="*/ 1828710 w 3007697"/>
                    <a:gd name="connsiteY2" fmla="*/ 15852 h 1181096"/>
                    <a:gd name="connsiteX3" fmla="*/ 2980120 w 3007697"/>
                    <a:gd name="connsiteY3" fmla="*/ 1048785 h 1181096"/>
                    <a:gd name="connsiteX4" fmla="*/ 558773 w 3007697"/>
                    <a:gd name="connsiteY4" fmla="*/ 1167318 h 1181096"/>
                    <a:gd name="connsiteX0" fmla="*/ 0 w 3006692"/>
                    <a:gd name="connsiteY0" fmla="*/ 426319 h 1185163"/>
                    <a:gd name="connsiteX1" fmla="*/ 1490060 w 3006692"/>
                    <a:gd name="connsiteY1" fmla="*/ 375519 h 1185163"/>
                    <a:gd name="connsiteX2" fmla="*/ 1828710 w 3006692"/>
                    <a:gd name="connsiteY2" fmla="*/ 19919 h 1185163"/>
                    <a:gd name="connsiteX3" fmla="*/ 2980120 w 3006692"/>
                    <a:gd name="connsiteY3" fmla="*/ 1052852 h 1185163"/>
                    <a:gd name="connsiteX4" fmla="*/ 558773 w 3006692"/>
                    <a:gd name="connsiteY4" fmla="*/ 1171385 h 1185163"/>
                    <a:gd name="connsiteX0" fmla="*/ 0 w 3197262"/>
                    <a:gd name="connsiteY0" fmla="*/ 557992 h 1324455"/>
                    <a:gd name="connsiteX1" fmla="*/ 1490060 w 3197262"/>
                    <a:gd name="connsiteY1" fmla="*/ 507192 h 1324455"/>
                    <a:gd name="connsiteX2" fmla="*/ 2912390 w 3197262"/>
                    <a:gd name="connsiteY2" fmla="*/ 16125 h 1324455"/>
                    <a:gd name="connsiteX3" fmla="*/ 2980120 w 3197262"/>
                    <a:gd name="connsiteY3" fmla="*/ 1184525 h 1324455"/>
                    <a:gd name="connsiteX4" fmla="*/ 558773 w 3197262"/>
                    <a:gd name="connsiteY4" fmla="*/ 1303058 h 1324455"/>
                    <a:gd name="connsiteX0" fmla="*/ 0 w 3141117"/>
                    <a:gd name="connsiteY0" fmla="*/ 571467 h 1565941"/>
                    <a:gd name="connsiteX1" fmla="*/ 1490060 w 3141117"/>
                    <a:gd name="connsiteY1" fmla="*/ 520667 h 1565941"/>
                    <a:gd name="connsiteX2" fmla="*/ 2912390 w 3141117"/>
                    <a:gd name="connsiteY2" fmla="*/ 29600 h 1565941"/>
                    <a:gd name="connsiteX3" fmla="*/ 2895457 w 3141117"/>
                    <a:gd name="connsiteY3" fmla="*/ 1502800 h 1565941"/>
                    <a:gd name="connsiteX4" fmla="*/ 558773 w 3141117"/>
                    <a:gd name="connsiteY4" fmla="*/ 1316533 h 1565941"/>
                    <a:gd name="connsiteX0" fmla="*/ 0 w 2927356"/>
                    <a:gd name="connsiteY0" fmla="*/ 562939 h 1308005"/>
                    <a:gd name="connsiteX1" fmla="*/ 1490060 w 2927356"/>
                    <a:gd name="connsiteY1" fmla="*/ 512139 h 1308005"/>
                    <a:gd name="connsiteX2" fmla="*/ 2912390 w 2927356"/>
                    <a:gd name="connsiteY2" fmla="*/ 21072 h 1308005"/>
                    <a:gd name="connsiteX3" fmla="*/ 558773 w 2927356"/>
                    <a:gd name="connsiteY3" fmla="*/ 1308005 h 1308005"/>
                    <a:gd name="connsiteX0" fmla="*/ 0 w 3491999"/>
                    <a:gd name="connsiteY0" fmla="*/ 590018 h 612778"/>
                    <a:gd name="connsiteX1" fmla="*/ 1490060 w 3491999"/>
                    <a:gd name="connsiteY1" fmla="*/ 539218 h 612778"/>
                    <a:gd name="connsiteX2" fmla="*/ 2912390 w 3491999"/>
                    <a:gd name="connsiteY2" fmla="*/ 48151 h 612778"/>
                    <a:gd name="connsiteX3" fmla="*/ 3301837 w 3491999"/>
                    <a:gd name="connsiteY3" fmla="*/ 200551 h 612778"/>
                    <a:gd name="connsiteX0" fmla="*/ 0 w 3301837"/>
                    <a:gd name="connsiteY0" fmla="*/ 551442 h 574202"/>
                    <a:gd name="connsiteX1" fmla="*/ 1490060 w 3301837"/>
                    <a:gd name="connsiteY1" fmla="*/ 500642 h 574202"/>
                    <a:gd name="connsiteX2" fmla="*/ 2912390 w 3301837"/>
                    <a:gd name="connsiteY2" fmla="*/ 9575 h 574202"/>
                    <a:gd name="connsiteX3" fmla="*/ 3301837 w 3301837"/>
                    <a:gd name="connsiteY3" fmla="*/ 161975 h 574202"/>
                    <a:gd name="connsiteX0" fmla="*/ 0 w 3420365"/>
                    <a:gd name="connsiteY0" fmla="*/ 660401 h 683161"/>
                    <a:gd name="connsiteX1" fmla="*/ 1490060 w 3420365"/>
                    <a:gd name="connsiteY1" fmla="*/ 609601 h 683161"/>
                    <a:gd name="connsiteX2" fmla="*/ 2912390 w 3420365"/>
                    <a:gd name="connsiteY2" fmla="*/ 118534 h 683161"/>
                    <a:gd name="connsiteX3" fmla="*/ 3420365 w 3420365"/>
                    <a:gd name="connsiteY3" fmla="*/ 0 h 683161"/>
                    <a:gd name="connsiteX0" fmla="*/ 0 w 3420365"/>
                    <a:gd name="connsiteY0" fmla="*/ 660401 h 680792"/>
                    <a:gd name="connsiteX1" fmla="*/ 1490060 w 3420365"/>
                    <a:gd name="connsiteY1" fmla="*/ 609601 h 680792"/>
                    <a:gd name="connsiteX2" fmla="*/ 2455213 w 3420365"/>
                    <a:gd name="connsiteY2" fmla="*/ 169334 h 680792"/>
                    <a:gd name="connsiteX3" fmla="*/ 3420365 w 3420365"/>
                    <a:gd name="connsiteY3" fmla="*/ 0 h 680792"/>
                    <a:gd name="connsiteX0" fmla="*/ 0 w 3251040"/>
                    <a:gd name="connsiteY0" fmla="*/ 660401 h 680792"/>
                    <a:gd name="connsiteX1" fmla="*/ 1320735 w 3251040"/>
                    <a:gd name="connsiteY1" fmla="*/ 609601 h 680792"/>
                    <a:gd name="connsiteX2" fmla="*/ 2285888 w 3251040"/>
                    <a:gd name="connsiteY2" fmla="*/ 169334 h 680792"/>
                    <a:gd name="connsiteX3" fmla="*/ 3251040 w 3251040"/>
                    <a:gd name="connsiteY3" fmla="*/ 0 h 680792"/>
                    <a:gd name="connsiteX0" fmla="*/ 0 w 3251040"/>
                    <a:gd name="connsiteY0" fmla="*/ 660401 h 666177"/>
                    <a:gd name="connsiteX1" fmla="*/ 1320735 w 3251040"/>
                    <a:gd name="connsiteY1" fmla="*/ 609601 h 666177"/>
                    <a:gd name="connsiteX2" fmla="*/ 2285888 w 3251040"/>
                    <a:gd name="connsiteY2" fmla="*/ 169334 h 666177"/>
                    <a:gd name="connsiteX3" fmla="*/ 3251040 w 3251040"/>
                    <a:gd name="connsiteY3" fmla="*/ 0 h 666177"/>
                    <a:gd name="connsiteX0" fmla="*/ 0 w 3251040"/>
                    <a:gd name="connsiteY0" fmla="*/ 660401 h 660401"/>
                    <a:gd name="connsiteX1" fmla="*/ 1320734 w 3251040"/>
                    <a:gd name="connsiteY1" fmla="*/ 433892 h 660401"/>
                    <a:gd name="connsiteX2" fmla="*/ 2285888 w 3251040"/>
                    <a:gd name="connsiteY2" fmla="*/ 169334 h 660401"/>
                    <a:gd name="connsiteX3" fmla="*/ 3251040 w 3251040"/>
                    <a:gd name="connsiteY3" fmla="*/ 0 h 660401"/>
                    <a:gd name="connsiteX0" fmla="*/ 0 w 3251040"/>
                    <a:gd name="connsiteY0" fmla="*/ 506657 h 506657"/>
                    <a:gd name="connsiteX1" fmla="*/ 1320734 w 3251040"/>
                    <a:gd name="connsiteY1" fmla="*/ 433892 h 506657"/>
                    <a:gd name="connsiteX2" fmla="*/ 2285888 w 3251040"/>
                    <a:gd name="connsiteY2" fmla="*/ 169334 h 506657"/>
                    <a:gd name="connsiteX3" fmla="*/ 3251040 w 3251040"/>
                    <a:gd name="connsiteY3" fmla="*/ 0 h 5066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51040" h="506657">
                      <a:moveTo>
                        <a:pt x="0" y="506657"/>
                      </a:moveTo>
                      <a:cubicBezTo>
                        <a:pt x="804293" y="506656"/>
                        <a:pt x="939753" y="490112"/>
                        <a:pt x="1320734" y="433892"/>
                      </a:cubicBezTo>
                      <a:cubicBezTo>
                        <a:pt x="1701715" y="377672"/>
                        <a:pt x="1964170" y="241649"/>
                        <a:pt x="2285888" y="169334"/>
                      </a:cubicBezTo>
                      <a:cubicBezTo>
                        <a:pt x="2607606" y="97019"/>
                        <a:pt x="2708495" y="2822"/>
                        <a:pt x="3251040" y="0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0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halkboard" charset="0"/>
                    <a:ea typeface="ＭＳ Ｐゴシック" charset="0"/>
                  </a:endParaRPr>
                </a:p>
              </p:txBody>
            </p:sp>
            <p:sp>
              <p:nvSpPr>
                <p:cNvPr id="44" name="Forme libre 43"/>
                <p:cNvSpPr/>
                <p:nvPr/>
              </p:nvSpPr>
              <p:spPr>
                <a:xfrm flipH="1" flipV="1">
                  <a:off x="7432550" y="4615952"/>
                  <a:ext cx="2506465" cy="390619"/>
                </a:xfrm>
                <a:custGeom>
                  <a:avLst/>
                  <a:gdLst>
                    <a:gd name="connsiteX0" fmla="*/ 0 w 3007697"/>
                    <a:gd name="connsiteY0" fmla="*/ 422252 h 1181096"/>
                    <a:gd name="connsiteX1" fmla="*/ 1202208 w 3007697"/>
                    <a:gd name="connsiteY1" fmla="*/ 422252 h 1181096"/>
                    <a:gd name="connsiteX2" fmla="*/ 1828710 w 3007697"/>
                    <a:gd name="connsiteY2" fmla="*/ 15852 h 1181096"/>
                    <a:gd name="connsiteX3" fmla="*/ 2980120 w 3007697"/>
                    <a:gd name="connsiteY3" fmla="*/ 1048785 h 1181096"/>
                    <a:gd name="connsiteX4" fmla="*/ 558773 w 3007697"/>
                    <a:gd name="connsiteY4" fmla="*/ 1167318 h 1181096"/>
                    <a:gd name="connsiteX0" fmla="*/ 0 w 3006692"/>
                    <a:gd name="connsiteY0" fmla="*/ 426319 h 1185163"/>
                    <a:gd name="connsiteX1" fmla="*/ 1490060 w 3006692"/>
                    <a:gd name="connsiteY1" fmla="*/ 375519 h 1185163"/>
                    <a:gd name="connsiteX2" fmla="*/ 1828710 w 3006692"/>
                    <a:gd name="connsiteY2" fmla="*/ 19919 h 1185163"/>
                    <a:gd name="connsiteX3" fmla="*/ 2980120 w 3006692"/>
                    <a:gd name="connsiteY3" fmla="*/ 1052852 h 1185163"/>
                    <a:gd name="connsiteX4" fmla="*/ 558773 w 3006692"/>
                    <a:gd name="connsiteY4" fmla="*/ 1171385 h 1185163"/>
                    <a:gd name="connsiteX0" fmla="*/ 0 w 3197262"/>
                    <a:gd name="connsiteY0" fmla="*/ 557992 h 1324455"/>
                    <a:gd name="connsiteX1" fmla="*/ 1490060 w 3197262"/>
                    <a:gd name="connsiteY1" fmla="*/ 507192 h 1324455"/>
                    <a:gd name="connsiteX2" fmla="*/ 2912390 w 3197262"/>
                    <a:gd name="connsiteY2" fmla="*/ 16125 h 1324455"/>
                    <a:gd name="connsiteX3" fmla="*/ 2980120 w 3197262"/>
                    <a:gd name="connsiteY3" fmla="*/ 1184525 h 1324455"/>
                    <a:gd name="connsiteX4" fmla="*/ 558773 w 3197262"/>
                    <a:gd name="connsiteY4" fmla="*/ 1303058 h 1324455"/>
                    <a:gd name="connsiteX0" fmla="*/ 0 w 3141117"/>
                    <a:gd name="connsiteY0" fmla="*/ 571467 h 1565941"/>
                    <a:gd name="connsiteX1" fmla="*/ 1490060 w 3141117"/>
                    <a:gd name="connsiteY1" fmla="*/ 520667 h 1565941"/>
                    <a:gd name="connsiteX2" fmla="*/ 2912390 w 3141117"/>
                    <a:gd name="connsiteY2" fmla="*/ 29600 h 1565941"/>
                    <a:gd name="connsiteX3" fmla="*/ 2895457 w 3141117"/>
                    <a:gd name="connsiteY3" fmla="*/ 1502800 h 1565941"/>
                    <a:gd name="connsiteX4" fmla="*/ 558773 w 3141117"/>
                    <a:gd name="connsiteY4" fmla="*/ 1316533 h 1565941"/>
                    <a:gd name="connsiteX0" fmla="*/ 0 w 2927356"/>
                    <a:gd name="connsiteY0" fmla="*/ 562939 h 1308005"/>
                    <a:gd name="connsiteX1" fmla="*/ 1490060 w 2927356"/>
                    <a:gd name="connsiteY1" fmla="*/ 512139 h 1308005"/>
                    <a:gd name="connsiteX2" fmla="*/ 2912390 w 2927356"/>
                    <a:gd name="connsiteY2" fmla="*/ 21072 h 1308005"/>
                    <a:gd name="connsiteX3" fmla="*/ 558773 w 2927356"/>
                    <a:gd name="connsiteY3" fmla="*/ 1308005 h 1308005"/>
                    <a:gd name="connsiteX0" fmla="*/ 0 w 3491999"/>
                    <a:gd name="connsiteY0" fmla="*/ 590018 h 612778"/>
                    <a:gd name="connsiteX1" fmla="*/ 1490060 w 3491999"/>
                    <a:gd name="connsiteY1" fmla="*/ 539218 h 612778"/>
                    <a:gd name="connsiteX2" fmla="*/ 2912390 w 3491999"/>
                    <a:gd name="connsiteY2" fmla="*/ 48151 h 612778"/>
                    <a:gd name="connsiteX3" fmla="*/ 3301837 w 3491999"/>
                    <a:gd name="connsiteY3" fmla="*/ 200551 h 612778"/>
                    <a:gd name="connsiteX0" fmla="*/ 0 w 3301837"/>
                    <a:gd name="connsiteY0" fmla="*/ 551442 h 574202"/>
                    <a:gd name="connsiteX1" fmla="*/ 1490060 w 3301837"/>
                    <a:gd name="connsiteY1" fmla="*/ 500642 h 574202"/>
                    <a:gd name="connsiteX2" fmla="*/ 2912390 w 3301837"/>
                    <a:gd name="connsiteY2" fmla="*/ 9575 h 574202"/>
                    <a:gd name="connsiteX3" fmla="*/ 3301837 w 3301837"/>
                    <a:gd name="connsiteY3" fmla="*/ 161975 h 574202"/>
                    <a:gd name="connsiteX0" fmla="*/ 0 w 3420365"/>
                    <a:gd name="connsiteY0" fmla="*/ 660401 h 683161"/>
                    <a:gd name="connsiteX1" fmla="*/ 1490060 w 3420365"/>
                    <a:gd name="connsiteY1" fmla="*/ 609601 h 683161"/>
                    <a:gd name="connsiteX2" fmla="*/ 2912390 w 3420365"/>
                    <a:gd name="connsiteY2" fmla="*/ 118534 h 683161"/>
                    <a:gd name="connsiteX3" fmla="*/ 3420365 w 3420365"/>
                    <a:gd name="connsiteY3" fmla="*/ 0 h 683161"/>
                    <a:gd name="connsiteX0" fmla="*/ 0 w 3420365"/>
                    <a:gd name="connsiteY0" fmla="*/ 660401 h 680792"/>
                    <a:gd name="connsiteX1" fmla="*/ 1490060 w 3420365"/>
                    <a:gd name="connsiteY1" fmla="*/ 609601 h 680792"/>
                    <a:gd name="connsiteX2" fmla="*/ 2455213 w 3420365"/>
                    <a:gd name="connsiteY2" fmla="*/ 169334 h 680792"/>
                    <a:gd name="connsiteX3" fmla="*/ 3420365 w 3420365"/>
                    <a:gd name="connsiteY3" fmla="*/ 0 h 680792"/>
                    <a:gd name="connsiteX0" fmla="*/ 0 w 3251040"/>
                    <a:gd name="connsiteY0" fmla="*/ 660401 h 680792"/>
                    <a:gd name="connsiteX1" fmla="*/ 1320735 w 3251040"/>
                    <a:gd name="connsiteY1" fmla="*/ 609601 h 680792"/>
                    <a:gd name="connsiteX2" fmla="*/ 2285888 w 3251040"/>
                    <a:gd name="connsiteY2" fmla="*/ 169334 h 680792"/>
                    <a:gd name="connsiteX3" fmla="*/ 3251040 w 3251040"/>
                    <a:gd name="connsiteY3" fmla="*/ 0 h 680792"/>
                    <a:gd name="connsiteX0" fmla="*/ 0 w 3251040"/>
                    <a:gd name="connsiteY0" fmla="*/ 660401 h 666177"/>
                    <a:gd name="connsiteX1" fmla="*/ 1320735 w 3251040"/>
                    <a:gd name="connsiteY1" fmla="*/ 609601 h 666177"/>
                    <a:gd name="connsiteX2" fmla="*/ 2285888 w 3251040"/>
                    <a:gd name="connsiteY2" fmla="*/ 169334 h 666177"/>
                    <a:gd name="connsiteX3" fmla="*/ 3251040 w 3251040"/>
                    <a:gd name="connsiteY3" fmla="*/ 0 h 666177"/>
                    <a:gd name="connsiteX0" fmla="*/ 0 w 3251040"/>
                    <a:gd name="connsiteY0" fmla="*/ 660401 h 660401"/>
                    <a:gd name="connsiteX1" fmla="*/ 1320734 w 3251040"/>
                    <a:gd name="connsiteY1" fmla="*/ 433892 h 660401"/>
                    <a:gd name="connsiteX2" fmla="*/ 2285888 w 3251040"/>
                    <a:gd name="connsiteY2" fmla="*/ 169334 h 660401"/>
                    <a:gd name="connsiteX3" fmla="*/ 3251040 w 3251040"/>
                    <a:gd name="connsiteY3" fmla="*/ 0 h 660401"/>
                    <a:gd name="connsiteX0" fmla="*/ 0 w 3251040"/>
                    <a:gd name="connsiteY0" fmla="*/ 506657 h 506657"/>
                    <a:gd name="connsiteX1" fmla="*/ 1320734 w 3251040"/>
                    <a:gd name="connsiteY1" fmla="*/ 433892 h 506657"/>
                    <a:gd name="connsiteX2" fmla="*/ 2285888 w 3251040"/>
                    <a:gd name="connsiteY2" fmla="*/ 169334 h 506657"/>
                    <a:gd name="connsiteX3" fmla="*/ 3251040 w 3251040"/>
                    <a:gd name="connsiteY3" fmla="*/ 0 h 5066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51040" h="506657">
                      <a:moveTo>
                        <a:pt x="0" y="506657"/>
                      </a:moveTo>
                      <a:cubicBezTo>
                        <a:pt x="804293" y="506656"/>
                        <a:pt x="939753" y="490112"/>
                        <a:pt x="1320734" y="433892"/>
                      </a:cubicBezTo>
                      <a:cubicBezTo>
                        <a:pt x="1701715" y="377672"/>
                        <a:pt x="1964170" y="241649"/>
                        <a:pt x="2285888" y="169334"/>
                      </a:cubicBezTo>
                      <a:cubicBezTo>
                        <a:pt x="2607606" y="97019"/>
                        <a:pt x="2708495" y="2822"/>
                        <a:pt x="3251040" y="0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0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halkboard" charset="0"/>
                    <a:ea typeface="ＭＳ Ｐゴシック" charset="0"/>
                  </a:endParaRPr>
                </a:p>
              </p:txBody>
            </p:sp>
          </p:grpSp>
          <p:cxnSp>
            <p:nvCxnSpPr>
              <p:cNvPr id="46" name="Connecteur droit 45"/>
              <p:cNvCxnSpPr/>
              <p:nvPr/>
            </p:nvCxnSpPr>
            <p:spPr bwMode="auto">
              <a:xfrm>
                <a:off x="7432551" y="3783159"/>
                <a:ext cx="0" cy="12241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" name="Connecteur droit 50"/>
              <p:cNvCxnSpPr/>
              <p:nvPr/>
            </p:nvCxnSpPr>
            <p:spPr bwMode="auto">
              <a:xfrm>
                <a:off x="9943157" y="4171623"/>
                <a:ext cx="6792" cy="4414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8" name="Grouper 57"/>
            <p:cNvGrpSpPr/>
            <p:nvPr/>
          </p:nvGrpSpPr>
          <p:grpSpPr>
            <a:xfrm>
              <a:off x="6136407" y="4861545"/>
              <a:ext cx="1008112" cy="350556"/>
              <a:chOff x="9952831" y="4213473"/>
              <a:chExt cx="1008112" cy="350556"/>
            </a:xfrm>
          </p:grpSpPr>
          <p:sp>
            <p:nvSpPr>
              <p:cNvPr id="52" name="Line 55"/>
              <p:cNvSpPr>
                <a:spLocks noChangeShapeType="1"/>
              </p:cNvSpPr>
              <p:nvPr/>
            </p:nvSpPr>
            <p:spPr bwMode="auto">
              <a:xfrm flipV="1">
                <a:off x="9952831" y="4213473"/>
                <a:ext cx="100811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53" name="Line 55"/>
              <p:cNvSpPr>
                <a:spLocks noChangeShapeType="1"/>
              </p:cNvSpPr>
              <p:nvPr/>
            </p:nvSpPr>
            <p:spPr bwMode="auto">
              <a:xfrm flipV="1">
                <a:off x="9952831" y="4388751"/>
                <a:ext cx="100811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54" name="Line 55"/>
              <p:cNvSpPr>
                <a:spLocks noChangeShapeType="1"/>
              </p:cNvSpPr>
              <p:nvPr/>
            </p:nvSpPr>
            <p:spPr bwMode="auto">
              <a:xfrm flipV="1">
                <a:off x="9952831" y="4564029"/>
                <a:ext cx="100811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</p:grpSp>
      <p:grpSp>
        <p:nvGrpSpPr>
          <p:cNvPr id="83" name="Grouper 82"/>
          <p:cNvGrpSpPr/>
          <p:nvPr/>
        </p:nvGrpSpPr>
        <p:grpSpPr>
          <a:xfrm>
            <a:off x="7936607" y="4789537"/>
            <a:ext cx="1281628" cy="461665"/>
            <a:chOff x="7936607" y="4789537"/>
            <a:chExt cx="1281628" cy="461665"/>
          </a:xfrm>
        </p:grpSpPr>
        <p:sp>
          <p:nvSpPr>
            <p:cNvPr id="55" name="Flèche vers la gauche 54"/>
            <p:cNvSpPr/>
            <p:nvPr/>
          </p:nvSpPr>
          <p:spPr bwMode="auto">
            <a:xfrm flipH="1">
              <a:off x="7936607" y="4861545"/>
              <a:ext cx="864096" cy="288032"/>
            </a:xfrm>
            <a:prstGeom prst="leftArrow">
              <a:avLst>
                <a:gd name="adj1" fmla="val 35543"/>
                <a:gd name="adj2" fmla="val 110237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  <a:ea typeface="ＭＳ Ｐゴシック" charset="0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8872711" y="4789537"/>
              <a:ext cx="345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/>
                <a:t>F</a:t>
              </a:r>
            </a:p>
          </p:txBody>
        </p:sp>
      </p:grpSp>
      <p:sp>
        <p:nvSpPr>
          <p:cNvPr id="61" name="Rectangle 60"/>
          <p:cNvSpPr/>
          <p:nvPr/>
        </p:nvSpPr>
        <p:spPr>
          <a:xfrm>
            <a:off x="295499" y="5581625"/>
            <a:ext cx="48245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>
                <a:solidFill>
                  <a:schemeClr val="bg1">
                    <a:lumMod val="65000"/>
                  </a:schemeClr>
                </a:solidFill>
              </a:rPr>
              <a:t>(force de trainée, aéro-freins)</a:t>
            </a:r>
            <a:endParaRPr lang="fr-FR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5499" y="5293593"/>
            <a:ext cx="6056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>
                <a:solidFill>
                  <a:srgbClr val="0080FF"/>
                </a:solidFill>
              </a:rPr>
              <a:t>il subit une poussée </a:t>
            </a:r>
            <a:r>
              <a:rPr lang="fr-FR">
                <a:solidFill>
                  <a:srgbClr val="0080FF"/>
                </a:solidFill>
              </a:rPr>
              <a:t>dans le sens </a:t>
            </a:r>
            <a:r>
              <a:rPr lang="fr-FR" b="0">
                <a:solidFill>
                  <a:srgbClr val="0080FF"/>
                </a:solidFill>
              </a:rPr>
              <a:t>du mouvement.</a:t>
            </a:r>
            <a:endParaRPr lang="fr-FR">
              <a:solidFill>
                <a:srgbClr val="0080FF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95499" y="6877769"/>
            <a:ext cx="5147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/>
            <a:r>
              <a:rPr lang="fr-FR" b="0">
                <a:solidFill>
                  <a:schemeClr val="bg1">
                    <a:lumMod val="65000"/>
                  </a:schemeClr>
                </a:solidFill>
              </a:rPr>
              <a:t>(coude, portance aile d’avion, voile, foils…)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95499" y="6517729"/>
            <a:ext cx="6048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fr-FR" b="0">
                <a:solidFill>
                  <a:srgbClr val="0080FF"/>
                </a:solidFill>
              </a:rPr>
              <a:t> il subit une force en sens inverse de la déviation</a:t>
            </a:r>
          </a:p>
        </p:txBody>
      </p:sp>
      <p:grpSp>
        <p:nvGrpSpPr>
          <p:cNvPr id="95" name="Grouper 94"/>
          <p:cNvGrpSpPr/>
          <p:nvPr/>
        </p:nvGrpSpPr>
        <p:grpSpPr>
          <a:xfrm>
            <a:off x="6424439" y="6141486"/>
            <a:ext cx="3578864" cy="1122978"/>
            <a:chOff x="6424439" y="6141486"/>
            <a:chExt cx="3578864" cy="1122978"/>
          </a:xfrm>
        </p:grpSpPr>
        <p:grpSp>
          <p:nvGrpSpPr>
            <p:cNvPr id="75" name="Grouper 74"/>
            <p:cNvGrpSpPr/>
            <p:nvPr/>
          </p:nvGrpSpPr>
          <p:grpSpPr>
            <a:xfrm>
              <a:off x="7077871" y="6141486"/>
              <a:ext cx="2473546" cy="952307"/>
              <a:chOff x="7365903" y="6218888"/>
              <a:chExt cx="2473546" cy="952307"/>
            </a:xfrm>
          </p:grpSpPr>
          <p:sp>
            <p:nvSpPr>
              <p:cNvPr id="70" name="Forme libre 69"/>
              <p:cNvSpPr/>
              <p:nvPr/>
            </p:nvSpPr>
            <p:spPr>
              <a:xfrm>
                <a:off x="7371774" y="6218888"/>
                <a:ext cx="2467675" cy="551454"/>
              </a:xfrm>
              <a:custGeom>
                <a:avLst/>
                <a:gdLst>
                  <a:gd name="connsiteX0" fmla="*/ 0 w 3007697"/>
                  <a:gd name="connsiteY0" fmla="*/ 422252 h 1181096"/>
                  <a:gd name="connsiteX1" fmla="*/ 1202208 w 3007697"/>
                  <a:gd name="connsiteY1" fmla="*/ 422252 h 1181096"/>
                  <a:gd name="connsiteX2" fmla="*/ 1828710 w 3007697"/>
                  <a:gd name="connsiteY2" fmla="*/ 15852 h 1181096"/>
                  <a:gd name="connsiteX3" fmla="*/ 2980120 w 3007697"/>
                  <a:gd name="connsiteY3" fmla="*/ 1048785 h 1181096"/>
                  <a:gd name="connsiteX4" fmla="*/ 558773 w 3007697"/>
                  <a:gd name="connsiteY4" fmla="*/ 1167318 h 1181096"/>
                  <a:gd name="connsiteX0" fmla="*/ 0 w 3006692"/>
                  <a:gd name="connsiteY0" fmla="*/ 426319 h 1185163"/>
                  <a:gd name="connsiteX1" fmla="*/ 1490060 w 3006692"/>
                  <a:gd name="connsiteY1" fmla="*/ 375519 h 1185163"/>
                  <a:gd name="connsiteX2" fmla="*/ 1828710 w 3006692"/>
                  <a:gd name="connsiteY2" fmla="*/ 19919 h 1185163"/>
                  <a:gd name="connsiteX3" fmla="*/ 2980120 w 3006692"/>
                  <a:gd name="connsiteY3" fmla="*/ 1052852 h 1185163"/>
                  <a:gd name="connsiteX4" fmla="*/ 558773 w 3006692"/>
                  <a:gd name="connsiteY4" fmla="*/ 1171385 h 1185163"/>
                  <a:gd name="connsiteX0" fmla="*/ 0 w 3197262"/>
                  <a:gd name="connsiteY0" fmla="*/ 557992 h 1324455"/>
                  <a:gd name="connsiteX1" fmla="*/ 1490060 w 3197262"/>
                  <a:gd name="connsiteY1" fmla="*/ 507192 h 1324455"/>
                  <a:gd name="connsiteX2" fmla="*/ 2912390 w 3197262"/>
                  <a:gd name="connsiteY2" fmla="*/ 16125 h 1324455"/>
                  <a:gd name="connsiteX3" fmla="*/ 2980120 w 3197262"/>
                  <a:gd name="connsiteY3" fmla="*/ 1184525 h 1324455"/>
                  <a:gd name="connsiteX4" fmla="*/ 558773 w 3197262"/>
                  <a:gd name="connsiteY4" fmla="*/ 1303058 h 1324455"/>
                  <a:gd name="connsiteX0" fmla="*/ 0 w 3141117"/>
                  <a:gd name="connsiteY0" fmla="*/ 571467 h 1565941"/>
                  <a:gd name="connsiteX1" fmla="*/ 1490060 w 3141117"/>
                  <a:gd name="connsiteY1" fmla="*/ 520667 h 1565941"/>
                  <a:gd name="connsiteX2" fmla="*/ 2912390 w 3141117"/>
                  <a:gd name="connsiteY2" fmla="*/ 29600 h 1565941"/>
                  <a:gd name="connsiteX3" fmla="*/ 2895457 w 3141117"/>
                  <a:gd name="connsiteY3" fmla="*/ 1502800 h 1565941"/>
                  <a:gd name="connsiteX4" fmla="*/ 558773 w 3141117"/>
                  <a:gd name="connsiteY4" fmla="*/ 1316533 h 1565941"/>
                  <a:gd name="connsiteX0" fmla="*/ 0 w 2927356"/>
                  <a:gd name="connsiteY0" fmla="*/ 562939 h 1308005"/>
                  <a:gd name="connsiteX1" fmla="*/ 1490060 w 2927356"/>
                  <a:gd name="connsiteY1" fmla="*/ 512139 h 1308005"/>
                  <a:gd name="connsiteX2" fmla="*/ 2912390 w 2927356"/>
                  <a:gd name="connsiteY2" fmla="*/ 21072 h 1308005"/>
                  <a:gd name="connsiteX3" fmla="*/ 558773 w 2927356"/>
                  <a:gd name="connsiteY3" fmla="*/ 1308005 h 1308005"/>
                  <a:gd name="connsiteX0" fmla="*/ 0 w 3491999"/>
                  <a:gd name="connsiteY0" fmla="*/ 590018 h 612778"/>
                  <a:gd name="connsiteX1" fmla="*/ 1490060 w 3491999"/>
                  <a:gd name="connsiteY1" fmla="*/ 539218 h 612778"/>
                  <a:gd name="connsiteX2" fmla="*/ 2912390 w 3491999"/>
                  <a:gd name="connsiteY2" fmla="*/ 48151 h 612778"/>
                  <a:gd name="connsiteX3" fmla="*/ 3301837 w 3491999"/>
                  <a:gd name="connsiteY3" fmla="*/ 200551 h 612778"/>
                  <a:gd name="connsiteX0" fmla="*/ 0 w 3301837"/>
                  <a:gd name="connsiteY0" fmla="*/ 551442 h 574202"/>
                  <a:gd name="connsiteX1" fmla="*/ 1490060 w 3301837"/>
                  <a:gd name="connsiteY1" fmla="*/ 500642 h 574202"/>
                  <a:gd name="connsiteX2" fmla="*/ 2912390 w 3301837"/>
                  <a:gd name="connsiteY2" fmla="*/ 9575 h 574202"/>
                  <a:gd name="connsiteX3" fmla="*/ 3301837 w 3301837"/>
                  <a:gd name="connsiteY3" fmla="*/ 161975 h 574202"/>
                  <a:gd name="connsiteX0" fmla="*/ 0 w 3420365"/>
                  <a:gd name="connsiteY0" fmla="*/ 660401 h 683161"/>
                  <a:gd name="connsiteX1" fmla="*/ 1490060 w 3420365"/>
                  <a:gd name="connsiteY1" fmla="*/ 609601 h 683161"/>
                  <a:gd name="connsiteX2" fmla="*/ 2912390 w 3420365"/>
                  <a:gd name="connsiteY2" fmla="*/ 118534 h 683161"/>
                  <a:gd name="connsiteX3" fmla="*/ 3420365 w 3420365"/>
                  <a:gd name="connsiteY3" fmla="*/ 0 h 683161"/>
                  <a:gd name="connsiteX0" fmla="*/ 0 w 3420365"/>
                  <a:gd name="connsiteY0" fmla="*/ 660401 h 680792"/>
                  <a:gd name="connsiteX1" fmla="*/ 1490060 w 3420365"/>
                  <a:gd name="connsiteY1" fmla="*/ 609601 h 680792"/>
                  <a:gd name="connsiteX2" fmla="*/ 2455213 w 3420365"/>
                  <a:gd name="connsiteY2" fmla="*/ 169334 h 680792"/>
                  <a:gd name="connsiteX3" fmla="*/ 3420365 w 3420365"/>
                  <a:gd name="connsiteY3" fmla="*/ 0 h 680792"/>
                  <a:gd name="connsiteX0" fmla="*/ 0 w 3251040"/>
                  <a:gd name="connsiteY0" fmla="*/ 660401 h 680792"/>
                  <a:gd name="connsiteX1" fmla="*/ 1320735 w 3251040"/>
                  <a:gd name="connsiteY1" fmla="*/ 609601 h 680792"/>
                  <a:gd name="connsiteX2" fmla="*/ 2285888 w 3251040"/>
                  <a:gd name="connsiteY2" fmla="*/ 169334 h 680792"/>
                  <a:gd name="connsiteX3" fmla="*/ 3251040 w 3251040"/>
                  <a:gd name="connsiteY3" fmla="*/ 0 h 680792"/>
                  <a:gd name="connsiteX0" fmla="*/ 0 w 3251040"/>
                  <a:gd name="connsiteY0" fmla="*/ 660401 h 666177"/>
                  <a:gd name="connsiteX1" fmla="*/ 1320735 w 3251040"/>
                  <a:gd name="connsiteY1" fmla="*/ 609601 h 666177"/>
                  <a:gd name="connsiteX2" fmla="*/ 2285888 w 3251040"/>
                  <a:gd name="connsiteY2" fmla="*/ 169334 h 666177"/>
                  <a:gd name="connsiteX3" fmla="*/ 3251040 w 3251040"/>
                  <a:gd name="connsiteY3" fmla="*/ 0 h 666177"/>
                  <a:gd name="connsiteX0" fmla="*/ 0 w 3251040"/>
                  <a:gd name="connsiteY0" fmla="*/ 660401 h 660401"/>
                  <a:gd name="connsiteX1" fmla="*/ 1320734 w 3251040"/>
                  <a:gd name="connsiteY1" fmla="*/ 433892 h 660401"/>
                  <a:gd name="connsiteX2" fmla="*/ 2285888 w 3251040"/>
                  <a:gd name="connsiteY2" fmla="*/ 169334 h 660401"/>
                  <a:gd name="connsiteX3" fmla="*/ 3251040 w 3251040"/>
                  <a:gd name="connsiteY3" fmla="*/ 0 h 660401"/>
                  <a:gd name="connsiteX0" fmla="*/ 0 w 3251040"/>
                  <a:gd name="connsiteY0" fmla="*/ 506657 h 506657"/>
                  <a:gd name="connsiteX1" fmla="*/ 1320734 w 3251040"/>
                  <a:gd name="connsiteY1" fmla="*/ 433892 h 506657"/>
                  <a:gd name="connsiteX2" fmla="*/ 2285888 w 3251040"/>
                  <a:gd name="connsiteY2" fmla="*/ 169334 h 506657"/>
                  <a:gd name="connsiteX3" fmla="*/ 3251040 w 3251040"/>
                  <a:gd name="connsiteY3" fmla="*/ 0 h 506657"/>
                  <a:gd name="connsiteX0" fmla="*/ 0 w 4116230"/>
                  <a:gd name="connsiteY0" fmla="*/ 348310 h 690320"/>
                  <a:gd name="connsiteX1" fmla="*/ 1320734 w 4116230"/>
                  <a:gd name="connsiteY1" fmla="*/ 275545 h 690320"/>
                  <a:gd name="connsiteX2" fmla="*/ 2285888 w 4116230"/>
                  <a:gd name="connsiteY2" fmla="*/ 10987 h 690320"/>
                  <a:gd name="connsiteX3" fmla="*/ 4116230 w 4116230"/>
                  <a:gd name="connsiteY3" fmla="*/ 690310 h 690320"/>
                  <a:gd name="connsiteX0" fmla="*/ 0 w 4116230"/>
                  <a:gd name="connsiteY0" fmla="*/ 105119 h 447135"/>
                  <a:gd name="connsiteX1" fmla="*/ 1320734 w 4116230"/>
                  <a:gd name="connsiteY1" fmla="*/ 32354 h 447135"/>
                  <a:gd name="connsiteX2" fmla="*/ 2785035 w 4116230"/>
                  <a:gd name="connsiteY2" fmla="*/ 34042 h 447135"/>
                  <a:gd name="connsiteX3" fmla="*/ 4116230 w 4116230"/>
                  <a:gd name="connsiteY3" fmla="*/ 447119 h 447135"/>
                  <a:gd name="connsiteX0" fmla="*/ 0 w 4116230"/>
                  <a:gd name="connsiteY0" fmla="*/ 86413 h 450213"/>
                  <a:gd name="connsiteX1" fmla="*/ 1320734 w 4116230"/>
                  <a:gd name="connsiteY1" fmla="*/ 13648 h 450213"/>
                  <a:gd name="connsiteX2" fmla="*/ 3067885 w 4116230"/>
                  <a:gd name="connsiteY2" fmla="*/ 414703 h 450213"/>
                  <a:gd name="connsiteX3" fmla="*/ 4116230 w 4116230"/>
                  <a:gd name="connsiteY3" fmla="*/ 428413 h 450213"/>
                  <a:gd name="connsiteX0" fmla="*/ 0 w 4116230"/>
                  <a:gd name="connsiteY0" fmla="*/ 133164 h 500591"/>
                  <a:gd name="connsiteX1" fmla="*/ 1320735 w 4116230"/>
                  <a:gd name="connsiteY1" fmla="*/ 10477 h 500591"/>
                  <a:gd name="connsiteX2" fmla="*/ 3067885 w 4116230"/>
                  <a:gd name="connsiteY2" fmla="*/ 461454 h 500591"/>
                  <a:gd name="connsiteX3" fmla="*/ 4116230 w 4116230"/>
                  <a:gd name="connsiteY3" fmla="*/ 475164 h 500591"/>
                  <a:gd name="connsiteX0" fmla="*/ 0 w 4149506"/>
                  <a:gd name="connsiteY0" fmla="*/ 133164 h 941112"/>
                  <a:gd name="connsiteX1" fmla="*/ 1320735 w 4149506"/>
                  <a:gd name="connsiteY1" fmla="*/ 10477 h 941112"/>
                  <a:gd name="connsiteX2" fmla="*/ 3067885 w 4149506"/>
                  <a:gd name="connsiteY2" fmla="*/ 461454 h 941112"/>
                  <a:gd name="connsiteX3" fmla="*/ 4149506 w 4149506"/>
                  <a:gd name="connsiteY3" fmla="*/ 941094 h 941112"/>
                  <a:gd name="connsiteX0" fmla="*/ 0 w 4149506"/>
                  <a:gd name="connsiteY0" fmla="*/ 133164 h 941094"/>
                  <a:gd name="connsiteX1" fmla="*/ 1320735 w 4149506"/>
                  <a:gd name="connsiteY1" fmla="*/ 10477 h 941094"/>
                  <a:gd name="connsiteX2" fmla="*/ 3067885 w 4149506"/>
                  <a:gd name="connsiteY2" fmla="*/ 461454 h 941094"/>
                  <a:gd name="connsiteX3" fmla="*/ 4149506 w 4149506"/>
                  <a:gd name="connsiteY3" fmla="*/ 941094 h 941094"/>
                  <a:gd name="connsiteX0" fmla="*/ 0 w 4149506"/>
                  <a:gd name="connsiteY0" fmla="*/ 71301 h 879231"/>
                  <a:gd name="connsiteX1" fmla="*/ 1337373 w 4149506"/>
                  <a:gd name="connsiteY1" fmla="*/ 15175 h 879231"/>
                  <a:gd name="connsiteX2" fmla="*/ 3067885 w 4149506"/>
                  <a:gd name="connsiteY2" fmla="*/ 399591 h 879231"/>
                  <a:gd name="connsiteX3" fmla="*/ 4149506 w 4149506"/>
                  <a:gd name="connsiteY3" fmla="*/ 879231 h 879231"/>
                  <a:gd name="connsiteX0" fmla="*/ 0 w 4149506"/>
                  <a:gd name="connsiteY0" fmla="*/ 58221 h 866151"/>
                  <a:gd name="connsiteX1" fmla="*/ 1337373 w 4149506"/>
                  <a:gd name="connsiteY1" fmla="*/ 2095 h 866151"/>
                  <a:gd name="connsiteX2" fmla="*/ 3067885 w 4149506"/>
                  <a:gd name="connsiteY2" fmla="*/ 386511 h 866151"/>
                  <a:gd name="connsiteX3" fmla="*/ 4149506 w 4149506"/>
                  <a:gd name="connsiteY3" fmla="*/ 866151 h 866151"/>
                  <a:gd name="connsiteX0" fmla="*/ 0 w 4149506"/>
                  <a:gd name="connsiteY0" fmla="*/ 59870 h 867800"/>
                  <a:gd name="connsiteX1" fmla="*/ 1337373 w 4149506"/>
                  <a:gd name="connsiteY1" fmla="*/ 3744 h 867800"/>
                  <a:gd name="connsiteX2" fmla="*/ 3067885 w 4149506"/>
                  <a:gd name="connsiteY2" fmla="*/ 388160 h 867800"/>
                  <a:gd name="connsiteX3" fmla="*/ 4149506 w 4149506"/>
                  <a:gd name="connsiteY3" fmla="*/ 867800 h 867800"/>
                  <a:gd name="connsiteX0" fmla="*/ 0 w 4149506"/>
                  <a:gd name="connsiteY0" fmla="*/ 1 h 807931"/>
                  <a:gd name="connsiteX1" fmla="*/ 1337373 w 4149506"/>
                  <a:gd name="connsiteY1" fmla="*/ 43717 h 807931"/>
                  <a:gd name="connsiteX2" fmla="*/ 3067885 w 4149506"/>
                  <a:gd name="connsiteY2" fmla="*/ 328291 h 807931"/>
                  <a:gd name="connsiteX3" fmla="*/ 4149506 w 4149506"/>
                  <a:gd name="connsiteY3" fmla="*/ 807931 h 807931"/>
                  <a:gd name="connsiteX0" fmla="*/ 0 w 4282612"/>
                  <a:gd name="connsiteY0" fmla="*/ 14496 h 789144"/>
                  <a:gd name="connsiteX1" fmla="*/ 1470479 w 4282612"/>
                  <a:gd name="connsiteY1" fmla="*/ 24930 h 789144"/>
                  <a:gd name="connsiteX2" fmla="*/ 3200991 w 4282612"/>
                  <a:gd name="connsiteY2" fmla="*/ 309504 h 789144"/>
                  <a:gd name="connsiteX3" fmla="*/ 4282612 w 4282612"/>
                  <a:gd name="connsiteY3" fmla="*/ 789144 h 789144"/>
                  <a:gd name="connsiteX0" fmla="*/ 0 w 4648653"/>
                  <a:gd name="connsiteY0" fmla="*/ 14496 h 789144"/>
                  <a:gd name="connsiteX1" fmla="*/ 1836520 w 4648653"/>
                  <a:gd name="connsiteY1" fmla="*/ 24930 h 789144"/>
                  <a:gd name="connsiteX2" fmla="*/ 3567032 w 4648653"/>
                  <a:gd name="connsiteY2" fmla="*/ 309504 h 789144"/>
                  <a:gd name="connsiteX3" fmla="*/ 4648653 w 4648653"/>
                  <a:gd name="connsiteY3" fmla="*/ 789144 h 789144"/>
                  <a:gd name="connsiteX0" fmla="*/ 0 w 4648653"/>
                  <a:gd name="connsiteY0" fmla="*/ 7349 h 781997"/>
                  <a:gd name="connsiteX1" fmla="*/ 1836520 w 4648653"/>
                  <a:gd name="connsiteY1" fmla="*/ 17783 h 781997"/>
                  <a:gd name="connsiteX2" fmla="*/ 3567032 w 4648653"/>
                  <a:gd name="connsiteY2" fmla="*/ 302357 h 781997"/>
                  <a:gd name="connsiteX3" fmla="*/ 4648653 w 4648653"/>
                  <a:gd name="connsiteY3" fmla="*/ 781997 h 781997"/>
                  <a:gd name="connsiteX0" fmla="*/ 0 w 4548823"/>
                  <a:gd name="connsiteY0" fmla="*/ 7349 h 781997"/>
                  <a:gd name="connsiteX1" fmla="*/ 1736690 w 4548823"/>
                  <a:gd name="connsiteY1" fmla="*/ 17783 h 781997"/>
                  <a:gd name="connsiteX2" fmla="*/ 3467202 w 4548823"/>
                  <a:gd name="connsiteY2" fmla="*/ 302357 h 781997"/>
                  <a:gd name="connsiteX3" fmla="*/ 4548823 w 4548823"/>
                  <a:gd name="connsiteY3" fmla="*/ 781997 h 781997"/>
                  <a:gd name="connsiteX0" fmla="*/ 0 w 4548823"/>
                  <a:gd name="connsiteY0" fmla="*/ 14495 h 789143"/>
                  <a:gd name="connsiteX1" fmla="*/ 1736690 w 4548823"/>
                  <a:gd name="connsiteY1" fmla="*/ 24929 h 789143"/>
                  <a:gd name="connsiteX2" fmla="*/ 3467202 w 4548823"/>
                  <a:gd name="connsiteY2" fmla="*/ 309503 h 789143"/>
                  <a:gd name="connsiteX3" fmla="*/ 4548823 w 4548823"/>
                  <a:gd name="connsiteY3" fmla="*/ 789143 h 789143"/>
                  <a:gd name="connsiteX0" fmla="*/ 0 w 4748482"/>
                  <a:gd name="connsiteY0" fmla="*/ 14495 h 656020"/>
                  <a:gd name="connsiteX1" fmla="*/ 1736690 w 4748482"/>
                  <a:gd name="connsiteY1" fmla="*/ 24929 h 656020"/>
                  <a:gd name="connsiteX2" fmla="*/ 3467202 w 4748482"/>
                  <a:gd name="connsiteY2" fmla="*/ 309503 h 656020"/>
                  <a:gd name="connsiteX3" fmla="*/ 4748482 w 4748482"/>
                  <a:gd name="connsiteY3" fmla="*/ 656020 h 656020"/>
                  <a:gd name="connsiteX0" fmla="*/ 0 w 4748482"/>
                  <a:gd name="connsiteY0" fmla="*/ 10887 h 652412"/>
                  <a:gd name="connsiteX1" fmla="*/ 1736690 w 4748482"/>
                  <a:gd name="connsiteY1" fmla="*/ 21321 h 652412"/>
                  <a:gd name="connsiteX2" fmla="*/ 3450563 w 4748482"/>
                  <a:gd name="connsiteY2" fmla="*/ 255974 h 652412"/>
                  <a:gd name="connsiteX3" fmla="*/ 4748482 w 4748482"/>
                  <a:gd name="connsiteY3" fmla="*/ 652412 h 652412"/>
                  <a:gd name="connsiteX0" fmla="*/ 0 w 4748482"/>
                  <a:gd name="connsiteY0" fmla="*/ 10886 h 652411"/>
                  <a:gd name="connsiteX1" fmla="*/ 1736690 w 4748482"/>
                  <a:gd name="connsiteY1" fmla="*/ 21320 h 652411"/>
                  <a:gd name="connsiteX2" fmla="*/ 3450563 w 4748482"/>
                  <a:gd name="connsiteY2" fmla="*/ 255973 h 652411"/>
                  <a:gd name="connsiteX3" fmla="*/ 4748482 w 4748482"/>
                  <a:gd name="connsiteY3" fmla="*/ 652411 h 652411"/>
                  <a:gd name="connsiteX0" fmla="*/ 0 w 5114523"/>
                  <a:gd name="connsiteY0" fmla="*/ 10886 h 802175"/>
                  <a:gd name="connsiteX1" fmla="*/ 1736690 w 5114523"/>
                  <a:gd name="connsiteY1" fmla="*/ 21320 h 802175"/>
                  <a:gd name="connsiteX2" fmla="*/ 3450563 w 5114523"/>
                  <a:gd name="connsiteY2" fmla="*/ 255973 h 802175"/>
                  <a:gd name="connsiteX3" fmla="*/ 5114523 w 5114523"/>
                  <a:gd name="connsiteY3" fmla="*/ 802175 h 802175"/>
                  <a:gd name="connsiteX0" fmla="*/ 0 w 5114523"/>
                  <a:gd name="connsiteY0" fmla="*/ 10886 h 802175"/>
                  <a:gd name="connsiteX1" fmla="*/ 1736690 w 5114523"/>
                  <a:gd name="connsiteY1" fmla="*/ 21320 h 802175"/>
                  <a:gd name="connsiteX2" fmla="*/ 3450563 w 5114523"/>
                  <a:gd name="connsiteY2" fmla="*/ 255973 h 802175"/>
                  <a:gd name="connsiteX3" fmla="*/ 5114523 w 5114523"/>
                  <a:gd name="connsiteY3" fmla="*/ 802175 h 802175"/>
                  <a:gd name="connsiteX0" fmla="*/ 0 w 5114523"/>
                  <a:gd name="connsiteY0" fmla="*/ 10886 h 802175"/>
                  <a:gd name="connsiteX1" fmla="*/ 1736690 w 5114523"/>
                  <a:gd name="connsiteY1" fmla="*/ 21320 h 802175"/>
                  <a:gd name="connsiteX2" fmla="*/ 3450563 w 5114523"/>
                  <a:gd name="connsiteY2" fmla="*/ 255973 h 802175"/>
                  <a:gd name="connsiteX3" fmla="*/ 5114523 w 5114523"/>
                  <a:gd name="connsiteY3" fmla="*/ 802175 h 802175"/>
                  <a:gd name="connsiteX0" fmla="*/ 0 w 5114523"/>
                  <a:gd name="connsiteY0" fmla="*/ 10886 h 802175"/>
                  <a:gd name="connsiteX1" fmla="*/ 1736690 w 5114523"/>
                  <a:gd name="connsiteY1" fmla="*/ 21320 h 802175"/>
                  <a:gd name="connsiteX2" fmla="*/ 3450563 w 5114523"/>
                  <a:gd name="connsiteY2" fmla="*/ 255973 h 802175"/>
                  <a:gd name="connsiteX3" fmla="*/ 5114523 w 5114523"/>
                  <a:gd name="connsiteY3" fmla="*/ 802175 h 802175"/>
                  <a:gd name="connsiteX0" fmla="*/ 0 w 4448993"/>
                  <a:gd name="connsiteY0" fmla="*/ 10886 h 619132"/>
                  <a:gd name="connsiteX1" fmla="*/ 1736690 w 4448993"/>
                  <a:gd name="connsiteY1" fmla="*/ 21320 h 619132"/>
                  <a:gd name="connsiteX2" fmla="*/ 3450563 w 4448993"/>
                  <a:gd name="connsiteY2" fmla="*/ 255973 h 619132"/>
                  <a:gd name="connsiteX3" fmla="*/ 4448993 w 4448993"/>
                  <a:gd name="connsiteY3" fmla="*/ 619132 h 619132"/>
                  <a:gd name="connsiteX0" fmla="*/ 0 w 4448993"/>
                  <a:gd name="connsiteY0" fmla="*/ 12084 h 620330"/>
                  <a:gd name="connsiteX1" fmla="*/ 1736690 w 4448993"/>
                  <a:gd name="connsiteY1" fmla="*/ 22518 h 620330"/>
                  <a:gd name="connsiteX2" fmla="*/ 3517115 w 4448993"/>
                  <a:gd name="connsiteY2" fmla="*/ 273811 h 620330"/>
                  <a:gd name="connsiteX3" fmla="*/ 4448993 w 4448993"/>
                  <a:gd name="connsiteY3" fmla="*/ 620330 h 620330"/>
                  <a:gd name="connsiteX0" fmla="*/ 0 w 4448993"/>
                  <a:gd name="connsiteY0" fmla="*/ 18133 h 626379"/>
                  <a:gd name="connsiteX1" fmla="*/ 1736690 w 4448993"/>
                  <a:gd name="connsiteY1" fmla="*/ 28567 h 626379"/>
                  <a:gd name="connsiteX2" fmla="*/ 3799965 w 4448993"/>
                  <a:gd name="connsiteY2" fmla="*/ 363061 h 626379"/>
                  <a:gd name="connsiteX3" fmla="*/ 4448993 w 4448993"/>
                  <a:gd name="connsiteY3" fmla="*/ 626379 h 626379"/>
                  <a:gd name="connsiteX0" fmla="*/ 0 w 4448993"/>
                  <a:gd name="connsiteY0" fmla="*/ 10556 h 618802"/>
                  <a:gd name="connsiteX1" fmla="*/ 1736690 w 4448993"/>
                  <a:gd name="connsiteY1" fmla="*/ 20990 h 618802"/>
                  <a:gd name="connsiteX2" fmla="*/ 3690783 w 4448993"/>
                  <a:gd name="connsiteY2" fmla="*/ 251046 h 618802"/>
                  <a:gd name="connsiteX3" fmla="*/ 4448993 w 4448993"/>
                  <a:gd name="connsiteY3" fmla="*/ 618802 h 618802"/>
                  <a:gd name="connsiteX0" fmla="*/ 0 w 4448993"/>
                  <a:gd name="connsiteY0" fmla="*/ 10556 h 618802"/>
                  <a:gd name="connsiteX1" fmla="*/ 1736690 w 4448993"/>
                  <a:gd name="connsiteY1" fmla="*/ 20990 h 618802"/>
                  <a:gd name="connsiteX2" fmla="*/ 3690783 w 4448993"/>
                  <a:gd name="connsiteY2" fmla="*/ 251046 h 618802"/>
                  <a:gd name="connsiteX3" fmla="*/ 4448993 w 4448993"/>
                  <a:gd name="connsiteY3" fmla="*/ 618802 h 618802"/>
                  <a:gd name="connsiteX0" fmla="*/ 0 w 4448993"/>
                  <a:gd name="connsiteY0" fmla="*/ 37493 h 645739"/>
                  <a:gd name="connsiteX1" fmla="*/ 1736690 w 4448993"/>
                  <a:gd name="connsiteY1" fmla="*/ 47927 h 645739"/>
                  <a:gd name="connsiteX2" fmla="*/ 4448993 w 4448993"/>
                  <a:gd name="connsiteY2" fmla="*/ 645739 h 645739"/>
                  <a:gd name="connsiteX0" fmla="*/ 0 w 4448993"/>
                  <a:gd name="connsiteY0" fmla="*/ 37494 h 645740"/>
                  <a:gd name="connsiteX1" fmla="*/ 1736690 w 4448993"/>
                  <a:gd name="connsiteY1" fmla="*/ 47928 h 645740"/>
                  <a:gd name="connsiteX2" fmla="*/ 3131667 w 4448993"/>
                  <a:gd name="connsiteY2" fmla="*/ 323212 h 645740"/>
                  <a:gd name="connsiteX3" fmla="*/ 4448993 w 4448993"/>
                  <a:gd name="connsiteY3" fmla="*/ 645740 h 645740"/>
                  <a:gd name="connsiteX0" fmla="*/ 0 w 4448993"/>
                  <a:gd name="connsiteY0" fmla="*/ 8699 h 616945"/>
                  <a:gd name="connsiteX1" fmla="*/ 1736690 w 4448993"/>
                  <a:gd name="connsiteY1" fmla="*/ 19133 h 616945"/>
                  <a:gd name="connsiteX2" fmla="*/ 3179138 w 4448993"/>
                  <a:gd name="connsiteY2" fmla="*/ 223208 h 616945"/>
                  <a:gd name="connsiteX3" fmla="*/ 4448993 w 4448993"/>
                  <a:gd name="connsiteY3" fmla="*/ 616945 h 616945"/>
                  <a:gd name="connsiteX0" fmla="*/ 0 w 4448993"/>
                  <a:gd name="connsiteY0" fmla="*/ 8699 h 616945"/>
                  <a:gd name="connsiteX1" fmla="*/ 1736690 w 4448993"/>
                  <a:gd name="connsiteY1" fmla="*/ 19133 h 616945"/>
                  <a:gd name="connsiteX2" fmla="*/ 3179138 w 4448993"/>
                  <a:gd name="connsiteY2" fmla="*/ 223208 h 616945"/>
                  <a:gd name="connsiteX3" fmla="*/ 4448993 w 4448993"/>
                  <a:gd name="connsiteY3" fmla="*/ 616945 h 616945"/>
                  <a:gd name="connsiteX0" fmla="*/ 0 w 4078722"/>
                  <a:gd name="connsiteY0" fmla="*/ 8699 h 688152"/>
                  <a:gd name="connsiteX1" fmla="*/ 1736690 w 4078722"/>
                  <a:gd name="connsiteY1" fmla="*/ 19133 h 688152"/>
                  <a:gd name="connsiteX2" fmla="*/ 3179138 w 4078722"/>
                  <a:gd name="connsiteY2" fmla="*/ 223208 h 688152"/>
                  <a:gd name="connsiteX3" fmla="*/ 4078722 w 4078722"/>
                  <a:gd name="connsiteY3" fmla="*/ 688152 h 68815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2604742 w 4064480"/>
                  <a:gd name="connsiteY2" fmla="*/ 85541 h 702392"/>
                  <a:gd name="connsiteX3" fmla="*/ 3179138 w 4064480"/>
                  <a:gd name="connsiteY3" fmla="*/ 223208 h 702392"/>
                  <a:gd name="connsiteX4" fmla="*/ 4064480 w 4064480"/>
                  <a:gd name="connsiteY4" fmla="*/ 702392 h 702392"/>
                  <a:gd name="connsiteX0" fmla="*/ 0 w 4064480"/>
                  <a:gd name="connsiteY0" fmla="*/ 0 h 693693"/>
                  <a:gd name="connsiteX1" fmla="*/ 1736690 w 4064480"/>
                  <a:gd name="connsiteY1" fmla="*/ 10434 h 693693"/>
                  <a:gd name="connsiteX2" fmla="*/ 2604742 w 4064480"/>
                  <a:gd name="connsiteY2" fmla="*/ 72095 h 693693"/>
                  <a:gd name="connsiteX3" fmla="*/ 3179138 w 4064480"/>
                  <a:gd name="connsiteY3" fmla="*/ 214509 h 693693"/>
                  <a:gd name="connsiteX4" fmla="*/ 4064480 w 4064480"/>
                  <a:gd name="connsiteY4" fmla="*/ 693693 h 693693"/>
                  <a:gd name="connsiteX0" fmla="*/ 0 w 4064480"/>
                  <a:gd name="connsiteY0" fmla="*/ 0 h 693693"/>
                  <a:gd name="connsiteX1" fmla="*/ 1736690 w 4064480"/>
                  <a:gd name="connsiteY1" fmla="*/ 10434 h 693693"/>
                  <a:gd name="connsiteX2" fmla="*/ 2604742 w 4064480"/>
                  <a:gd name="connsiteY2" fmla="*/ 72095 h 693693"/>
                  <a:gd name="connsiteX3" fmla="*/ 3179138 w 4064480"/>
                  <a:gd name="connsiteY3" fmla="*/ 214509 h 693693"/>
                  <a:gd name="connsiteX4" fmla="*/ 4064480 w 4064480"/>
                  <a:gd name="connsiteY4" fmla="*/ 693693 h 693693"/>
                  <a:gd name="connsiteX0" fmla="*/ 0 w 4064480"/>
                  <a:gd name="connsiteY0" fmla="*/ 0 h 693693"/>
                  <a:gd name="connsiteX1" fmla="*/ 1736690 w 4064480"/>
                  <a:gd name="connsiteY1" fmla="*/ 10434 h 693693"/>
                  <a:gd name="connsiteX2" fmla="*/ 2604742 w 4064480"/>
                  <a:gd name="connsiteY2" fmla="*/ 72095 h 693693"/>
                  <a:gd name="connsiteX3" fmla="*/ 3416493 w 4064480"/>
                  <a:gd name="connsiteY3" fmla="*/ 295212 h 693693"/>
                  <a:gd name="connsiteX4" fmla="*/ 4064480 w 4064480"/>
                  <a:gd name="connsiteY4" fmla="*/ 693693 h 693693"/>
                  <a:gd name="connsiteX0" fmla="*/ 0 w 4097709"/>
                  <a:gd name="connsiteY0" fmla="*/ 0 h 674705"/>
                  <a:gd name="connsiteX1" fmla="*/ 1736690 w 4097709"/>
                  <a:gd name="connsiteY1" fmla="*/ 10434 h 674705"/>
                  <a:gd name="connsiteX2" fmla="*/ 2604742 w 4097709"/>
                  <a:gd name="connsiteY2" fmla="*/ 72095 h 674705"/>
                  <a:gd name="connsiteX3" fmla="*/ 3416493 w 4097709"/>
                  <a:gd name="connsiteY3" fmla="*/ 295212 h 674705"/>
                  <a:gd name="connsiteX4" fmla="*/ 4097709 w 4097709"/>
                  <a:gd name="connsiteY4" fmla="*/ 674705 h 674705"/>
                  <a:gd name="connsiteX0" fmla="*/ 0 w 4097709"/>
                  <a:gd name="connsiteY0" fmla="*/ 0 h 674705"/>
                  <a:gd name="connsiteX1" fmla="*/ 1736690 w 4097709"/>
                  <a:gd name="connsiteY1" fmla="*/ 10434 h 674705"/>
                  <a:gd name="connsiteX2" fmla="*/ 2604742 w 4097709"/>
                  <a:gd name="connsiteY2" fmla="*/ 72095 h 674705"/>
                  <a:gd name="connsiteX3" fmla="*/ 3416493 w 4097709"/>
                  <a:gd name="connsiteY3" fmla="*/ 295212 h 674705"/>
                  <a:gd name="connsiteX4" fmla="*/ 4097709 w 4097709"/>
                  <a:gd name="connsiteY4" fmla="*/ 674705 h 674705"/>
                  <a:gd name="connsiteX0" fmla="*/ 0 w 4088215"/>
                  <a:gd name="connsiteY0" fmla="*/ 0 h 594002"/>
                  <a:gd name="connsiteX1" fmla="*/ 1736690 w 4088215"/>
                  <a:gd name="connsiteY1" fmla="*/ 10434 h 594002"/>
                  <a:gd name="connsiteX2" fmla="*/ 2604742 w 4088215"/>
                  <a:gd name="connsiteY2" fmla="*/ 72095 h 594002"/>
                  <a:gd name="connsiteX3" fmla="*/ 3416493 w 4088215"/>
                  <a:gd name="connsiteY3" fmla="*/ 295212 h 594002"/>
                  <a:gd name="connsiteX4" fmla="*/ 4088215 w 4088215"/>
                  <a:gd name="connsiteY4" fmla="*/ 594002 h 594002"/>
                  <a:gd name="connsiteX0" fmla="*/ 0 w 4088215"/>
                  <a:gd name="connsiteY0" fmla="*/ 0 h 594002"/>
                  <a:gd name="connsiteX1" fmla="*/ 1736690 w 4088215"/>
                  <a:gd name="connsiteY1" fmla="*/ 10434 h 594002"/>
                  <a:gd name="connsiteX2" fmla="*/ 2604742 w 4088215"/>
                  <a:gd name="connsiteY2" fmla="*/ 72095 h 594002"/>
                  <a:gd name="connsiteX3" fmla="*/ 3416493 w 4088215"/>
                  <a:gd name="connsiteY3" fmla="*/ 247739 h 594002"/>
                  <a:gd name="connsiteX4" fmla="*/ 4088215 w 4088215"/>
                  <a:gd name="connsiteY4" fmla="*/ 594002 h 594002"/>
                  <a:gd name="connsiteX0" fmla="*/ 0 w 3034721"/>
                  <a:gd name="connsiteY0" fmla="*/ 6339 h 587571"/>
                  <a:gd name="connsiteX1" fmla="*/ 683196 w 3034721"/>
                  <a:gd name="connsiteY1" fmla="*/ 4003 h 587571"/>
                  <a:gd name="connsiteX2" fmla="*/ 1551248 w 3034721"/>
                  <a:gd name="connsiteY2" fmla="*/ 65664 h 587571"/>
                  <a:gd name="connsiteX3" fmla="*/ 2362999 w 3034721"/>
                  <a:gd name="connsiteY3" fmla="*/ 241308 h 587571"/>
                  <a:gd name="connsiteX4" fmla="*/ 3034721 w 3034721"/>
                  <a:gd name="connsiteY4" fmla="*/ 587571 h 587571"/>
                  <a:gd name="connsiteX0" fmla="*/ 0 w 3200727"/>
                  <a:gd name="connsiteY0" fmla="*/ 6339 h 715268"/>
                  <a:gd name="connsiteX1" fmla="*/ 683196 w 3200727"/>
                  <a:gd name="connsiteY1" fmla="*/ 4003 h 715268"/>
                  <a:gd name="connsiteX2" fmla="*/ 1551248 w 3200727"/>
                  <a:gd name="connsiteY2" fmla="*/ 65664 h 715268"/>
                  <a:gd name="connsiteX3" fmla="*/ 2362999 w 3200727"/>
                  <a:gd name="connsiteY3" fmla="*/ 241308 h 715268"/>
                  <a:gd name="connsiteX4" fmla="*/ 3200727 w 3200727"/>
                  <a:gd name="connsiteY4" fmla="*/ 715268 h 715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727" h="715268">
                    <a:moveTo>
                      <a:pt x="0" y="6339"/>
                    </a:moveTo>
                    <a:cubicBezTo>
                      <a:pt x="227732" y="5560"/>
                      <a:pt x="424655" y="-5884"/>
                      <a:pt x="683196" y="4003"/>
                    </a:cubicBezTo>
                    <a:cubicBezTo>
                      <a:pt x="941737" y="13890"/>
                      <a:pt x="1271281" y="26113"/>
                      <a:pt x="1551248" y="65664"/>
                    </a:cubicBezTo>
                    <a:cubicBezTo>
                      <a:pt x="1831215" y="105215"/>
                      <a:pt x="2088086" y="133041"/>
                      <a:pt x="2362999" y="241308"/>
                    </a:cubicBezTo>
                    <a:cubicBezTo>
                      <a:pt x="2637912" y="349575"/>
                      <a:pt x="2810282" y="457383"/>
                      <a:pt x="3200727" y="715268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halkboard" charset="0"/>
                  <a:ea typeface="ＭＳ Ｐゴシック" charset="0"/>
                </a:endParaRPr>
              </a:p>
            </p:txBody>
          </p:sp>
          <p:cxnSp>
            <p:nvCxnSpPr>
              <p:cNvPr id="67" name="Connecteur droit 66"/>
              <p:cNvCxnSpPr/>
              <p:nvPr/>
            </p:nvCxnSpPr>
            <p:spPr bwMode="auto">
              <a:xfrm flipH="1">
                <a:off x="9556018" y="6768477"/>
                <a:ext cx="279178" cy="40271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8" name="Connecteur droit 67"/>
              <p:cNvCxnSpPr/>
              <p:nvPr/>
            </p:nvCxnSpPr>
            <p:spPr bwMode="auto">
              <a:xfrm>
                <a:off x="7367335" y="6229697"/>
                <a:ext cx="0" cy="5040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73" name="Forme libre 72"/>
              <p:cNvSpPr/>
              <p:nvPr/>
            </p:nvSpPr>
            <p:spPr>
              <a:xfrm>
                <a:off x="7365903" y="6738676"/>
                <a:ext cx="2197083" cy="431079"/>
              </a:xfrm>
              <a:custGeom>
                <a:avLst/>
                <a:gdLst>
                  <a:gd name="connsiteX0" fmla="*/ 0 w 3007697"/>
                  <a:gd name="connsiteY0" fmla="*/ 422252 h 1181096"/>
                  <a:gd name="connsiteX1" fmla="*/ 1202208 w 3007697"/>
                  <a:gd name="connsiteY1" fmla="*/ 422252 h 1181096"/>
                  <a:gd name="connsiteX2" fmla="*/ 1828710 w 3007697"/>
                  <a:gd name="connsiteY2" fmla="*/ 15852 h 1181096"/>
                  <a:gd name="connsiteX3" fmla="*/ 2980120 w 3007697"/>
                  <a:gd name="connsiteY3" fmla="*/ 1048785 h 1181096"/>
                  <a:gd name="connsiteX4" fmla="*/ 558773 w 3007697"/>
                  <a:gd name="connsiteY4" fmla="*/ 1167318 h 1181096"/>
                  <a:gd name="connsiteX0" fmla="*/ 0 w 3006692"/>
                  <a:gd name="connsiteY0" fmla="*/ 426319 h 1185163"/>
                  <a:gd name="connsiteX1" fmla="*/ 1490060 w 3006692"/>
                  <a:gd name="connsiteY1" fmla="*/ 375519 h 1185163"/>
                  <a:gd name="connsiteX2" fmla="*/ 1828710 w 3006692"/>
                  <a:gd name="connsiteY2" fmla="*/ 19919 h 1185163"/>
                  <a:gd name="connsiteX3" fmla="*/ 2980120 w 3006692"/>
                  <a:gd name="connsiteY3" fmla="*/ 1052852 h 1185163"/>
                  <a:gd name="connsiteX4" fmla="*/ 558773 w 3006692"/>
                  <a:gd name="connsiteY4" fmla="*/ 1171385 h 1185163"/>
                  <a:gd name="connsiteX0" fmla="*/ 0 w 3197262"/>
                  <a:gd name="connsiteY0" fmla="*/ 557992 h 1324455"/>
                  <a:gd name="connsiteX1" fmla="*/ 1490060 w 3197262"/>
                  <a:gd name="connsiteY1" fmla="*/ 507192 h 1324455"/>
                  <a:gd name="connsiteX2" fmla="*/ 2912390 w 3197262"/>
                  <a:gd name="connsiteY2" fmla="*/ 16125 h 1324455"/>
                  <a:gd name="connsiteX3" fmla="*/ 2980120 w 3197262"/>
                  <a:gd name="connsiteY3" fmla="*/ 1184525 h 1324455"/>
                  <a:gd name="connsiteX4" fmla="*/ 558773 w 3197262"/>
                  <a:gd name="connsiteY4" fmla="*/ 1303058 h 1324455"/>
                  <a:gd name="connsiteX0" fmla="*/ 0 w 3141117"/>
                  <a:gd name="connsiteY0" fmla="*/ 571467 h 1565941"/>
                  <a:gd name="connsiteX1" fmla="*/ 1490060 w 3141117"/>
                  <a:gd name="connsiteY1" fmla="*/ 520667 h 1565941"/>
                  <a:gd name="connsiteX2" fmla="*/ 2912390 w 3141117"/>
                  <a:gd name="connsiteY2" fmla="*/ 29600 h 1565941"/>
                  <a:gd name="connsiteX3" fmla="*/ 2895457 w 3141117"/>
                  <a:gd name="connsiteY3" fmla="*/ 1502800 h 1565941"/>
                  <a:gd name="connsiteX4" fmla="*/ 558773 w 3141117"/>
                  <a:gd name="connsiteY4" fmla="*/ 1316533 h 1565941"/>
                  <a:gd name="connsiteX0" fmla="*/ 0 w 2927356"/>
                  <a:gd name="connsiteY0" fmla="*/ 562939 h 1308005"/>
                  <a:gd name="connsiteX1" fmla="*/ 1490060 w 2927356"/>
                  <a:gd name="connsiteY1" fmla="*/ 512139 h 1308005"/>
                  <a:gd name="connsiteX2" fmla="*/ 2912390 w 2927356"/>
                  <a:gd name="connsiteY2" fmla="*/ 21072 h 1308005"/>
                  <a:gd name="connsiteX3" fmla="*/ 558773 w 2927356"/>
                  <a:gd name="connsiteY3" fmla="*/ 1308005 h 1308005"/>
                  <a:gd name="connsiteX0" fmla="*/ 0 w 3491999"/>
                  <a:gd name="connsiteY0" fmla="*/ 590018 h 612778"/>
                  <a:gd name="connsiteX1" fmla="*/ 1490060 w 3491999"/>
                  <a:gd name="connsiteY1" fmla="*/ 539218 h 612778"/>
                  <a:gd name="connsiteX2" fmla="*/ 2912390 w 3491999"/>
                  <a:gd name="connsiteY2" fmla="*/ 48151 h 612778"/>
                  <a:gd name="connsiteX3" fmla="*/ 3301837 w 3491999"/>
                  <a:gd name="connsiteY3" fmla="*/ 200551 h 612778"/>
                  <a:gd name="connsiteX0" fmla="*/ 0 w 3301837"/>
                  <a:gd name="connsiteY0" fmla="*/ 551442 h 574202"/>
                  <a:gd name="connsiteX1" fmla="*/ 1490060 w 3301837"/>
                  <a:gd name="connsiteY1" fmla="*/ 500642 h 574202"/>
                  <a:gd name="connsiteX2" fmla="*/ 2912390 w 3301837"/>
                  <a:gd name="connsiteY2" fmla="*/ 9575 h 574202"/>
                  <a:gd name="connsiteX3" fmla="*/ 3301837 w 3301837"/>
                  <a:gd name="connsiteY3" fmla="*/ 161975 h 574202"/>
                  <a:gd name="connsiteX0" fmla="*/ 0 w 3420365"/>
                  <a:gd name="connsiteY0" fmla="*/ 660401 h 683161"/>
                  <a:gd name="connsiteX1" fmla="*/ 1490060 w 3420365"/>
                  <a:gd name="connsiteY1" fmla="*/ 609601 h 683161"/>
                  <a:gd name="connsiteX2" fmla="*/ 2912390 w 3420365"/>
                  <a:gd name="connsiteY2" fmla="*/ 118534 h 683161"/>
                  <a:gd name="connsiteX3" fmla="*/ 3420365 w 3420365"/>
                  <a:gd name="connsiteY3" fmla="*/ 0 h 683161"/>
                  <a:gd name="connsiteX0" fmla="*/ 0 w 3420365"/>
                  <a:gd name="connsiteY0" fmla="*/ 660401 h 680792"/>
                  <a:gd name="connsiteX1" fmla="*/ 1490060 w 3420365"/>
                  <a:gd name="connsiteY1" fmla="*/ 609601 h 680792"/>
                  <a:gd name="connsiteX2" fmla="*/ 2455213 w 3420365"/>
                  <a:gd name="connsiteY2" fmla="*/ 169334 h 680792"/>
                  <a:gd name="connsiteX3" fmla="*/ 3420365 w 3420365"/>
                  <a:gd name="connsiteY3" fmla="*/ 0 h 680792"/>
                  <a:gd name="connsiteX0" fmla="*/ 0 w 3251040"/>
                  <a:gd name="connsiteY0" fmla="*/ 660401 h 680792"/>
                  <a:gd name="connsiteX1" fmla="*/ 1320735 w 3251040"/>
                  <a:gd name="connsiteY1" fmla="*/ 609601 h 680792"/>
                  <a:gd name="connsiteX2" fmla="*/ 2285888 w 3251040"/>
                  <a:gd name="connsiteY2" fmla="*/ 169334 h 680792"/>
                  <a:gd name="connsiteX3" fmla="*/ 3251040 w 3251040"/>
                  <a:gd name="connsiteY3" fmla="*/ 0 h 680792"/>
                  <a:gd name="connsiteX0" fmla="*/ 0 w 3251040"/>
                  <a:gd name="connsiteY0" fmla="*/ 660401 h 666177"/>
                  <a:gd name="connsiteX1" fmla="*/ 1320735 w 3251040"/>
                  <a:gd name="connsiteY1" fmla="*/ 609601 h 666177"/>
                  <a:gd name="connsiteX2" fmla="*/ 2285888 w 3251040"/>
                  <a:gd name="connsiteY2" fmla="*/ 169334 h 666177"/>
                  <a:gd name="connsiteX3" fmla="*/ 3251040 w 3251040"/>
                  <a:gd name="connsiteY3" fmla="*/ 0 h 666177"/>
                  <a:gd name="connsiteX0" fmla="*/ 0 w 3251040"/>
                  <a:gd name="connsiteY0" fmla="*/ 660401 h 660401"/>
                  <a:gd name="connsiteX1" fmla="*/ 1320734 w 3251040"/>
                  <a:gd name="connsiteY1" fmla="*/ 433892 h 660401"/>
                  <a:gd name="connsiteX2" fmla="*/ 2285888 w 3251040"/>
                  <a:gd name="connsiteY2" fmla="*/ 169334 h 660401"/>
                  <a:gd name="connsiteX3" fmla="*/ 3251040 w 3251040"/>
                  <a:gd name="connsiteY3" fmla="*/ 0 h 660401"/>
                  <a:gd name="connsiteX0" fmla="*/ 0 w 3251040"/>
                  <a:gd name="connsiteY0" fmla="*/ 506657 h 506657"/>
                  <a:gd name="connsiteX1" fmla="*/ 1320734 w 3251040"/>
                  <a:gd name="connsiteY1" fmla="*/ 433892 h 506657"/>
                  <a:gd name="connsiteX2" fmla="*/ 2285888 w 3251040"/>
                  <a:gd name="connsiteY2" fmla="*/ 169334 h 506657"/>
                  <a:gd name="connsiteX3" fmla="*/ 3251040 w 3251040"/>
                  <a:gd name="connsiteY3" fmla="*/ 0 h 506657"/>
                  <a:gd name="connsiteX0" fmla="*/ 0 w 4116230"/>
                  <a:gd name="connsiteY0" fmla="*/ 348310 h 690320"/>
                  <a:gd name="connsiteX1" fmla="*/ 1320734 w 4116230"/>
                  <a:gd name="connsiteY1" fmla="*/ 275545 h 690320"/>
                  <a:gd name="connsiteX2" fmla="*/ 2285888 w 4116230"/>
                  <a:gd name="connsiteY2" fmla="*/ 10987 h 690320"/>
                  <a:gd name="connsiteX3" fmla="*/ 4116230 w 4116230"/>
                  <a:gd name="connsiteY3" fmla="*/ 690310 h 690320"/>
                  <a:gd name="connsiteX0" fmla="*/ 0 w 4116230"/>
                  <a:gd name="connsiteY0" fmla="*/ 105119 h 447135"/>
                  <a:gd name="connsiteX1" fmla="*/ 1320734 w 4116230"/>
                  <a:gd name="connsiteY1" fmla="*/ 32354 h 447135"/>
                  <a:gd name="connsiteX2" fmla="*/ 2785035 w 4116230"/>
                  <a:gd name="connsiteY2" fmla="*/ 34042 h 447135"/>
                  <a:gd name="connsiteX3" fmla="*/ 4116230 w 4116230"/>
                  <a:gd name="connsiteY3" fmla="*/ 447119 h 447135"/>
                  <a:gd name="connsiteX0" fmla="*/ 0 w 4116230"/>
                  <a:gd name="connsiteY0" fmla="*/ 86413 h 450213"/>
                  <a:gd name="connsiteX1" fmla="*/ 1320734 w 4116230"/>
                  <a:gd name="connsiteY1" fmla="*/ 13648 h 450213"/>
                  <a:gd name="connsiteX2" fmla="*/ 3067885 w 4116230"/>
                  <a:gd name="connsiteY2" fmla="*/ 414703 h 450213"/>
                  <a:gd name="connsiteX3" fmla="*/ 4116230 w 4116230"/>
                  <a:gd name="connsiteY3" fmla="*/ 428413 h 450213"/>
                  <a:gd name="connsiteX0" fmla="*/ 0 w 4116230"/>
                  <a:gd name="connsiteY0" fmla="*/ 133164 h 500591"/>
                  <a:gd name="connsiteX1" fmla="*/ 1320735 w 4116230"/>
                  <a:gd name="connsiteY1" fmla="*/ 10477 h 500591"/>
                  <a:gd name="connsiteX2" fmla="*/ 3067885 w 4116230"/>
                  <a:gd name="connsiteY2" fmla="*/ 461454 h 500591"/>
                  <a:gd name="connsiteX3" fmla="*/ 4116230 w 4116230"/>
                  <a:gd name="connsiteY3" fmla="*/ 475164 h 500591"/>
                  <a:gd name="connsiteX0" fmla="*/ 0 w 4149506"/>
                  <a:gd name="connsiteY0" fmla="*/ 133164 h 941112"/>
                  <a:gd name="connsiteX1" fmla="*/ 1320735 w 4149506"/>
                  <a:gd name="connsiteY1" fmla="*/ 10477 h 941112"/>
                  <a:gd name="connsiteX2" fmla="*/ 3067885 w 4149506"/>
                  <a:gd name="connsiteY2" fmla="*/ 461454 h 941112"/>
                  <a:gd name="connsiteX3" fmla="*/ 4149506 w 4149506"/>
                  <a:gd name="connsiteY3" fmla="*/ 941094 h 941112"/>
                  <a:gd name="connsiteX0" fmla="*/ 0 w 4149506"/>
                  <a:gd name="connsiteY0" fmla="*/ 133164 h 941094"/>
                  <a:gd name="connsiteX1" fmla="*/ 1320735 w 4149506"/>
                  <a:gd name="connsiteY1" fmla="*/ 10477 h 941094"/>
                  <a:gd name="connsiteX2" fmla="*/ 3067885 w 4149506"/>
                  <a:gd name="connsiteY2" fmla="*/ 461454 h 941094"/>
                  <a:gd name="connsiteX3" fmla="*/ 4149506 w 4149506"/>
                  <a:gd name="connsiteY3" fmla="*/ 941094 h 941094"/>
                  <a:gd name="connsiteX0" fmla="*/ 0 w 4149506"/>
                  <a:gd name="connsiteY0" fmla="*/ 71301 h 879231"/>
                  <a:gd name="connsiteX1" fmla="*/ 1337373 w 4149506"/>
                  <a:gd name="connsiteY1" fmla="*/ 15175 h 879231"/>
                  <a:gd name="connsiteX2" fmla="*/ 3067885 w 4149506"/>
                  <a:gd name="connsiteY2" fmla="*/ 399591 h 879231"/>
                  <a:gd name="connsiteX3" fmla="*/ 4149506 w 4149506"/>
                  <a:gd name="connsiteY3" fmla="*/ 879231 h 879231"/>
                  <a:gd name="connsiteX0" fmla="*/ 0 w 4149506"/>
                  <a:gd name="connsiteY0" fmla="*/ 58221 h 866151"/>
                  <a:gd name="connsiteX1" fmla="*/ 1337373 w 4149506"/>
                  <a:gd name="connsiteY1" fmla="*/ 2095 h 866151"/>
                  <a:gd name="connsiteX2" fmla="*/ 3067885 w 4149506"/>
                  <a:gd name="connsiteY2" fmla="*/ 386511 h 866151"/>
                  <a:gd name="connsiteX3" fmla="*/ 4149506 w 4149506"/>
                  <a:gd name="connsiteY3" fmla="*/ 866151 h 866151"/>
                  <a:gd name="connsiteX0" fmla="*/ 0 w 4149506"/>
                  <a:gd name="connsiteY0" fmla="*/ 59870 h 867800"/>
                  <a:gd name="connsiteX1" fmla="*/ 1337373 w 4149506"/>
                  <a:gd name="connsiteY1" fmla="*/ 3744 h 867800"/>
                  <a:gd name="connsiteX2" fmla="*/ 3067885 w 4149506"/>
                  <a:gd name="connsiteY2" fmla="*/ 388160 h 867800"/>
                  <a:gd name="connsiteX3" fmla="*/ 4149506 w 4149506"/>
                  <a:gd name="connsiteY3" fmla="*/ 867800 h 867800"/>
                  <a:gd name="connsiteX0" fmla="*/ 0 w 4149506"/>
                  <a:gd name="connsiteY0" fmla="*/ 1 h 807931"/>
                  <a:gd name="connsiteX1" fmla="*/ 1337373 w 4149506"/>
                  <a:gd name="connsiteY1" fmla="*/ 43717 h 807931"/>
                  <a:gd name="connsiteX2" fmla="*/ 3067885 w 4149506"/>
                  <a:gd name="connsiteY2" fmla="*/ 328291 h 807931"/>
                  <a:gd name="connsiteX3" fmla="*/ 4149506 w 4149506"/>
                  <a:gd name="connsiteY3" fmla="*/ 807931 h 807931"/>
                  <a:gd name="connsiteX0" fmla="*/ 0 w 4282612"/>
                  <a:gd name="connsiteY0" fmla="*/ 14496 h 789144"/>
                  <a:gd name="connsiteX1" fmla="*/ 1470479 w 4282612"/>
                  <a:gd name="connsiteY1" fmla="*/ 24930 h 789144"/>
                  <a:gd name="connsiteX2" fmla="*/ 3200991 w 4282612"/>
                  <a:gd name="connsiteY2" fmla="*/ 309504 h 789144"/>
                  <a:gd name="connsiteX3" fmla="*/ 4282612 w 4282612"/>
                  <a:gd name="connsiteY3" fmla="*/ 789144 h 789144"/>
                  <a:gd name="connsiteX0" fmla="*/ 0 w 4648653"/>
                  <a:gd name="connsiteY0" fmla="*/ 14496 h 789144"/>
                  <a:gd name="connsiteX1" fmla="*/ 1836520 w 4648653"/>
                  <a:gd name="connsiteY1" fmla="*/ 24930 h 789144"/>
                  <a:gd name="connsiteX2" fmla="*/ 3567032 w 4648653"/>
                  <a:gd name="connsiteY2" fmla="*/ 309504 h 789144"/>
                  <a:gd name="connsiteX3" fmla="*/ 4648653 w 4648653"/>
                  <a:gd name="connsiteY3" fmla="*/ 789144 h 789144"/>
                  <a:gd name="connsiteX0" fmla="*/ 0 w 4648653"/>
                  <a:gd name="connsiteY0" fmla="*/ 7349 h 781997"/>
                  <a:gd name="connsiteX1" fmla="*/ 1836520 w 4648653"/>
                  <a:gd name="connsiteY1" fmla="*/ 17783 h 781997"/>
                  <a:gd name="connsiteX2" fmla="*/ 3567032 w 4648653"/>
                  <a:gd name="connsiteY2" fmla="*/ 302357 h 781997"/>
                  <a:gd name="connsiteX3" fmla="*/ 4648653 w 4648653"/>
                  <a:gd name="connsiteY3" fmla="*/ 781997 h 781997"/>
                  <a:gd name="connsiteX0" fmla="*/ 0 w 4548823"/>
                  <a:gd name="connsiteY0" fmla="*/ 7349 h 781997"/>
                  <a:gd name="connsiteX1" fmla="*/ 1736690 w 4548823"/>
                  <a:gd name="connsiteY1" fmla="*/ 17783 h 781997"/>
                  <a:gd name="connsiteX2" fmla="*/ 3467202 w 4548823"/>
                  <a:gd name="connsiteY2" fmla="*/ 302357 h 781997"/>
                  <a:gd name="connsiteX3" fmla="*/ 4548823 w 4548823"/>
                  <a:gd name="connsiteY3" fmla="*/ 781997 h 781997"/>
                  <a:gd name="connsiteX0" fmla="*/ 0 w 4548823"/>
                  <a:gd name="connsiteY0" fmla="*/ 14495 h 789143"/>
                  <a:gd name="connsiteX1" fmla="*/ 1736690 w 4548823"/>
                  <a:gd name="connsiteY1" fmla="*/ 24929 h 789143"/>
                  <a:gd name="connsiteX2" fmla="*/ 3467202 w 4548823"/>
                  <a:gd name="connsiteY2" fmla="*/ 309503 h 789143"/>
                  <a:gd name="connsiteX3" fmla="*/ 4548823 w 4548823"/>
                  <a:gd name="connsiteY3" fmla="*/ 789143 h 789143"/>
                  <a:gd name="connsiteX0" fmla="*/ 0 w 4748482"/>
                  <a:gd name="connsiteY0" fmla="*/ 14495 h 656020"/>
                  <a:gd name="connsiteX1" fmla="*/ 1736690 w 4748482"/>
                  <a:gd name="connsiteY1" fmla="*/ 24929 h 656020"/>
                  <a:gd name="connsiteX2" fmla="*/ 3467202 w 4748482"/>
                  <a:gd name="connsiteY2" fmla="*/ 309503 h 656020"/>
                  <a:gd name="connsiteX3" fmla="*/ 4748482 w 4748482"/>
                  <a:gd name="connsiteY3" fmla="*/ 656020 h 656020"/>
                  <a:gd name="connsiteX0" fmla="*/ 0 w 4748482"/>
                  <a:gd name="connsiteY0" fmla="*/ 10887 h 652412"/>
                  <a:gd name="connsiteX1" fmla="*/ 1736690 w 4748482"/>
                  <a:gd name="connsiteY1" fmla="*/ 21321 h 652412"/>
                  <a:gd name="connsiteX2" fmla="*/ 3450563 w 4748482"/>
                  <a:gd name="connsiteY2" fmla="*/ 255974 h 652412"/>
                  <a:gd name="connsiteX3" fmla="*/ 4748482 w 4748482"/>
                  <a:gd name="connsiteY3" fmla="*/ 652412 h 652412"/>
                  <a:gd name="connsiteX0" fmla="*/ 0 w 4748482"/>
                  <a:gd name="connsiteY0" fmla="*/ 10886 h 652411"/>
                  <a:gd name="connsiteX1" fmla="*/ 1736690 w 4748482"/>
                  <a:gd name="connsiteY1" fmla="*/ 21320 h 652411"/>
                  <a:gd name="connsiteX2" fmla="*/ 3450563 w 4748482"/>
                  <a:gd name="connsiteY2" fmla="*/ 255973 h 652411"/>
                  <a:gd name="connsiteX3" fmla="*/ 4748482 w 4748482"/>
                  <a:gd name="connsiteY3" fmla="*/ 652411 h 652411"/>
                  <a:gd name="connsiteX0" fmla="*/ 0 w 5114523"/>
                  <a:gd name="connsiteY0" fmla="*/ 10886 h 802175"/>
                  <a:gd name="connsiteX1" fmla="*/ 1736690 w 5114523"/>
                  <a:gd name="connsiteY1" fmla="*/ 21320 h 802175"/>
                  <a:gd name="connsiteX2" fmla="*/ 3450563 w 5114523"/>
                  <a:gd name="connsiteY2" fmla="*/ 255973 h 802175"/>
                  <a:gd name="connsiteX3" fmla="*/ 5114523 w 5114523"/>
                  <a:gd name="connsiteY3" fmla="*/ 802175 h 802175"/>
                  <a:gd name="connsiteX0" fmla="*/ 0 w 5114523"/>
                  <a:gd name="connsiteY0" fmla="*/ 10886 h 802175"/>
                  <a:gd name="connsiteX1" fmla="*/ 1736690 w 5114523"/>
                  <a:gd name="connsiteY1" fmla="*/ 21320 h 802175"/>
                  <a:gd name="connsiteX2" fmla="*/ 3450563 w 5114523"/>
                  <a:gd name="connsiteY2" fmla="*/ 255973 h 802175"/>
                  <a:gd name="connsiteX3" fmla="*/ 5114523 w 5114523"/>
                  <a:gd name="connsiteY3" fmla="*/ 802175 h 802175"/>
                  <a:gd name="connsiteX0" fmla="*/ 0 w 5114523"/>
                  <a:gd name="connsiteY0" fmla="*/ 10886 h 802175"/>
                  <a:gd name="connsiteX1" fmla="*/ 1736690 w 5114523"/>
                  <a:gd name="connsiteY1" fmla="*/ 21320 h 802175"/>
                  <a:gd name="connsiteX2" fmla="*/ 3450563 w 5114523"/>
                  <a:gd name="connsiteY2" fmla="*/ 255973 h 802175"/>
                  <a:gd name="connsiteX3" fmla="*/ 5114523 w 5114523"/>
                  <a:gd name="connsiteY3" fmla="*/ 802175 h 802175"/>
                  <a:gd name="connsiteX0" fmla="*/ 0 w 5114523"/>
                  <a:gd name="connsiteY0" fmla="*/ 10886 h 802175"/>
                  <a:gd name="connsiteX1" fmla="*/ 1736690 w 5114523"/>
                  <a:gd name="connsiteY1" fmla="*/ 21320 h 802175"/>
                  <a:gd name="connsiteX2" fmla="*/ 3450563 w 5114523"/>
                  <a:gd name="connsiteY2" fmla="*/ 255973 h 802175"/>
                  <a:gd name="connsiteX3" fmla="*/ 5114523 w 5114523"/>
                  <a:gd name="connsiteY3" fmla="*/ 802175 h 802175"/>
                  <a:gd name="connsiteX0" fmla="*/ 0 w 4448993"/>
                  <a:gd name="connsiteY0" fmla="*/ 10886 h 619132"/>
                  <a:gd name="connsiteX1" fmla="*/ 1736690 w 4448993"/>
                  <a:gd name="connsiteY1" fmla="*/ 21320 h 619132"/>
                  <a:gd name="connsiteX2" fmla="*/ 3450563 w 4448993"/>
                  <a:gd name="connsiteY2" fmla="*/ 255973 h 619132"/>
                  <a:gd name="connsiteX3" fmla="*/ 4448993 w 4448993"/>
                  <a:gd name="connsiteY3" fmla="*/ 619132 h 619132"/>
                  <a:gd name="connsiteX0" fmla="*/ 0 w 4448993"/>
                  <a:gd name="connsiteY0" fmla="*/ 12084 h 620330"/>
                  <a:gd name="connsiteX1" fmla="*/ 1736690 w 4448993"/>
                  <a:gd name="connsiteY1" fmla="*/ 22518 h 620330"/>
                  <a:gd name="connsiteX2" fmla="*/ 3517115 w 4448993"/>
                  <a:gd name="connsiteY2" fmla="*/ 273811 h 620330"/>
                  <a:gd name="connsiteX3" fmla="*/ 4448993 w 4448993"/>
                  <a:gd name="connsiteY3" fmla="*/ 620330 h 620330"/>
                  <a:gd name="connsiteX0" fmla="*/ 0 w 4448993"/>
                  <a:gd name="connsiteY0" fmla="*/ 18133 h 626379"/>
                  <a:gd name="connsiteX1" fmla="*/ 1736690 w 4448993"/>
                  <a:gd name="connsiteY1" fmla="*/ 28567 h 626379"/>
                  <a:gd name="connsiteX2" fmla="*/ 3799965 w 4448993"/>
                  <a:gd name="connsiteY2" fmla="*/ 363061 h 626379"/>
                  <a:gd name="connsiteX3" fmla="*/ 4448993 w 4448993"/>
                  <a:gd name="connsiteY3" fmla="*/ 626379 h 626379"/>
                  <a:gd name="connsiteX0" fmla="*/ 0 w 4448993"/>
                  <a:gd name="connsiteY0" fmla="*/ 10556 h 618802"/>
                  <a:gd name="connsiteX1" fmla="*/ 1736690 w 4448993"/>
                  <a:gd name="connsiteY1" fmla="*/ 20990 h 618802"/>
                  <a:gd name="connsiteX2" fmla="*/ 3690783 w 4448993"/>
                  <a:gd name="connsiteY2" fmla="*/ 251046 h 618802"/>
                  <a:gd name="connsiteX3" fmla="*/ 4448993 w 4448993"/>
                  <a:gd name="connsiteY3" fmla="*/ 618802 h 618802"/>
                  <a:gd name="connsiteX0" fmla="*/ 0 w 4448993"/>
                  <a:gd name="connsiteY0" fmla="*/ 10556 h 618802"/>
                  <a:gd name="connsiteX1" fmla="*/ 1736690 w 4448993"/>
                  <a:gd name="connsiteY1" fmla="*/ 20990 h 618802"/>
                  <a:gd name="connsiteX2" fmla="*/ 3690783 w 4448993"/>
                  <a:gd name="connsiteY2" fmla="*/ 251046 h 618802"/>
                  <a:gd name="connsiteX3" fmla="*/ 4448993 w 4448993"/>
                  <a:gd name="connsiteY3" fmla="*/ 618802 h 618802"/>
                  <a:gd name="connsiteX0" fmla="*/ 0 w 4448993"/>
                  <a:gd name="connsiteY0" fmla="*/ 37493 h 645739"/>
                  <a:gd name="connsiteX1" fmla="*/ 1736690 w 4448993"/>
                  <a:gd name="connsiteY1" fmla="*/ 47927 h 645739"/>
                  <a:gd name="connsiteX2" fmla="*/ 4448993 w 4448993"/>
                  <a:gd name="connsiteY2" fmla="*/ 645739 h 645739"/>
                  <a:gd name="connsiteX0" fmla="*/ 0 w 4448993"/>
                  <a:gd name="connsiteY0" fmla="*/ 37494 h 645740"/>
                  <a:gd name="connsiteX1" fmla="*/ 1736690 w 4448993"/>
                  <a:gd name="connsiteY1" fmla="*/ 47928 h 645740"/>
                  <a:gd name="connsiteX2" fmla="*/ 3131667 w 4448993"/>
                  <a:gd name="connsiteY2" fmla="*/ 323212 h 645740"/>
                  <a:gd name="connsiteX3" fmla="*/ 4448993 w 4448993"/>
                  <a:gd name="connsiteY3" fmla="*/ 645740 h 645740"/>
                  <a:gd name="connsiteX0" fmla="*/ 0 w 4448993"/>
                  <a:gd name="connsiteY0" fmla="*/ 8699 h 616945"/>
                  <a:gd name="connsiteX1" fmla="*/ 1736690 w 4448993"/>
                  <a:gd name="connsiteY1" fmla="*/ 19133 h 616945"/>
                  <a:gd name="connsiteX2" fmla="*/ 3179138 w 4448993"/>
                  <a:gd name="connsiteY2" fmla="*/ 223208 h 616945"/>
                  <a:gd name="connsiteX3" fmla="*/ 4448993 w 4448993"/>
                  <a:gd name="connsiteY3" fmla="*/ 616945 h 616945"/>
                  <a:gd name="connsiteX0" fmla="*/ 0 w 4448993"/>
                  <a:gd name="connsiteY0" fmla="*/ 8699 h 616945"/>
                  <a:gd name="connsiteX1" fmla="*/ 1736690 w 4448993"/>
                  <a:gd name="connsiteY1" fmla="*/ 19133 h 616945"/>
                  <a:gd name="connsiteX2" fmla="*/ 3179138 w 4448993"/>
                  <a:gd name="connsiteY2" fmla="*/ 223208 h 616945"/>
                  <a:gd name="connsiteX3" fmla="*/ 4448993 w 4448993"/>
                  <a:gd name="connsiteY3" fmla="*/ 616945 h 616945"/>
                  <a:gd name="connsiteX0" fmla="*/ 0 w 4078722"/>
                  <a:gd name="connsiteY0" fmla="*/ 8699 h 688152"/>
                  <a:gd name="connsiteX1" fmla="*/ 1736690 w 4078722"/>
                  <a:gd name="connsiteY1" fmla="*/ 19133 h 688152"/>
                  <a:gd name="connsiteX2" fmla="*/ 3179138 w 4078722"/>
                  <a:gd name="connsiteY2" fmla="*/ 223208 h 688152"/>
                  <a:gd name="connsiteX3" fmla="*/ 4078722 w 4078722"/>
                  <a:gd name="connsiteY3" fmla="*/ 688152 h 68815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3179138 w 4064480"/>
                  <a:gd name="connsiteY2" fmla="*/ 223208 h 702392"/>
                  <a:gd name="connsiteX3" fmla="*/ 4064480 w 4064480"/>
                  <a:gd name="connsiteY3" fmla="*/ 702392 h 702392"/>
                  <a:gd name="connsiteX0" fmla="*/ 0 w 4064480"/>
                  <a:gd name="connsiteY0" fmla="*/ 8699 h 702392"/>
                  <a:gd name="connsiteX1" fmla="*/ 1736690 w 4064480"/>
                  <a:gd name="connsiteY1" fmla="*/ 19133 h 702392"/>
                  <a:gd name="connsiteX2" fmla="*/ 2604742 w 4064480"/>
                  <a:gd name="connsiteY2" fmla="*/ 85541 h 702392"/>
                  <a:gd name="connsiteX3" fmla="*/ 3179138 w 4064480"/>
                  <a:gd name="connsiteY3" fmla="*/ 223208 h 702392"/>
                  <a:gd name="connsiteX4" fmla="*/ 4064480 w 4064480"/>
                  <a:gd name="connsiteY4" fmla="*/ 702392 h 702392"/>
                  <a:gd name="connsiteX0" fmla="*/ 0 w 4064480"/>
                  <a:gd name="connsiteY0" fmla="*/ 0 h 693693"/>
                  <a:gd name="connsiteX1" fmla="*/ 1736690 w 4064480"/>
                  <a:gd name="connsiteY1" fmla="*/ 10434 h 693693"/>
                  <a:gd name="connsiteX2" fmla="*/ 2604742 w 4064480"/>
                  <a:gd name="connsiteY2" fmla="*/ 72095 h 693693"/>
                  <a:gd name="connsiteX3" fmla="*/ 3179138 w 4064480"/>
                  <a:gd name="connsiteY3" fmla="*/ 214509 h 693693"/>
                  <a:gd name="connsiteX4" fmla="*/ 4064480 w 4064480"/>
                  <a:gd name="connsiteY4" fmla="*/ 693693 h 693693"/>
                  <a:gd name="connsiteX0" fmla="*/ 0 w 4064480"/>
                  <a:gd name="connsiteY0" fmla="*/ 0 h 693693"/>
                  <a:gd name="connsiteX1" fmla="*/ 1736690 w 4064480"/>
                  <a:gd name="connsiteY1" fmla="*/ 10434 h 693693"/>
                  <a:gd name="connsiteX2" fmla="*/ 2604742 w 4064480"/>
                  <a:gd name="connsiteY2" fmla="*/ 72095 h 693693"/>
                  <a:gd name="connsiteX3" fmla="*/ 3179138 w 4064480"/>
                  <a:gd name="connsiteY3" fmla="*/ 214509 h 693693"/>
                  <a:gd name="connsiteX4" fmla="*/ 4064480 w 4064480"/>
                  <a:gd name="connsiteY4" fmla="*/ 693693 h 693693"/>
                  <a:gd name="connsiteX0" fmla="*/ 0 w 4064480"/>
                  <a:gd name="connsiteY0" fmla="*/ 0 h 693693"/>
                  <a:gd name="connsiteX1" fmla="*/ 1736690 w 4064480"/>
                  <a:gd name="connsiteY1" fmla="*/ 10434 h 693693"/>
                  <a:gd name="connsiteX2" fmla="*/ 2604742 w 4064480"/>
                  <a:gd name="connsiteY2" fmla="*/ 72095 h 693693"/>
                  <a:gd name="connsiteX3" fmla="*/ 3416493 w 4064480"/>
                  <a:gd name="connsiteY3" fmla="*/ 295212 h 693693"/>
                  <a:gd name="connsiteX4" fmla="*/ 4064480 w 4064480"/>
                  <a:gd name="connsiteY4" fmla="*/ 693693 h 693693"/>
                  <a:gd name="connsiteX0" fmla="*/ 0 w 4097709"/>
                  <a:gd name="connsiteY0" fmla="*/ 0 h 674705"/>
                  <a:gd name="connsiteX1" fmla="*/ 1736690 w 4097709"/>
                  <a:gd name="connsiteY1" fmla="*/ 10434 h 674705"/>
                  <a:gd name="connsiteX2" fmla="*/ 2604742 w 4097709"/>
                  <a:gd name="connsiteY2" fmla="*/ 72095 h 674705"/>
                  <a:gd name="connsiteX3" fmla="*/ 3416493 w 4097709"/>
                  <a:gd name="connsiteY3" fmla="*/ 295212 h 674705"/>
                  <a:gd name="connsiteX4" fmla="*/ 4097709 w 4097709"/>
                  <a:gd name="connsiteY4" fmla="*/ 674705 h 674705"/>
                  <a:gd name="connsiteX0" fmla="*/ 0 w 4097709"/>
                  <a:gd name="connsiteY0" fmla="*/ 0 h 674705"/>
                  <a:gd name="connsiteX1" fmla="*/ 1736690 w 4097709"/>
                  <a:gd name="connsiteY1" fmla="*/ 10434 h 674705"/>
                  <a:gd name="connsiteX2" fmla="*/ 2604742 w 4097709"/>
                  <a:gd name="connsiteY2" fmla="*/ 72095 h 674705"/>
                  <a:gd name="connsiteX3" fmla="*/ 3416493 w 4097709"/>
                  <a:gd name="connsiteY3" fmla="*/ 295212 h 674705"/>
                  <a:gd name="connsiteX4" fmla="*/ 4097709 w 4097709"/>
                  <a:gd name="connsiteY4" fmla="*/ 674705 h 674705"/>
                  <a:gd name="connsiteX0" fmla="*/ 0 w 3884091"/>
                  <a:gd name="connsiteY0" fmla="*/ 0 h 565520"/>
                  <a:gd name="connsiteX1" fmla="*/ 1736690 w 3884091"/>
                  <a:gd name="connsiteY1" fmla="*/ 10434 h 565520"/>
                  <a:gd name="connsiteX2" fmla="*/ 2604742 w 3884091"/>
                  <a:gd name="connsiteY2" fmla="*/ 72095 h 565520"/>
                  <a:gd name="connsiteX3" fmla="*/ 3416493 w 3884091"/>
                  <a:gd name="connsiteY3" fmla="*/ 295212 h 565520"/>
                  <a:gd name="connsiteX4" fmla="*/ 3884091 w 3884091"/>
                  <a:gd name="connsiteY4" fmla="*/ 565520 h 565520"/>
                  <a:gd name="connsiteX0" fmla="*/ 0 w 3884091"/>
                  <a:gd name="connsiteY0" fmla="*/ 0 h 565520"/>
                  <a:gd name="connsiteX1" fmla="*/ 1736690 w 3884091"/>
                  <a:gd name="connsiteY1" fmla="*/ 10434 h 565520"/>
                  <a:gd name="connsiteX2" fmla="*/ 2604742 w 3884091"/>
                  <a:gd name="connsiteY2" fmla="*/ 72095 h 565520"/>
                  <a:gd name="connsiteX3" fmla="*/ 3269333 w 3884091"/>
                  <a:gd name="connsiteY3" fmla="*/ 224003 h 565520"/>
                  <a:gd name="connsiteX4" fmla="*/ 3884091 w 3884091"/>
                  <a:gd name="connsiteY4" fmla="*/ 565520 h 565520"/>
                  <a:gd name="connsiteX0" fmla="*/ 0 w 2849752"/>
                  <a:gd name="connsiteY0" fmla="*/ 0 h 559135"/>
                  <a:gd name="connsiteX1" fmla="*/ 702351 w 2849752"/>
                  <a:gd name="connsiteY1" fmla="*/ 4049 h 559135"/>
                  <a:gd name="connsiteX2" fmla="*/ 1570403 w 2849752"/>
                  <a:gd name="connsiteY2" fmla="*/ 65710 h 559135"/>
                  <a:gd name="connsiteX3" fmla="*/ 2234994 w 2849752"/>
                  <a:gd name="connsiteY3" fmla="*/ 217618 h 559135"/>
                  <a:gd name="connsiteX4" fmla="*/ 2849752 w 2849752"/>
                  <a:gd name="connsiteY4" fmla="*/ 559135 h 559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49752" h="559135">
                    <a:moveTo>
                      <a:pt x="0" y="0"/>
                    </a:moveTo>
                    <a:lnTo>
                      <a:pt x="702351" y="4049"/>
                    </a:lnTo>
                    <a:cubicBezTo>
                      <a:pt x="964085" y="15001"/>
                      <a:pt x="1314963" y="30115"/>
                      <a:pt x="1570403" y="65710"/>
                    </a:cubicBezTo>
                    <a:cubicBezTo>
                      <a:pt x="1825843" y="101305"/>
                      <a:pt x="2021769" y="135381"/>
                      <a:pt x="2234994" y="217618"/>
                    </a:cubicBezTo>
                    <a:cubicBezTo>
                      <a:pt x="2448219" y="299855"/>
                      <a:pt x="2459307" y="301250"/>
                      <a:pt x="2849752" y="559135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halkboard" charset="0"/>
                  <a:ea typeface="ＭＳ Ｐゴシック" charset="0"/>
                </a:endParaRPr>
              </a:p>
            </p:txBody>
          </p:sp>
        </p:grpSp>
        <p:grpSp>
          <p:nvGrpSpPr>
            <p:cNvPr id="82" name="Grouper 81"/>
            <p:cNvGrpSpPr/>
            <p:nvPr/>
          </p:nvGrpSpPr>
          <p:grpSpPr>
            <a:xfrm>
              <a:off x="6424439" y="6224303"/>
              <a:ext cx="648072" cy="379882"/>
              <a:chOff x="6712471" y="6301705"/>
              <a:chExt cx="648072" cy="379882"/>
            </a:xfrm>
          </p:grpSpPr>
          <p:sp>
            <p:nvSpPr>
              <p:cNvPr id="77" name="Line 55"/>
              <p:cNvSpPr>
                <a:spLocks noChangeShapeType="1"/>
              </p:cNvSpPr>
              <p:nvPr/>
            </p:nvSpPr>
            <p:spPr bwMode="auto">
              <a:xfrm flipV="1">
                <a:off x="6712471" y="6301705"/>
                <a:ext cx="64807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80" name="Line 55"/>
              <p:cNvSpPr>
                <a:spLocks noChangeShapeType="1"/>
              </p:cNvSpPr>
              <p:nvPr/>
            </p:nvSpPr>
            <p:spPr bwMode="auto">
              <a:xfrm flipV="1">
                <a:off x="6712471" y="6492019"/>
                <a:ext cx="64807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81" name="Line 55"/>
              <p:cNvSpPr>
                <a:spLocks noChangeShapeType="1"/>
              </p:cNvSpPr>
              <p:nvPr/>
            </p:nvSpPr>
            <p:spPr bwMode="auto">
              <a:xfrm flipV="1">
                <a:off x="6712471" y="6681587"/>
                <a:ext cx="64807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  <p:grpSp>
          <p:nvGrpSpPr>
            <p:cNvPr id="84" name="Grouper 83"/>
            <p:cNvGrpSpPr/>
            <p:nvPr/>
          </p:nvGrpSpPr>
          <p:grpSpPr>
            <a:xfrm rot="2085107">
              <a:off x="9355231" y="6884582"/>
              <a:ext cx="648072" cy="379882"/>
              <a:chOff x="6712471" y="6301705"/>
              <a:chExt cx="648072" cy="379882"/>
            </a:xfrm>
          </p:grpSpPr>
          <p:sp>
            <p:nvSpPr>
              <p:cNvPr id="85" name="Line 55"/>
              <p:cNvSpPr>
                <a:spLocks noChangeShapeType="1"/>
              </p:cNvSpPr>
              <p:nvPr/>
            </p:nvSpPr>
            <p:spPr bwMode="auto">
              <a:xfrm flipV="1">
                <a:off x="6712471" y="6301705"/>
                <a:ext cx="648072" cy="0"/>
              </a:xfrm>
              <a:prstGeom prst="line">
                <a:avLst/>
              </a:prstGeom>
              <a:noFill/>
              <a:ln w="31750">
                <a:solidFill>
                  <a:srgbClr val="15C3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86" name="Line 55"/>
              <p:cNvSpPr>
                <a:spLocks noChangeShapeType="1"/>
              </p:cNvSpPr>
              <p:nvPr/>
            </p:nvSpPr>
            <p:spPr bwMode="auto">
              <a:xfrm flipV="1">
                <a:off x="6712471" y="6492019"/>
                <a:ext cx="648072" cy="0"/>
              </a:xfrm>
              <a:prstGeom prst="line">
                <a:avLst/>
              </a:prstGeom>
              <a:noFill/>
              <a:ln w="31750">
                <a:solidFill>
                  <a:srgbClr val="15C3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87" name="Line 55"/>
              <p:cNvSpPr>
                <a:spLocks noChangeShapeType="1"/>
              </p:cNvSpPr>
              <p:nvPr/>
            </p:nvSpPr>
            <p:spPr bwMode="auto">
              <a:xfrm flipV="1">
                <a:off x="6712471" y="6681587"/>
                <a:ext cx="648072" cy="0"/>
              </a:xfrm>
              <a:prstGeom prst="line">
                <a:avLst/>
              </a:prstGeom>
              <a:noFill/>
              <a:ln w="31750">
                <a:solidFill>
                  <a:srgbClr val="15C3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</p:grpSp>
      <p:grpSp>
        <p:nvGrpSpPr>
          <p:cNvPr id="92" name="Grouper 91"/>
          <p:cNvGrpSpPr/>
          <p:nvPr/>
        </p:nvGrpSpPr>
        <p:grpSpPr>
          <a:xfrm>
            <a:off x="8401490" y="5653633"/>
            <a:ext cx="672729" cy="990421"/>
            <a:chOff x="8401490" y="5653633"/>
            <a:chExt cx="672729" cy="990421"/>
          </a:xfrm>
        </p:grpSpPr>
        <p:sp>
          <p:nvSpPr>
            <p:cNvPr id="88" name="Flèche vers la gauche 87"/>
            <p:cNvSpPr/>
            <p:nvPr/>
          </p:nvSpPr>
          <p:spPr bwMode="auto">
            <a:xfrm rot="17849598" flipH="1">
              <a:off x="8113458" y="6067990"/>
              <a:ext cx="864096" cy="288032"/>
            </a:xfrm>
            <a:prstGeom prst="leftArrow">
              <a:avLst>
                <a:gd name="adj1" fmla="val 35543"/>
                <a:gd name="adj2" fmla="val 110237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  <a:ea typeface="ＭＳ Ｐゴシック" charset="0"/>
              </a:endParaRP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8728695" y="5653633"/>
              <a:ext cx="345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/>
                <a:t>F</a:t>
              </a:r>
            </a:p>
          </p:txBody>
        </p:sp>
      </p:grpSp>
      <p:pic>
        <p:nvPicPr>
          <p:cNvPr id="12288" name="Image 12287" descr="Capture d’écran 2017-10-16 à 07.47.5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711" y="2125241"/>
            <a:ext cx="1224136" cy="331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build="allAtOnce"/>
      <p:bldP spid="3" grpId="0"/>
      <p:bldP spid="4" grpId="0"/>
      <p:bldP spid="5" grpId="0"/>
      <p:bldP spid="40" grpId="0"/>
      <p:bldP spid="61" grpId="0"/>
      <p:bldP spid="62" grpId="0"/>
      <p:bldP spid="63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+mj-cs"/>
              </a:rPr>
              <a:t>Quantité de mouvement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1498600" y="2282825"/>
            <a:ext cx="390525" cy="4143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693863" y="2490788"/>
            <a:ext cx="782637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1498600" y="3941763"/>
            <a:ext cx="390525" cy="414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V="1">
            <a:off x="1693863" y="3733800"/>
            <a:ext cx="1108075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2266950" y="2320925"/>
            <a:ext cx="106203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>
                <a:solidFill>
                  <a:srgbClr val="0000FF"/>
                </a:solidFill>
                <a:latin typeface="Times New Roman" charset="0"/>
                <a:cs typeface="+mn-cs"/>
              </a:rPr>
              <a:t>P</a:t>
            </a:r>
            <a:r>
              <a:rPr lang="fr-FR" sz="2100" baseline="-25000">
                <a:solidFill>
                  <a:srgbClr val="0000FF"/>
                </a:solidFill>
                <a:latin typeface="Times New Roman" charset="0"/>
                <a:cs typeface="+mn-cs"/>
              </a:rPr>
              <a:t>1</a:t>
            </a:r>
            <a:r>
              <a:rPr lang="fr-FR" sz="2100" b="0">
                <a:solidFill>
                  <a:srgbClr val="0000FF"/>
                </a:solidFill>
                <a:latin typeface="Times New Roman" charset="0"/>
                <a:cs typeface="+mn-cs"/>
              </a:rPr>
              <a:t>=m</a:t>
            </a:r>
            <a:r>
              <a:rPr lang="fr-FR" sz="2100" b="0" baseline="-25000">
                <a:solidFill>
                  <a:srgbClr val="0000FF"/>
                </a:solidFill>
                <a:latin typeface="Times New Roman" charset="0"/>
                <a:cs typeface="+mn-cs"/>
              </a:rPr>
              <a:t>1</a:t>
            </a:r>
            <a:r>
              <a:rPr lang="fr-FR" sz="2100">
                <a:solidFill>
                  <a:srgbClr val="0000FF"/>
                </a:solidFill>
                <a:latin typeface="Times New Roman" charset="0"/>
                <a:cs typeface="+mn-cs"/>
              </a:rPr>
              <a:t>v</a:t>
            </a:r>
            <a:r>
              <a:rPr lang="fr-FR" sz="2100" b="0" baseline="-25000">
                <a:solidFill>
                  <a:srgbClr val="0000FF"/>
                </a:solidFill>
                <a:latin typeface="Times New Roman" charset="0"/>
                <a:cs typeface="+mn-cs"/>
              </a:rPr>
              <a:t>1</a:t>
            </a:r>
            <a:endParaRPr lang="fr-FR" sz="2100" b="0">
              <a:solidFill>
                <a:srgbClr val="0000FF"/>
              </a:solidFill>
              <a:latin typeface="Times New Roman" charset="0"/>
              <a:cs typeface="+mn-cs"/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2541588" y="3803650"/>
            <a:ext cx="10620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>
                <a:solidFill>
                  <a:srgbClr val="FF0000"/>
                </a:solidFill>
                <a:latin typeface="Times New Roman" charset="0"/>
                <a:cs typeface="+mn-cs"/>
              </a:rPr>
              <a:t>P</a:t>
            </a:r>
            <a:r>
              <a:rPr lang="fr-FR" sz="2100" baseline="-250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r>
              <a:rPr lang="fr-FR" sz="2100" b="0">
                <a:solidFill>
                  <a:srgbClr val="FF0000"/>
                </a:solidFill>
                <a:latin typeface="Times New Roman" charset="0"/>
                <a:cs typeface="+mn-cs"/>
              </a:rPr>
              <a:t>=m</a:t>
            </a:r>
            <a:r>
              <a:rPr lang="fr-FR" sz="2100" b="0" baseline="-250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r>
              <a:rPr lang="fr-FR" sz="2100">
                <a:solidFill>
                  <a:srgbClr val="FF0000"/>
                </a:solidFill>
                <a:latin typeface="Times New Roman" charset="0"/>
                <a:cs typeface="+mn-cs"/>
              </a:rPr>
              <a:t>v</a:t>
            </a:r>
            <a:r>
              <a:rPr lang="fr-FR" sz="2100" b="0" baseline="-250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fr-FR" sz="2100" b="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grpSp>
        <p:nvGrpSpPr>
          <p:cNvPr id="50224" name="Group 48"/>
          <p:cNvGrpSpPr>
            <a:grpSpLocks/>
          </p:cNvGrpSpPr>
          <p:nvPr/>
        </p:nvGrpSpPr>
        <p:grpSpPr bwMode="auto">
          <a:xfrm>
            <a:off x="2932113" y="3041650"/>
            <a:ext cx="1143000" cy="830263"/>
            <a:chOff x="1847" y="1916"/>
            <a:chExt cx="720" cy="523"/>
          </a:xfrm>
        </p:grpSpPr>
        <p:sp>
          <p:nvSpPr>
            <p:cNvPr id="50192" name="Oval 16"/>
            <p:cNvSpPr>
              <a:spLocks noChangeArrowheads="1"/>
            </p:cNvSpPr>
            <p:nvPr/>
          </p:nvSpPr>
          <p:spPr bwMode="auto">
            <a:xfrm>
              <a:off x="1847" y="1916"/>
              <a:ext cx="246" cy="2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1657" tIns="30829" rIns="61657" bIns="30829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0193" name="Oval 17"/>
            <p:cNvSpPr>
              <a:spLocks noChangeArrowheads="1"/>
            </p:cNvSpPr>
            <p:nvPr/>
          </p:nvSpPr>
          <p:spPr bwMode="auto">
            <a:xfrm>
              <a:off x="1847" y="2178"/>
              <a:ext cx="246" cy="26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1657" tIns="30829" rIns="61657" bIns="30829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0198" name="Text Box 22"/>
            <p:cNvSpPr txBox="1">
              <a:spLocks noChangeArrowheads="1"/>
            </p:cNvSpPr>
            <p:nvPr/>
          </p:nvSpPr>
          <p:spPr bwMode="auto">
            <a:xfrm>
              <a:off x="2134" y="2047"/>
              <a:ext cx="43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1657" tIns="30829" rIns="61657" bIns="30829">
              <a:spAutoFit/>
            </a:bodyPr>
            <a:lstStyle>
              <a:lvl1pPr defTabSz="80168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401638" defTabSz="80168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801688" defTabSz="80168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203325" defTabSz="80168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1603375" defTabSz="80168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060575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517775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2974975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432175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fr-FR" sz="2100" b="0">
                  <a:latin typeface="Times New Roman" charset="0"/>
                  <a:cs typeface="+mn-cs"/>
                </a:rPr>
                <a:t>Choc</a:t>
              </a:r>
            </a:p>
          </p:txBody>
        </p:sp>
      </p:grpSp>
      <p:grpSp>
        <p:nvGrpSpPr>
          <p:cNvPr id="50231" name="Group 55"/>
          <p:cNvGrpSpPr>
            <a:grpSpLocks/>
          </p:cNvGrpSpPr>
          <p:nvPr/>
        </p:nvGrpSpPr>
        <p:grpSpPr bwMode="auto">
          <a:xfrm>
            <a:off x="4170363" y="1520825"/>
            <a:ext cx="2266950" cy="3770313"/>
            <a:chOff x="2627" y="958"/>
            <a:chExt cx="1428" cy="2375"/>
          </a:xfrm>
        </p:grpSpPr>
        <p:grpSp>
          <p:nvGrpSpPr>
            <p:cNvPr id="4116" name="Group 53"/>
            <p:cNvGrpSpPr>
              <a:grpSpLocks/>
            </p:cNvGrpSpPr>
            <p:nvPr/>
          </p:nvGrpSpPr>
          <p:grpSpPr bwMode="auto">
            <a:xfrm>
              <a:off x="2627" y="958"/>
              <a:ext cx="1428" cy="740"/>
              <a:chOff x="2627" y="958"/>
              <a:chExt cx="1428" cy="740"/>
            </a:xfrm>
          </p:grpSpPr>
          <p:sp>
            <p:nvSpPr>
              <p:cNvPr id="50194" name="Oval 18"/>
              <p:cNvSpPr>
                <a:spLocks noChangeArrowheads="1"/>
              </p:cNvSpPr>
              <p:nvPr/>
            </p:nvSpPr>
            <p:spPr bwMode="auto">
              <a:xfrm>
                <a:off x="2627" y="1437"/>
                <a:ext cx="246" cy="261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61657" tIns="30829" rIns="61657" bIns="30829">
                <a:spAutoFit/>
              </a:bodyPr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50196" name="Line 20"/>
              <p:cNvSpPr>
                <a:spLocks noChangeShapeType="1"/>
              </p:cNvSpPr>
              <p:nvPr/>
            </p:nvSpPr>
            <p:spPr bwMode="auto">
              <a:xfrm flipV="1">
                <a:off x="2750" y="1132"/>
                <a:ext cx="493" cy="4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61657" tIns="30829" rIns="61657" bIns="30829">
                <a:spAutoFit/>
              </a:bodyPr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50199" name="Text Box 23"/>
              <p:cNvSpPr txBox="1">
                <a:spLocks noChangeArrowheads="1"/>
              </p:cNvSpPr>
              <p:nvPr/>
            </p:nvSpPr>
            <p:spPr bwMode="auto">
              <a:xfrm>
                <a:off x="3284" y="958"/>
                <a:ext cx="77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61657" tIns="30829" rIns="61657" bIns="30829">
                <a:spAutoFit/>
              </a:bodyPr>
              <a:lstStyle>
                <a:lvl1pPr defTabSz="801688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401638" defTabSz="801688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801688" defTabSz="801688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203325" defTabSz="801688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1603375" defTabSz="801688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060575" defTabSz="8016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517775" defTabSz="8016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2974975" defTabSz="8016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432175" defTabSz="8016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fr-FR" sz="2100">
                    <a:solidFill>
                      <a:srgbClr val="0000FF"/>
                    </a:solidFill>
                    <a:latin typeface="Times New Roman" charset="0"/>
                    <a:cs typeface="+mn-cs"/>
                  </a:rPr>
                  <a:t>P</a:t>
                </a:r>
                <a:r>
                  <a:rPr lang="ja-JP" altLang="fr-FR" sz="2100">
                    <a:solidFill>
                      <a:srgbClr val="0000FF"/>
                    </a:solidFill>
                    <a:latin typeface="Arial"/>
                    <a:cs typeface="+mn-cs"/>
                  </a:rPr>
                  <a:t>’</a:t>
                </a:r>
                <a:r>
                  <a:rPr lang="fr-FR" sz="2100" baseline="-25000">
                    <a:solidFill>
                      <a:srgbClr val="0000FF"/>
                    </a:solidFill>
                    <a:latin typeface="Times New Roman" charset="0"/>
                    <a:cs typeface="+mn-cs"/>
                  </a:rPr>
                  <a:t>1</a:t>
                </a:r>
                <a:r>
                  <a:rPr lang="fr-FR" sz="2100" b="0">
                    <a:solidFill>
                      <a:srgbClr val="0000FF"/>
                    </a:solidFill>
                    <a:latin typeface="Times New Roman" charset="0"/>
                    <a:cs typeface="+mn-cs"/>
                  </a:rPr>
                  <a:t>=m</a:t>
                </a:r>
                <a:r>
                  <a:rPr lang="fr-FR" sz="2100" b="0" baseline="-25000">
                    <a:solidFill>
                      <a:srgbClr val="0000FF"/>
                    </a:solidFill>
                    <a:latin typeface="Times New Roman" charset="0"/>
                    <a:cs typeface="+mn-cs"/>
                  </a:rPr>
                  <a:t>1</a:t>
                </a:r>
                <a:r>
                  <a:rPr lang="fr-FR" sz="2100">
                    <a:solidFill>
                      <a:srgbClr val="0000FF"/>
                    </a:solidFill>
                    <a:latin typeface="Times New Roman" charset="0"/>
                    <a:cs typeface="+mn-cs"/>
                  </a:rPr>
                  <a:t>v</a:t>
                </a:r>
                <a:r>
                  <a:rPr lang="ja-JP" altLang="fr-FR" sz="2100">
                    <a:solidFill>
                      <a:srgbClr val="0000FF"/>
                    </a:solidFill>
                    <a:latin typeface="Arial"/>
                    <a:cs typeface="+mn-cs"/>
                  </a:rPr>
                  <a:t>’</a:t>
                </a:r>
                <a:r>
                  <a:rPr lang="fr-FR" sz="2100" b="0" baseline="-25000">
                    <a:solidFill>
                      <a:srgbClr val="0000FF"/>
                    </a:solidFill>
                    <a:latin typeface="Times New Roman" charset="0"/>
                    <a:cs typeface="+mn-cs"/>
                  </a:rPr>
                  <a:t>1</a:t>
                </a:r>
                <a:endParaRPr lang="fr-FR" sz="2100" b="0">
                  <a:solidFill>
                    <a:srgbClr val="0000FF"/>
                  </a:solidFill>
                  <a:latin typeface="Times New Roman" charset="0"/>
                  <a:cs typeface="+mn-cs"/>
                </a:endParaRPr>
              </a:p>
            </p:txBody>
          </p:sp>
        </p:grpSp>
        <p:grpSp>
          <p:nvGrpSpPr>
            <p:cNvPr id="4117" name="Group 54"/>
            <p:cNvGrpSpPr>
              <a:grpSpLocks/>
            </p:cNvGrpSpPr>
            <p:nvPr/>
          </p:nvGrpSpPr>
          <p:grpSpPr bwMode="auto">
            <a:xfrm>
              <a:off x="2627" y="2613"/>
              <a:ext cx="1428" cy="720"/>
              <a:chOff x="2627" y="2613"/>
              <a:chExt cx="1428" cy="720"/>
            </a:xfrm>
          </p:grpSpPr>
          <p:sp>
            <p:nvSpPr>
              <p:cNvPr id="50195" name="Oval 19"/>
              <p:cNvSpPr>
                <a:spLocks noChangeArrowheads="1"/>
              </p:cNvSpPr>
              <p:nvPr/>
            </p:nvSpPr>
            <p:spPr bwMode="auto">
              <a:xfrm>
                <a:off x="2627" y="2613"/>
                <a:ext cx="246" cy="26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61657" tIns="30829" rIns="61657" bIns="30829">
                <a:spAutoFit/>
              </a:bodyPr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50197" name="Line 21"/>
              <p:cNvSpPr>
                <a:spLocks noChangeShapeType="1"/>
              </p:cNvSpPr>
              <p:nvPr/>
            </p:nvSpPr>
            <p:spPr bwMode="auto">
              <a:xfrm>
                <a:off x="2750" y="2744"/>
                <a:ext cx="493" cy="5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61657" tIns="30829" rIns="61657" bIns="30829">
                <a:spAutoFit/>
              </a:bodyPr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50200" name="Text Box 24"/>
              <p:cNvSpPr txBox="1">
                <a:spLocks noChangeArrowheads="1"/>
              </p:cNvSpPr>
              <p:nvPr/>
            </p:nvSpPr>
            <p:spPr bwMode="auto">
              <a:xfrm>
                <a:off x="3284" y="3093"/>
                <a:ext cx="77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61657" tIns="30829" rIns="61657" bIns="30829">
                <a:spAutoFit/>
              </a:bodyPr>
              <a:lstStyle>
                <a:lvl1pPr defTabSz="801688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401638" defTabSz="801688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801688" defTabSz="801688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203325" defTabSz="801688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1603375" defTabSz="801688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060575" defTabSz="8016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517775" defTabSz="8016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2974975" defTabSz="8016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432175" defTabSz="8016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fr-FR" sz="210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P</a:t>
                </a:r>
                <a:r>
                  <a:rPr lang="ja-JP" altLang="fr-FR" sz="2100">
                    <a:solidFill>
                      <a:srgbClr val="FF0000"/>
                    </a:solidFill>
                    <a:latin typeface="Arial"/>
                    <a:cs typeface="+mn-cs"/>
                  </a:rPr>
                  <a:t>’</a:t>
                </a:r>
                <a:r>
                  <a:rPr lang="fr-FR" sz="2100" baseline="-2500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2</a:t>
                </a:r>
                <a:r>
                  <a:rPr lang="fr-FR" sz="2100" b="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=m</a:t>
                </a:r>
                <a:r>
                  <a:rPr lang="fr-FR" sz="2100" b="0" baseline="-2500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2</a:t>
                </a:r>
                <a:r>
                  <a:rPr lang="fr-FR" sz="210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v</a:t>
                </a:r>
                <a:r>
                  <a:rPr lang="ja-JP" altLang="fr-FR" sz="2100">
                    <a:solidFill>
                      <a:srgbClr val="FF0000"/>
                    </a:solidFill>
                    <a:latin typeface="Arial"/>
                    <a:cs typeface="+mn-cs"/>
                  </a:rPr>
                  <a:t>’</a:t>
                </a:r>
                <a:r>
                  <a:rPr lang="fr-FR" sz="2100" b="0" baseline="-2500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2</a:t>
                </a:r>
                <a:endParaRPr lang="fr-FR" sz="2100" b="0">
                  <a:solidFill>
                    <a:srgbClr val="FF0000"/>
                  </a:solidFill>
                  <a:latin typeface="Times New Roman" charset="0"/>
                  <a:cs typeface="+mn-cs"/>
                </a:endParaRPr>
              </a:p>
            </p:txBody>
          </p:sp>
        </p:grpSp>
      </p:grpSp>
      <p:grpSp>
        <p:nvGrpSpPr>
          <p:cNvPr id="2" name="Grouper 1"/>
          <p:cNvGrpSpPr>
            <a:grpSpLocks/>
          </p:cNvGrpSpPr>
          <p:nvPr/>
        </p:nvGrpSpPr>
        <p:grpSpPr bwMode="auto">
          <a:xfrm>
            <a:off x="626539" y="3949700"/>
            <a:ext cx="9438738" cy="2226965"/>
            <a:chOff x="626539" y="3949700"/>
            <a:chExt cx="9438738" cy="2226965"/>
          </a:xfrm>
        </p:grpSpPr>
        <p:sp>
          <p:nvSpPr>
            <p:cNvPr id="50213" name="Text Box 37"/>
            <p:cNvSpPr txBox="1">
              <a:spLocks noChangeArrowheads="1"/>
            </p:cNvSpPr>
            <p:nvPr/>
          </p:nvSpPr>
          <p:spPr bwMode="auto">
            <a:xfrm>
              <a:off x="626539" y="5715000"/>
              <a:ext cx="9438738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2400" b="0">
                  <a:cs typeface="+mn-cs"/>
                </a:rPr>
                <a:t>La variation de QDM </a:t>
              </a:r>
              <a:r>
                <a:rPr lang="fr-FR" sz="2400">
                  <a:solidFill>
                    <a:srgbClr val="0000FF"/>
                  </a:solidFill>
                  <a:cs typeface="+mn-cs"/>
                </a:rPr>
                <a:t>P</a:t>
              </a:r>
              <a:r>
                <a:rPr lang="fr-FR" sz="2400" baseline="-25000">
                  <a:solidFill>
                    <a:srgbClr val="0000FF"/>
                  </a:solidFill>
                  <a:cs typeface="+mn-cs"/>
                </a:rPr>
                <a:t>1</a:t>
              </a:r>
              <a:r>
                <a:rPr lang="fr-FR" sz="2400" b="0">
                  <a:cs typeface="+mn-cs"/>
                </a:rPr>
                <a:t> renseigne sur la force exercée par </a:t>
              </a:r>
              <a:r>
                <a:rPr lang="fr-FR" sz="2400" b="0">
                  <a:solidFill>
                    <a:srgbClr val="0000FF"/>
                  </a:solidFill>
                  <a:cs typeface="+mn-cs"/>
                </a:rPr>
                <a:t>1</a:t>
              </a:r>
              <a:r>
                <a:rPr lang="fr-FR" sz="2400" b="0">
                  <a:cs typeface="+mn-cs"/>
                </a:rPr>
                <a:t> sur </a:t>
              </a:r>
              <a:r>
                <a:rPr lang="fr-FR" sz="2400" b="0">
                  <a:solidFill>
                    <a:srgbClr val="FF0000"/>
                  </a:solidFill>
                  <a:cs typeface="+mn-cs"/>
                </a:rPr>
                <a:t>2</a:t>
              </a:r>
              <a:endParaRPr lang="fr-FR" sz="2400" b="0">
                <a:cs typeface="+mn-cs"/>
              </a:endParaRPr>
            </a:p>
          </p:txBody>
        </p:sp>
        <p:grpSp>
          <p:nvGrpSpPr>
            <p:cNvPr id="4113" name="Group 56"/>
            <p:cNvGrpSpPr>
              <a:grpSpLocks/>
            </p:cNvGrpSpPr>
            <p:nvPr/>
          </p:nvGrpSpPr>
          <p:grpSpPr bwMode="auto">
            <a:xfrm>
              <a:off x="6299200" y="3949700"/>
              <a:ext cx="2540000" cy="457200"/>
              <a:chOff x="3968" y="2488"/>
              <a:chExt cx="1600" cy="288"/>
            </a:xfrm>
          </p:grpSpPr>
          <p:sp>
            <p:nvSpPr>
              <p:cNvPr id="50215" name="Rectangle 39"/>
              <p:cNvSpPr>
                <a:spLocks noChangeArrowheads="1"/>
              </p:cNvSpPr>
              <p:nvPr/>
            </p:nvSpPr>
            <p:spPr bwMode="auto">
              <a:xfrm>
                <a:off x="3968" y="2512"/>
                <a:ext cx="296" cy="2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50217" name="Rectangle 41"/>
              <p:cNvSpPr>
                <a:spLocks noChangeArrowheads="1"/>
              </p:cNvSpPr>
              <p:nvPr/>
            </p:nvSpPr>
            <p:spPr bwMode="auto">
              <a:xfrm>
                <a:off x="5248" y="2488"/>
                <a:ext cx="320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</p:grp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6172200" y="3505200"/>
            <a:ext cx="3133725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 b="0">
                <a:latin typeface="Chalkboard" charset="0"/>
                <a:cs typeface="+mn-cs"/>
              </a:rPr>
              <a:t>Variation de QDM de </a:t>
            </a:r>
            <a:r>
              <a:rPr lang="fr-FR" sz="2100" b="0">
                <a:solidFill>
                  <a:srgbClr val="0000FF"/>
                </a:solidFill>
                <a:latin typeface="Chalkboard" charset="0"/>
                <a:cs typeface="+mn-cs"/>
              </a:rPr>
              <a:t>1</a:t>
            </a:r>
            <a:r>
              <a:rPr lang="fr-FR" sz="2100" b="0">
                <a:latin typeface="Chalkboard" charset="0"/>
                <a:cs typeface="+mn-cs"/>
              </a:rPr>
              <a:t> :</a:t>
            </a:r>
            <a:r>
              <a:rPr lang="fr-FR" sz="2100" b="0"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6248400" y="3962400"/>
            <a:ext cx="292893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 b="0">
                <a:solidFill>
                  <a:srgbClr val="0000FF"/>
                </a:solidFill>
                <a:latin typeface="Symbol" charset="0"/>
                <a:cs typeface="+mn-cs"/>
              </a:rPr>
              <a:t>D</a:t>
            </a:r>
            <a:r>
              <a:rPr lang="fr-FR" sz="2100">
                <a:solidFill>
                  <a:srgbClr val="0000FF"/>
                </a:solidFill>
                <a:latin typeface="Times New Roman" charset="0"/>
                <a:cs typeface="+mn-cs"/>
              </a:rPr>
              <a:t>P</a:t>
            </a:r>
            <a:r>
              <a:rPr lang="fr-FR" sz="2100" baseline="-25000">
                <a:solidFill>
                  <a:srgbClr val="0000FF"/>
                </a:solidFill>
                <a:latin typeface="Times New Roman" charset="0"/>
                <a:cs typeface="+mn-cs"/>
              </a:rPr>
              <a:t>1</a:t>
            </a:r>
            <a:r>
              <a:rPr lang="fr-FR" sz="2100" baseline="-25000">
                <a:solidFill>
                  <a:srgbClr val="FF0000"/>
                </a:solidFill>
                <a:latin typeface="Symbol" charset="0"/>
                <a:cs typeface="+mn-cs"/>
              </a:rPr>
              <a:t> </a:t>
            </a:r>
            <a:r>
              <a:rPr lang="fr-FR" sz="2100">
                <a:latin typeface="Times New Roman" charset="0"/>
                <a:cs typeface="+mn-cs"/>
              </a:rPr>
              <a:t>= F </a:t>
            </a:r>
            <a:r>
              <a:rPr lang="fr-FR" sz="2100" baseline="-250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r>
              <a:rPr lang="fr-FR" sz="2100" baseline="-25000">
                <a:latin typeface="Times New Roman" charset="0"/>
                <a:cs typeface="+mn-cs"/>
              </a:rPr>
              <a:t>/</a:t>
            </a:r>
            <a:r>
              <a:rPr lang="fr-FR" sz="2100" baseline="-25000">
                <a:solidFill>
                  <a:srgbClr val="0000FF"/>
                </a:solidFill>
                <a:latin typeface="Times New Roman" charset="0"/>
                <a:cs typeface="+mn-cs"/>
              </a:rPr>
              <a:t>1 </a:t>
            </a:r>
            <a:r>
              <a:rPr lang="fr-FR" sz="2100" b="0">
                <a:latin typeface="Symbol" charset="0"/>
                <a:cs typeface="+mn-cs"/>
              </a:rPr>
              <a:t>D</a:t>
            </a:r>
            <a:r>
              <a:rPr lang="fr-FR" sz="2100" b="0">
                <a:latin typeface="Times New Roman" charset="0"/>
                <a:cs typeface="+mn-cs"/>
              </a:rPr>
              <a:t>t  = </a:t>
            </a:r>
            <a:r>
              <a:rPr lang="fr-FR" sz="2100">
                <a:latin typeface="Times New Roman" charset="0"/>
                <a:cs typeface="+mn-cs"/>
              </a:rPr>
              <a:t> </a:t>
            </a:r>
            <a:r>
              <a:rPr lang="fr-FR" sz="2100">
                <a:latin typeface="Symbol" charset="0"/>
                <a:cs typeface="+mn-cs"/>
              </a:rPr>
              <a:t>- </a:t>
            </a:r>
            <a:r>
              <a:rPr lang="fr-FR" sz="2100">
                <a:latin typeface="Times New Roman" charset="0"/>
                <a:cs typeface="+mn-cs"/>
              </a:rPr>
              <a:t>F </a:t>
            </a:r>
            <a:r>
              <a:rPr lang="fr-FR" sz="2100" baseline="-25000">
                <a:solidFill>
                  <a:srgbClr val="0000FF"/>
                </a:solidFill>
                <a:latin typeface="Times New Roman" charset="0"/>
                <a:cs typeface="+mn-cs"/>
              </a:rPr>
              <a:t>1</a:t>
            </a:r>
            <a:r>
              <a:rPr lang="fr-FR" sz="2100" baseline="-25000">
                <a:latin typeface="Times New Roman" charset="0"/>
                <a:cs typeface="+mn-cs"/>
              </a:rPr>
              <a:t>/</a:t>
            </a:r>
            <a:r>
              <a:rPr lang="fr-FR" sz="2100" baseline="-250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r>
              <a:rPr lang="fr-FR" sz="2100" baseline="-25000">
                <a:latin typeface="Times New Roman" charset="0"/>
                <a:cs typeface="+mn-cs"/>
              </a:rPr>
              <a:t> </a:t>
            </a:r>
            <a:r>
              <a:rPr lang="fr-FR" sz="2100" b="0">
                <a:latin typeface="Symbol" charset="0"/>
                <a:cs typeface="+mn-cs"/>
              </a:rPr>
              <a:t>D</a:t>
            </a:r>
            <a:r>
              <a:rPr lang="fr-FR" sz="2100" b="0">
                <a:latin typeface="Times New Roman" charset="0"/>
                <a:cs typeface="+mn-cs"/>
              </a:rPr>
              <a:t>t</a:t>
            </a:r>
          </a:p>
        </p:txBody>
      </p:sp>
      <p:grpSp>
        <p:nvGrpSpPr>
          <p:cNvPr id="50236" name="Group 60"/>
          <p:cNvGrpSpPr>
            <a:grpSpLocks/>
          </p:cNvGrpSpPr>
          <p:nvPr/>
        </p:nvGrpSpPr>
        <p:grpSpPr bwMode="auto">
          <a:xfrm>
            <a:off x="6324600" y="2208213"/>
            <a:ext cx="3276600" cy="839787"/>
            <a:chOff x="3984" y="1391"/>
            <a:chExt cx="2064" cy="529"/>
          </a:xfrm>
        </p:grpSpPr>
        <p:sp>
          <p:nvSpPr>
            <p:cNvPr id="50201" name="Text Box 25"/>
            <p:cNvSpPr txBox="1">
              <a:spLocks noChangeArrowheads="1"/>
            </p:cNvSpPr>
            <p:nvPr/>
          </p:nvSpPr>
          <p:spPr bwMode="auto">
            <a:xfrm>
              <a:off x="4357" y="1668"/>
              <a:ext cx="1317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184" tIns="40092" rIns="80184" bIns="40092">
              <a:spAutoFit/>
            </a:bodyPr>
            <a:lstStyle>
              <a:lvl1pPr defTabSz="80168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401638" defTabSz="80168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801688" defTabSz="80168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203325" defTabSz="80168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1603375" defTabSz="80168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060575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517775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2974975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432175" defTabSz="8016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fr-FR" sz="2100">
                  <a:solidFill>
                    <a:srgbClr val="0000FF"/>
                  </a:solidFill>
                  <a:latin typeface="Times New Roman" charset="0"/>
                  <a:cs typeface="+mn-cs"/>
                </a:rPr>
                <a:t>P</a:t>
              </a:r>
              <a:r>
                <a:rPr lang="fr-FR" sz="2100" baseline="-25000">
                  <a:solidFill>
                    <a:srgbClr val="0000FF"/>
                  </a:solidFill>
                  <a:latin typeface="Times New Roman" charset="0"/>
                  <a:cs typeface="+mn-cs"/>
                </a:rPr>
                <a:t>1</a:t>
              </a:r>
              <a:r>
                <a:rPr lang="fr-FR" sz="2100" b="0">
                  <a:solidFill>
                    <a:schemeClr val="hlink"/>
                  </a:solidFill>
                  <a:latin typeface="Times New Roman" charset="0"/>
                  <a:cs typeface="+mn-cs"/>
                </a:rPr>
                <a:t>+ </a:t>
              </a:r>
              <a:r>
                <a:rPr lang="fr-FR" sz="2100">
                  <a:solidFill>
                    <a:srgbClr val="FF0000"/>
                  </a:solidFill>
                  <a:latin typeface="Times New Roman" charset="0"/>
                  <a:cs typeface="+mn-cs"/>
                </a:rPr>
                <a:t>P</a:t>
              </a:r>
              <a:r>
                <a:rPr lang="fr-FR" sz="2100" baseline="-25000">
                  <a:solidFill>
                    <a:srgbClr val="FF0000"/>
                  </a:solidFill>
                  <a:latin typeface="Times New Roman" charset="0"/>
                  <a:cs typeface="+mn-cs"/>
                </a:rPr>
                <a:t>2</a:t>
              </a:r>
              <a:r>
                <a:rPr lang="fr-FR" sz="2100" b="0" baseline="-25000">
                  <a:solidFill>
                    <a:srgbClr val="FF0000"/>
                  </a:solidFill>
                  <a:latin typeface="Times New Roman" charset="0"/>
                  <a:cs typeface="+mn-cs"/>
                </a:rPr>
                <a:t> </a:t>
              </a:r>
              <a:r>
                <a:rPr lang="fr-FR" sz="2100" b="0">
                  <a:latin typeface="Times New Roman" charset="0"/>
                  <a:cs typeface="+mn-cs"/>
                </a:rPr>
                <a:t>= </a:t>
              </a:r>
              <a:r>
                <a:rPr lang="fr-FR" sz="2100">
                  <a:solidFill>
                    <a:srgbClr val="0000FF"/>
                  </a:solidFill>
                  <a:latin typeface="Times New Roman" charset="0"/>
                  <a:cs typeface="+mn-cs"/>
                </a:rPr>
                <a:t>P</a:t>
              </a:r>
              <a:r>
                <a:rPr lang="ja-JP" altLang="fr-FR" sz="2100">
                  <a:solidFill>
                    <a:srgbClr val="0000FF"/>
                  </a:solidFill>
                  <a:latin typeface="Arial"/>
                  <a:cs typeface="+mn-cs"/>
                </a:rPr>
                <a:t>’</a:t>
              </a:r>
              <a:r>
                <a:rPr lang="fr-FR" sz="2100" baseline="-25000">
                  <a:solidFill>
                    <a:srgbClr val="0000FF"/>
                  </a:solidFill>
                  <a:latin typeface="Times New Roman" charset="0"/>
                  <a:cs typeface="+mn-cs"/>
                </a:rPr>
                <a:t>1</a:t>
              </a:r>
              <a:r>
                <a:rPr lang="fr-FR" sz="2100" b="0">
                  <a:solidFill>
                    <a:schemeClr val="hlink"/>
                  </a:solidFill>
                  <a:latin typeface="Times New Roman" charset="0"/>
                  <a:cs typeface="+mn-cs"/>
                </a:rPr>
                <a:t>+</a:t>
              </a:r>
              <a:r>
                <a:rPr lang="fr-FR" sz="2100">
                  <a:solidFill>
                    <a:schemeClr val="hlink"/>
                  </a:solidFill>
                  <a:latin typeface="Times New Roman" charset="0"/>
                  <a:cs typeface="+mn-cs"/>
                </a:rPr>
                <a:t> </a:t>
              </a:r>
              <a:r>
                <a:rPr lang="fr-FR" sz="2100">
                  <a:solidFill>
                    <a:srgbClr val="FF0000"/>
                  </a:solidFill>
                  <a:latin typeface="Times New Roman" charset="0"/>
                  <a:cs typeface="+mn-cs"/>
                </a:rPr>
                <a:t>P</a:t>
              </a:r>
              <a:r>
                <a:rPr lang="ja-JP" altLang="fr-FR" sz="2100">
                  <a:solidFill>
                    <a:srgbClr val="FF0000"/>
                  </a:solidFill>
                  <a:latin typeface="Arial"/>
                  <a:cs typeface="+mn-cs"/>
                </a:rPr>
                <a:t>’</a:t>
              </a:r>
              <a:r>
                <a:rPr lang="fr-FR" sz="2100" baseline="-25000">
                  <a:solidFill>
                    <a:srgbClr val="FF0000"/>
                  </a:solidFill>
                  <a:latin typeface="Times New Roman" charset="0"/>
                  <a:cs typeface="+mn-cs"/>
                </a:rPr>
                <a:t>2</a:t>
              </a:r>
              <a:r>
                <a:rPr lang="fr-FR" sz="2100" baseline="-25000">
                  <a:solidFill>
                    <a:schemeClr val="accent2"/>
                  </a:solidFill>
                  <a:latin typeface="Times New Roman" charset="0"/>
                  <a:cs typeface="+mn-cs"/>
                </a:rPr>
                <a:t> </a:t>
              </a:r>
              <a:endParaRPr lang="fr-FR" sz="2100" b="0" baseline="-2500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0235" name="Rectangle 59"/>
            <p:cNvSpPr>
              <a:spLocks noChangeArrowheads="1"/>
            </p:cNvSpPr>
            <p:nvPr/>
          </p:nvSpPr>
          <p:spPr bwMode="auto">
            <a:xfrm>
              <a:off x="3984" y="1391"/>
              <a:ext cx="2064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100" b="0">
                  <a:cs typeface="+mn-cs"/>
                </a:rPr>
                <a:t>Conservation de la QDM :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4" grpId="0"/>
      <p:bldP spid="50207" grpId="0"/>
      <p:bldP spid="5020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62" name="Rectangle 1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Kochi Gothic" charset="0"/>
              </a:rPr>
              <a:t>Force écoulement / solide</a:t>
            </a:r>
          </a:p>
        </p:txBody>
      </p:sp>
      <p:pic>
        <p:nvPicPr>
          <p:cNvPr id="48268" name="Picture 140" descr="Capture d’écran 2010#AA0578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249863"/>
            <a:ext cx="2147888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269" name="Picture 141" descr="Capture d’écran 2010#AA0586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5181600"/>
            <a:ext cx="1966913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270" name="Picture 142" descr="Capture d’écran 2010#AA0594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175250"/>
            <a:ext cx="19542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271" name="Picture 143" descr="Capture d’écran 2010#AA05A6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288" y="5207000"/>
            <a:ext cx="18907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319088" y="4419600"/>
            <a:ext cx="4938712" cy="2514600"/>
            <a:chOff x="319088" y="4419600"/>
            <a:chExt cx="4938712" cy="2514600"/>
          </a:xfrm>
        </p:grpSpPr>
        <p:pic>
          <p:nvPicPr>
            <p:cNvPr id="5172" name="Picture 139" descr="Capture d’écran 2010#AA0563.png                                00093780Macintosh HD                   7C268657: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088" y="5251450"/>
              <a:ext cx="2055812" cy="168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272" name="Text Box 144"/>
            <p:cNvSpPr txBox="1">
              <a:spLocks noChangeArrowheads="1"/>
            </p:cNvSpPr>
            <p:nvPr/>
          </p:nvSpPr>
          <p:spPr bwMode="auto">
            <a:xfrm>
              <a:off x="457200" y="4419600"/>
              <a:ext cx="4800600" cy="4762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2400" b="0">
                  <a:solidFill>
                    <a:schemeClr val="bg1"/>
                  </a:solidFill>
                  <a:cs typeface="+mn-cs"/>
                </a:rPr>
                <a:t>Rappel : conservation de la QDM </a:t>
              </a:r>
            </a:p>
          </p:txBody>
        </p:sp>
      </p:grpSp>
      <p:sp>
        <p:nvSpPr>
          <p:cNvPr id="48180" name="Freeform 52" descr="Diagonales vers le haut (blanc/noir)"/>
          <p:cNvSpPr>
            <a:spLocks/>
          </p:cNvSpPr>
          <p:nvPr/>
        </p:nvSpPr>
        <p:spPr bwMode="auto">
          <a:xfrm>
            <a:off x="3733800" y="1970088"/>
            <a:ext cx="3986213" cy="719137"/>
          </a:xfrm>
          <a:custGeom>
            <a:avLst/>
            <a:gdLst>
              <a:gd name="T0" fmla="*/ 37 w 2512"/>
              <a:gd name="T1" fmla="*/ 453 h 453"/>
              <a:gd name="T2" fmla="*/ 0 w 2512"/>
              <a:gd name="T3" fmla="*/ 336 h 453"/>
              <a:gd name="T4" fmla="*/ 432 w 2512"/>
              <a:gd name="T5" fmla="*/ 128 h 453"/>
              <a:gd name="T6" fmla="*/ 938 w 2512"/>
              <a:gd name="T7" fmla="*/ 42 h 453"/>
              <a:gd name="T8" fmla="*/ 1610 w 2512"/>
              <a:gd name="T9" fmla="*/ 0 h 453"/>
              <a:gd name="T10" fmla="*/ 2320 w 2512"/>
              <a:gd name="T11" fmla="*/ 90 h 453"/>
              <a:gd name="T12" fmla="*/ 2512 w 2512"/>
              <a:gd name="T13" fmla="*/ 154 h 453"/>
              <a:gd name="T14" fmla="*/ 2458 w 2512"/>
              <a:gd name="T15" fmla="*/ 341 h 453"/>
              <a:gd name="T16" fmla="*/ 2272 w 2512"/>
              <a:gd name="T17" fmla="*/ 288 h 453"/>
              <a:gd name="T18" fmla="*/ 1941 w 2512"/>
              <a:gd name="T19" fmla="*/ 218 h 453"/>
              <a:gd name="T20" fmla="*/ 1653 w 2512"/>
              <a:gd name="T21" fmla="*/ 186 h 453"/>
              <a:gd name="T22" fmla="*/ 1376 w 2512"/>
              <a:gd name="T23" fmla="*/ 170 h 453"/>
              <a:gd name="T24" fmla="*/ 1226 w 2512"/>
              <a:gd name="T25" fmla="*/ 170 h 453"/>
              <a:gd name="T26" fmla="*/ 917 w 2512"/>
              <a:gd name="T27" fmla="*/ 197 h 453"/>
              <a:gd name="T28" fmla="*/ 650 w 2512"/>
              <a:gd name="T29" fmla="*/ 256 h 453"/>
              <a:gd name="T30" fmla="*/ 384 w 2512"/>
              <a:gd name="T31" fmla="*/ 320 h 453"/>
              <a:gd name="T32" fmla="*/ 277 w 2512"/>
              <a:gd name="T33" fmla="*/ 352 h 453"/>
              <a:gd name="T34" fmla="*/ 37 w 2512"/>
              <a:gd name="T35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12" h="453">
                <a:moveTo>
                  <a:pt x="37" y="453"/>
                </a:moveTo>
                <a:lnTo>
                  <a:pt x="0" y="336"/>
                </a:lnTo>
                <a:lnTo>
                  <a:pt x="432" y="128"/>
                </a:lnTo>
                <a:lnTo>
                  <a:pt x="938" y="42"/>
                </a:lnTo>
                <a:lnTo>
                  <a:pt x="1610" y="0"/>
                </a:lnTo>
                <a:lnTo>
                  <a:pt x="2320" y="90"/>
                </a:lnTo>
                <a:lnTo>
                  <a:pt x="2512" y="154"/>
                </a:lnTo>
                <a:lnTo>
                  <a:pt x="2458" y="341"/>
                </a:lnTo>
                <a:lnTo>
                  <a:pt x="2272" y="288"/>
                </a:lnTo>
                <a:lnTo>
                  <a:pt x="1941" y="218"/>
                </a:lnTo>
                <a:lnTo>
                  <a:pt x="1653" y="186"/>
                </a:lnTo>
                <a:lnTo>
                  <a:pt x="1376" y="170"/>
                </a:lnTo>
                <a:lnTo>
                  <a:pt x="1226" y="170"/>
                </a:lnTo>
                <a:lnTo>
                  <a:pt x="917" y="197"/>
                </a:lnTo>
                <a:lnTo>
                  <a:pt x="650" y="256"/>
                </a:lnTo>
                <a:lnTo>
                  <a:pt x="384" y="320"/>
                </a:lnTo>
                <a:lnTo>
                  <a:pt x="277" y="352"/>
                </a:lnTo>
                <a:lnTo>
                  <a:pt x="37" y="453"/>
                </a:lnTo>
                <a:close/>
              </a:path>
            </a:pathLst>
          </a:cu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8181" name="Freeform 53" descr="Diagonales vers le haut (blanc/noir)"/>
          <p:cNvSpPr>
            <a:spLocks/>
          </p:cNvSpPr>
          <p:nvPr/>
        </p:nvSpPr>
        <p:spPr bwMode="auto">
          <a:xfrm>
            <a:off x="4003675" y="3046413"/>
            <a:ext cx="3249613" cy="1008062"/>
          </a:xfrm>
          <a:custGeom>
            <a:avLst/>
            <a:gdLst>
              <a:gd name="T0" fmla="*/ 0 w 2048"/>
              <a:gd name="T1" fmla="*/ 144 h 635"/>
              <a:gd name="T2" fmla="*/ 128 w 2048"/>
              <a:gd name="T3" fmla="*/ 96 h 635"/>
              <a:gd name="T4" fmla="*/ 230 w 2048"/>
              <a:gd name="T5" fmla="*/ 64 h 635"/>
              <a:gd name="T6" fmla="*/ 512 w 2048"/>
              <a:gd name="T7" fmla="*/ 0 h 635"/>
              <a:gd name="T8" fmla="*/ 806 w 2048"/>
              <a:gd name="T9" fmla="*/ 0 h 635"/>
              <a:gd name="T10" fmla="*/ 960 w 2048"/>
              <a:gd name="T11" fmla="*/ 16 h 635"/>
              <a:gd name="T12" fmla="*/ 1078 w 2048"/>
              <a:gd name="T13" fmla="*/ 37 h 635"/>
              <a:gd name="T14" fmla="*/ 1323 w 2048"/>
              <a:gd name="T15" fmla="*/ 107 h 635"/>
              <a:gd name="T16" fmla="*/ 2048 w 2048"/>
              <a:gd name="T17" fmla="*/ 469 h 635"/>
              <a:gd name="T18" fmla="*/ 1958 w 2048"/>
              <a:gd name="T19" fmla="*/ 635 h 635"/>
              <a:gd name="T20" fmla="*/ 1552 w 2048"/>
              <a:gd name="T21" fmla="*/ 453 h 635"/>
              <a:gd name="T22" fmla="*/ 1280 w 2048"/>
              <a:gd name="T23" fmla="*/ 325 h 635"/>
              <a:gd name="T24" fmla="*/ 955 w 2048"/>
              <a:gd name="T25" fmla="*/ 240 h 635"/>
              <a:gd name="T26" fmla="*/ 694 w 2048"/>
              <a:gd name="T27" fmla="*/ 245 h 635"/>
              <a:gd name="T28" fmla="*/ 496 w 2048"/>
              <a:gd name="T29" fmla="*/ 267 h 635"/>
              <a:gd name="T30" fmla="*/ 102 w 2048"/>
              <a:gd name="T31" fmla="*/ 389 h 635"/>
              <a:gd name="T32" fmla="*/ 0 w 2048"/>
              <a:gd name="T33" fmla="*/ 144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48" h="635">
                <a:moveTo>
                  <a:pt x="0" y="144"/>
                </a:moveTo>
                <a:lnTo>
                  <a:pt x="128" y="96"/>
                </a:lnTo>
                <a:lnTo>
                  <a:pt x="230" y="64"/>
                </a:lnTo>
                <a:lnTo>
                  <a:pt x="512" y="0"/>
                </a:lnTo>
                <a:lnTo>
                  <a:pt x="806" y="0"/>
                </a:lnTo>
                <a:lnTo>
                  <a:pt x="960" y="16"/>
                </a:lnTo>
                <a:lnTo>
                  <a:pt x="1078" y="37"/>
                </a:lnTo>
                <a:lnTo>
                  <a:pt x="1323" y="107"/>
                </a:lnTo>
                <a:lnTo>
                  <a:pt x="2048" y="469"/>
                </a:lnTo>
                <a:lnTo>
                  <a:pt x="1958" y="635"/>
                </a:lnTo>
                <a:lnTo>
                  <a:pt x="1552" y="453"/>
                </a:lnTo>
                <a:lnTo>
                  <a:pt x="1280" y="325"/>
                </a:lnTo>
                <a:lnTo>
                  <a:pt x="955" y="240"/>
                </a:lnTo>
                <a:lnTo>
                  <a:pt x="694" y="245"/>
                </a:lnTo>
                <a:lnTo>
                  <a:pt x="496" y="267"/>
                </a:lnTo>
                <a:lnTo>
                  <a:pt x="102" y="389"/>
                </a:lnTo>
                <a:lnTo>
                  <a:pt x="0" y="144"/>
                </a:lnTo>
                <a:close/>
              </a:path>
            </a:pathLst>
          </a:cu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8189" name="Line 61"/>
          <p:cNvSpPr>
            <a:spLocks noChangeShapeType="1"/>
          </p:cNvSpPr>
          <p:nvPr/>
        </p:nvSpPr>
        <p:spPr bwMode="auto">
          <a:xfrm flipV="1">
            <a:off x="5916613" y="1333500"/>
            <a:ext cx="3635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8190" name="Text Box 62"/>
          <p:cNvSpPr txBox="1">
            <a:spLocks noChangeArrowheads="1"/>
          </p:cNvSpPr>
          <p:nvPr/>
        </p:nvSpPr>
        <p:spPr bwMode="auto">
          <a:xfrm>
            <a:off x="6353175" y="1333500"/>
            <a:ext cx="16875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latin typeface="Times New Roman" charset="0"/>
                <a:cs typeface="+mn-cs"/>
              </a:rPr>
              <a:t>F</a:t>
            </a:r>
            <a:r>
              <a:rPr lang="fr-FR" sz="2400" b="0" baseline="-25000">
                <a:solidFill>
                  <a:schemeClr val="accent2"/>
                </a:solidFill>
                <a:latin typeface="Times New Roman" charset="0"/>
                <a:cs typeface="+mn-cs"/>
              </a:rPr>
              <a:t>fluide</a:t>
            </a:r>
            <a:r>
              <a:rPr lang="fr-FR" sz="2400" b="0" baseline="-25000">
                <a:latin typeface="Times New Roman" charset="0"/>
                <a:cs typeface="+mn-cs"/>
              </a:rPr>
              <a:t> / solide </a:t>
            </a:r>
            <a:r>
              <a:rPr lang="fr-FR" sz="2400" b="0">
                <a:latin typeface="Times New Roman" charset="0"/>
                <a:cs typeface="+mn-cs"/>
              </a:rPr>
              <a:t>?</a:t>
            </a:r>
          </a:p>
        </p:txBody>
      </p:sp>
      <p:sp>
        <p:nvSpPr>
          <p:cNvPr id="48150" name="Freeform 22"/>
          <p:cNvSpPr>
            <a:spLocks/>
          </p:cNvSpPr>
          <p:nvPr/>
        </p:nvSpPr>
        <p:spPr bwMode="auto">
          <a:xfrm>
            <a:off x="3784600" y="2238375"/>
            <a:ext cx="3873500" cy="1554163"/>
          </a:xfrm>
          <a:custGeom>
            <a:avLst/>
            <a:gdLst>
              <a:gd name="T0" fmla="*/ 0 w 3360"/>
              <a:gd name="T1" fmla="*/ 384 h 1296"/>
              <a:gd name="T2" fmla="*/ 336 w 3360"/>
              <a:gd name="T3" fmla="*/ 240 h 1296"/>
              <a:gd name="T4" fmla="*/ 720 w 3360"/>
              <a:gd name="T5" fmla="*/ 144 h 1296"/>
              <a:gd name="T6" fmla="*/ 1152 w 3360"/>
              <a:gd name="T7" fmla="*/ 48 h 1296"/>
              <a:gd name="T8" fmla="*/ 1536 w 3360"/>
              <a:gd name="T9" fmla="*/ 0 h 1296"/>
              <a:gd name="T10" fmla="*/ 1872 w 3360"/>
              <a:gd name="T11" fmla="*/ 0 h 1296"/>
              <a:gd name="T12" fmla="*/ 2448 w 3360"/>
              <a:gd name="T13" fmla="*/ 48 h 1296"/>
              <a:gd name="T14" fmla="*/ 2832 w 3360"/>
              <a:gd name="T15" fmla="*/ 96 h 1296"/>
              <a:gd name="T16" fmla="*/ 3360 w 3360"/>
              <a:gd name="T17" fmla="*/ 240 h 1296"/>
              <a:gd name="T18" fmla="*/ 3024 w 3360"/>
              <a:gd name="T19" fmla="*/ 1296 h 1296"/>
              <a:gd name="T20" fmla="*/ 2736 w 3360"/>
              <a:gd name="T21" fmla="*/ 1152 h 1296"/>
              <a:gd name="T22" fmla="*/ 2400 w 3360"/>
              <a:gd name="T23" fmla="*/ 1008 h 1296"/>
              <a:gd name="T24" fmla="*/ 2016 w 3360"/>
              <a:gd name="T25" fmla="*/ 816 h 1296"/>
              <a:gd name="T26" fmla="*/ 1680 w 3360"/>
              <a:gd name="T27" fmla="*/ 720 h 1296"/>
              <a:gd name="T28" fmla="*/ 1296 w 3360"/>
              <a:gd name="T29" fmla="*/ 672 h 1296"/>
              <a:gd name="T30" fmla="*/ 912 w 3360"/>
              <a:gd name="T31" fmla="*/ 672 h 1296"/>
              <a:gd name="T32" fmla="*/ 480 w 3360"/>
              <a:gd name="T33" fmla="*/ 768 h 1296"/>
              <a:gd name="T34" fmla="*/ 192 w 3360"/>
              <a:gd name="T35" fmla="*/ 864 h 1296"/>
              <a:gd name="T36" fmla="*/ 0 w 3360"/>
              <a:gd name="T37" fmla="*/ 384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360" h="1296">
                <a:moveTo>
                  <a:pt x="0" y="384"/>
                </a:moveTo>
                <a:lnTo>
                  <a:pt x="336" y="240"/>
                </a:lnTo>
                <a:lnTo>
                  <a:pt x="720" y="144"/>
                </a:lnTo>
                <a:lnTo>
                  <a:pt x="1152" y="48"/>
                </a:lnTo>
                <a:lnTo>
                  <a:pt x="1536" y="0"/>
                </a:lnTo>
                <a:lnTo>
                  <a:pt x="1872" y="0"/>
                </a:lnTo>
                <a:lnTo>
                  <a:pt x="2448" y="48"/>
                </a:lnTo>
                <a:lnTo>
                  <a:pt x="2832" y="96"/>
                </a:lnTo>
                <a:lnTo>
                  <a:pt x="3360" y="240"/>
                </a:lnTo>
                <a:lnTo>
                  <a:pt x="3024" y="1296"/>
                </a:lnTo>
                <a:lnTo>
                  <a:pt x="2736" y="1152"/>
                </a:lnTo>
                <a:lnTo>
                  <a:pt x="2400" y="1008"/>
                </a:lnTo>
                <a:lnTo>
                  <a:pt x="2016" y="816"/>
                </a:lnTo>
                <a:lnTo>
                  <a:pt x="1680" y="720"/>
                </a:lnTo>
                <a:lnTo>
                  <a:pt x="1296" y="672"/>
                </a:lnTo>
                <a:lnTo>
                  <a:pt x="912" y="672"/>
                </a:lnTo>
                <a:lnTo>
                  <a:pt x="480" y="768"/>
                </a:lnTo>
                <a:lnTo>
                  <a:pt x="192" y="864"/>
                </a:lnTo>
                <a:lnTo>
                  <a:pt x="0" y="384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5776913" y="252571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latin typeface="Times New Roman" charset="0"/>
                <a:cs typeface="+mn-cs"/>
              </a:rPr>
              <a:t>V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7577138" y="2390775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rgbClr val="15C300"/>
                </a:solidFill>
                <a:latin typeface="Times New Roman" charset="0"/>
                <a:cs typeface="+mn-cs"/>
              </a:rPr>
              <a:t>S</a:t>
            </a:r>
            <a:r>
              <a:rPr lang="fr-FR" sz="2400" b="0" baseline="-25000">
                <a:solidFill>
                  <a:srgbClr val="15C300"/>
                </a:solidFill>
                <a:latin typeface="Times New Roman" charset="0"/>
                <a:cs typeface="+mn-cs"/>
              </a:rPr>
              <a:t>s</a:t>
            </a:r>
            <a:endParaRPr lang="fr-FR" sz="2400" b="0">
              <a:solidFill>
                <a:srgbClr val="15C300"/>
              </a:solidFill>
              <a:latin typeface="Times New Roman" charset="0"/>
              <a:cs typeface="+mn-cs"/>
            </a:endParaRP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3327400" y="2390775"/>
            <a:ext cx="44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rgbClr val="FF0000"/>
                </a:solidFill>
                <a:latin typeface="Times New Roman" charset="0"/>
                <a:cs typeface="+mn-cs"/>
              </a:rPr>
              <a:t>S</a:t>
            </a:r>
            <a:r>
              <a:rPr lang="fr-FR" sz="2400" b="0" baseline="-25000">
                <a:solidFill>
                  <a:srgbClr val="FF0000"/>
                </a:solidFill>
                <a:latin typeface="Times New Roman" charset="0"/>
                <a:cs typeface="+mn-cs"/>
              </a:rPr>
              <a:t>e</a:t>
            </a:r>
            <a:endParaRPr lang="fr-FR" sz="2400" b="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>
            <a:off x="7281863" y="2484438"/>
            <a:ext cx="387350" cy="1266825"/>
          </a:xfrm>
          <a:prstGeom prst="line">
            <a:avLst/>
          </a:prstGeom>
          <a:noFill/>
          <a:ln w="57150" cmpd="sng">
            <a:solidFill>
              <a:srgbClr val="15C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>
            <a:off x="3786188" y="2671763"/>
            <a:ext cx="219075" cy="60325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2" name="Grouper 1"/>
          <p:cNvGrpSpPr>
            <a:grpSpLocks/>
          </p:cNvGrpSpPr>
          <p:nvPr/>
        </p:nvGrpSpPr>
        <p:grpSpPr bwMode="auto">
          <a:xfrm>
            <a:off x="3825875" y="1857375"/>
            <a:ext cx="4856163" cy="2128838"/>
            <a:chOff x="3825875" y="1857375"/>
            <a:chExt cx="4856163" cy="2128838"/>
          </a:xfrm>
        </p:grpSpPr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7508875" y="3143250"/>
              <a:ext cx="893763" cy="33813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8345488" y="3252788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48156" name="Line 28"/>
            <p:cNvSpPr>
              <a:spLocks noChangeShapeType="1"/>
            </p:cNvSpPr>
            <p:nvPr/>
          </p:nvSpPr>
          <p:spPr bwMode="auto">
            <a:xfrm>
              <a:off x="7418388" y="3400425"/>
              <a:ext cx="576262" cy="3063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8157" name="Text Box 29"/>
            <p:cNvSpPr txBox="1">
              <a:spLocks noChangeArrowheads="1"/>
            </p:cNvSpPr>
            <p:nvPr/>
          </p:nvSpPr>
          <p:spPr bwMode="auto">
            <a:xfrm>
              <a:off x="8012113" y="3529013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48160" name="Line 32"/>
            <p:cNvSpPr>
              <a:spLocks noChangeShapeType="1"/>
            </p:cNvSpPr>
            <p:nvPr/>
          </p:nvSpPr>
          <p:spPr bwMode="auto">
            <a:xfrm flipV="1">
              <a:off x="3886200" y="2697163"/>
              <a:ext cx="879475" cy="2730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8161" name="Text Box 33"/>
            <p:cNvSpPr txBox="1">
              <a:spLocks noChangeArrowheads="1"/>
            </p:cNvSpPr>
            <p:nvPr/>
          </p:nvSpPr>
          <p:spPr bwMode="auto">
            <a:xfrm>
              <a:off x="4730750" y="2532063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48162" name="Line 34"/>
            <p:cNvSpPr>
              <a:spLocks noChangeShapeType="1"/>
            </p:cNvSpPr>
            <p:nvPr/>
          </p:nvSpPr>
          <p:spPr bwMode="auto">
            <a:xfrm flipV="1">
              <a:off x="3937000" y="2919413"/>
              <a:ext cx="663575" cy="1238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8163" name="Line 35"/>
            <p:cNvSpPr>
              <a:spLocks noChangeShapeType="1"/>
            </p:cNvSpPr>
            <p:nvPr/>
          </p:nvSpPr>
          <p:spPr bwMode="auto">
            <a:xfrm flipV="1">
              <a:off x="3825875" y="2587625"/>
              <a:ext cx="550863" cy="2571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8164" name="Line 36"/>
            <p:cNvSpPr>
              <a:spLocks noChangeShapeType="1"/>
            </p:cNvSpPr>
            <p:nvPr/>
          </p:nvSpPr>
          <p:spPr bwMode="auto">
            <a:xfrm>
              <a:off x="7593013" y="2771775"/>
              <a:ext cx="893762" cy="3397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8170" name="Line 42"/>
            <p:cNvSpPr>
              <a:spLocks noChangeShapeType="1"/>
            </p:cNvSpPr>
            <p:nvPr/>
          </p:nvSpPr>
          <p:spPr bwMode="auto">
            <a:xfrm>
              <a:off x="5276850" y="3040063"/>
              <a:ext cx="906463" cy="9683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8172" name="Line 44"/>
            <p:cNvSpPr>
              <a:spLocks noChangeShapeType="1"/>
            </p:cNvSpPr>
            <p:nvPr/>
          </p:nvSpPr>
          <p:spPr bwMode="auto">
            <a:xfrm>
              <a:off x="6518275" y="3427413"/>
              <a:ext cx="982663" cy="4889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8173" name="Text Box 45"/>
            <p:cNvSpPr txBox="1">
              <a:spLocks noChangeArrowheads="1"/>
            </p:cNvSpPr>
            <p:nvPr/>
          </p:nvSpPr>
          <p:spPr bwMode="auto">
            <a:xfrm>
              <a:off x="6145213" y="2927350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grpSp>
          <p:nvGrpSpPr>
            <p:cNvPr id="5167" name="Group 160"/>
            <p:cNvGrpSpPr>
              <a:grpSpLocks/>
            </p:cNvGrpSpPr>
            <p:nvPr/>
          </p:nvGrpSpPr>
          <p:grpSpPr bwMode="auto">
            <a:xfrm>
              <a:off x="4991100" y="1857375"/>
              <a:ext cx="2633663" cy="609600"/>
              <a:chOff x="3144" y="1170"/>
              <a:chExt cx="1659" cy="384"/>
            </a:xfrm>
          </p:grpSpPr>
          <p:sp>
            <p:nvSpPr>
              <p:cNvPr id="48169" name="Line 41"/>
              <p:cNvSpPr>
                <a:spLocks noChangeShapeType="1"/>
              </p:cNvSpPr>
              <p:nvPr/>
            </p:nvSpPr>
            <p:spPr bwMode="auto">
              <a:xfrm flipV="1">
                <a:off x="3144" y="1379"/>
                <a:ext cx="572" cy="101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48171" name="Line 43"/>
              <p:cNvSpPr>
                <a:spLocks noChangeShapeType="1"/>
              </p:cNvSpPr>
              <p:nvPr/>
            </p:nvSpPr>
            <p:spPr bwMode="auto">
              <a:xfrm>
                <a:off x="3953" y="1438"/>
                <a:ext cx="690" cy="7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48174" name="Text Box 46"/>
              <p:cNvSpPr txBox="1">
                <a:spLocks noChangeArrowheads="1"/>
              </p:cNvSpPr>
              <p:nvPr/>
            </p:nvSpPr>
            <p:spPr bwMode="auto">
              <a:xfrm>
                <a:off x="4591" y="12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400">
                    <a:solidFill>
                      <a:schemeClr val="accent2"/>
                    </a:solidFill>
                    <a:latin typeface="Times New Roman" charset="0"/>
                    <a:cs typeface="+mn-cs"/>
                  </a:rPr>
                  <a:t>v</a:t>
                </a:r>
                <a:endParaRPr lang="fr-FR" sz="2400" b="0">
                  <a:solidFill>
                    <a:schemeClr val="accent2"/>
                  </a:solidFill>
                  <a:latin typeface="Times New Roman" charset="0"/>
                  <a:cs typeface="+mn-cs"/>
                </a:endParaRPr>
              </a:p>
            </p:txBody>
          </p:sp>
          <p:sp>
            <p:nvSpPr>
              <p:cNvPr id="48175" name="Text Box 47"/>
              <p:cNvSpPr txBox="1">
                <a:spLocks noChangeArrowheads="1"/>
              </p:cNvSpPr>
              <p:nvPr/>
            </p:nvSpPr>
            <p:spPr bwMode="auto">
              <a:xfrm>
                <a:off x="3728" y="117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400">
                    <a:solidFill>
                      <a:schemeClr val="accent2"/>
                    </a:solidFill>
                    <a:latin typeface="Times New Roman" charset="0"/>
                    <a:cs typeface="+mn-cs"/>
                  </a:rPr>
                  <a:t>v</a:t>
                </a:r>
                <a:endParaRPr lang="fr-FR" sz="2400" b="0">
                  <a:solidFill>
                    <a:schemeClr val="accent2"/>
                  </a:solidFill>
                  <a:latin typeface="Times New Roman" charset="0"/>
                  <a:cs typeface="+mn-cs"/>
                </a:endParaRPr>
              </a:p>
            </p:txBody>
          </p:sp>
        </p:grpSp>
      </p:grpSp>
      <p:grpSp>
        <p:nvGrpSpPr>
          <p:cNvPr id="3" name="Grouper 2"/>
          <p:cNvGrpSpPr>
            <a:grpSpLocks/>
          </p:cNvGrpSpPr>
          <p:nvPr/>
        </p:nvGrpSpPr>
        <p:grpSpPr bwMode="auto">
          <a:xfrm>
            <a:off x="3200400" y="1397000"/>
            <a:ext cx="5087938" cy="2616200"/>
            <a:chOff x="3200400" y="1397000"/>
            <a:chExt cx="5087938" cy="2616200"/>
          </a:xfrm>
        </p:grpSpPr>
        <p:grpSp>
          <p:nvGrpSpPr>
            <p:cNvPr id="5143" name="Group 165"/>
            <p:cNvGrpSpPr>
              <a:grpSpLocks/>
            </p:cNvGrpSpPr>
            <p:nvPr/>
          </p:nvGrpSpPr>
          <p:grpSpPr bwMode="auto">
            <a:xfrm>
              <a:off x="7496175" y="2870200"/>
              <a:ext cx="792163" cy="457200"/>
              <a:chOff x="4722" y="1808"/>
              <a:chExt cx="499" cy="288"/>
            </a:xfrm>
          </p:grpSpPr>
          <p:sp>
            <p:nvSpPr>
              <p:cNvPr id="48152" name="Line 24"/>
              <p:cNvSpPr>
                <a:spLocks noChangeShapeType="1"/>
              </p:cNvSpPr>
              <p:nvPr/>
            </p:nvSpPr>
            <p:spPr bwMode="auto">
              <a:xfrm>
                <a:off x="4722" y="1882"/>
                <a:ext cx="311" cy="107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48153" name="Text Box 25"/>
              <p:cNvSpPr txBox="1">
                <a:spLocks noChangeArrowheads="1"/>
              </p:cNvSpPr>
              <p:nvPr/>
            </p:nvSpPr>
            <p:spPr bwMode="auto">
              <a:xfrm>
                <a:off x="4998" y="180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15B00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400">
                    <a:solidFill>
                      <a:srgbClr val="FF00FF"/>
                    </a:solidFill>
                    <a:latin typeface="Times New Roman" charset="0"/>
                    <a:cs typeface="+mn-cs"/>
                  </a:rPr>
                  <a:t>n</a:t>
                </a:r>
                <a:endParaRPr lang="fr-FR" sz="2400" b="0">
                  <a:solidFill>
                    <a:srgbClr val="FF00FF"/>
                  </a:solidFill>
                  <a:latin typeface="Times New Roman" charset="0"/>
                  <a:cs typeface="+mn-cs"/>
                </a:endParaRPr>
              </a:p>
            </p:txBody>
          </p:sp>
        </p:grpSp>
        <p:grpSp>
          <p:nvGrpSpPr>
            <p:cNvPr id="5144" name="Group 163"/>
            <p:cNvGrpSpPr>
              <a:grpSpLocks/>
            </p:cNvGrpSpPr>
            <p:nvPr/>
          </p:nvGrpSpPr>
          <p:grpSpPr bwMode="auto">
            <a:xfrm>
              <a:off x="3200400" y="2713038"/>
              <a:ext cx="700088" cy="457200"/>
              <a:chOff x="2016" y="1709"/>
              <a:chExt cx="441" cy="288"/>
            </a:xfrm>
          </p:grpSpPr>
          <p:sp>
            <p:nvSpPr>
              <p:cNvPr id="48158" name="Line 30"/>
              <p:cNvSpPr>
                <a:spLocks noChangeShapeType="1"/>
              </p:cNvSpPr>
              <p:nvPr/>
            </p:nvSpPr>
            <p:spPr bwMode="auto">
              <a:xfrm flipH="1">
                <a:off x="2164" y="1875"/>
                <a:ext cx="293" cy="107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48159" name="Text Box 31"/>
              <p:cNvSpPr txBox="1">
                <a:spLocks noChangeArrowheads="1"/>
              </p:cNvSpPr>
              <p:nvPr/>
            </p:nvSpPr>
            <p:spPr bwMode="auto">
              <a:xfrm>
                <a:off x="2016" y="1709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400">
                    <a:solidFill>
                      <a:srgbClr val="FF00FF"/>
                    </a:solidFill>
                    <a:latin typeface="Times New Roman" charset="0"/>
                    <a:cs typeface="+mn-cs"/>
                  </a:rPr>
                  <a:t>n</a:t>
                </a:r>
                <a:endParaRPr lang="fr-FR" sz="2400" b="0">
                  <a:solidFill>
                    <a:srgbClr val="FF00FF"/>
                  </a:solidFill>
                  <a:latin typeface="Times New Roman" charset="0"/>
                  <a:cs typeface="+mn-cs"/>
                </a:endParaRPr>
              </a:p>
            </p:txBody>
          </p:sp>
        </p:grpSp>
        <p:grpSp>
          <p:nvGrpSpPr>
            <p:cNvPr id="5145" name="Group 164"/>
            <p:cNvGrpSpPr>
              <a:grpSpLocks/>
            </p:cNvGrpSpPr>
            <p:nvPr/>
          </p:nvGrpSpPr>
          <p:grpSpPr bwMode="auto">
            <a:xfrm>
              <a:off x="5105400" y="3035300"/>
              <a:ext cx="354013" cy="977900"/>
              <a:chOff x="3216" y="1912"/>
              <a:chExt cx="223" cy="616"/>
            </a:xfrm>
          </p:grpSpPr>
          <p:sp>
            <p:nvSpPr>
              <p:cNvPr id="48282" name="Line 154"/>
              <p:cNvSpPr>
                <a:spLocks noChangeShapeType="1"/>
              </p:cNvSpPr>
              <p:nvPr/>
            </p:nvSpPr>
            <p:spPr bwMode="auto">
              <a:xfrm flipH="1">
                <a:off x="3328" y="1912"/>
                <a:ext cx="21" cy="352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48284" name="Text Box 156"/>
              <p:cNvSpPr txBox="1">
                <a:spLocks noChangeArrowheads="1"/>
              </p:cNvSpPr>
              <p:nvPr/>
            </p:nvSpPr>
            <p:spPr bwMode="auto">
              <a:xfrm>
                <a:off x="3216" y="224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400">
                    <a:solidFill>
                      <a:srgbClr val="FF00FF"/>
                    </a:solidFill>
                    <a:latin typeface="Times New Roman" charset="0"/>
                    <a:cs typeface="+mn-cs"/>
                  </a:rPr>
                  <a:t>n</a:t>
                </a:r>
                <a:endParaRPr lang="fr-FR" sz="2400" b="0">
                  <a:solidFill>
                    <a:srgbClr val="FF00FF"/>
                  </a:solidFill>
                  <a:latin typeface="Times New Roman" charset="0"/>
                  <a:cs typeface="+mn-cs"/>
                </a:endParaRPr>
              </a:p>
            </p:txBody>
          </p:sp>
        </p:grpSp>
        <p:grpSp>
          <p:nvGrpSpPr>
            <p:cNvPr id="5146" name="Group 162"/>
            <p:cNvGrpSpPr>
              <a:grpSpLocks/>
            </p:cNvGrpSpPr>
            <p:nvPr/>
          </p:nvGrpSpPr>
          <p:grpSpPr bwMode="auto">
            <a:xfrm>
              <a:off x="4140200" y="1397000"/>
              <a:ext cx="431800" cy="1003300"/>
              <a:chOff x="2608" y="880"/>
              <a:chExt cx="272" cy="632"/>
            </a:xfrm>
          </p:grpSpPr>
          <p:sp>
            <p:nvSpPr>
              <p:cNvPr id="48283" name="Line 155"/>
              <p:cNvSpPr>
                <a:spLocks noChangeShapeType="1"/>
              </p:cNvSpPr>
              <p:nvPr/>
            </p:nvSpPr>
            <p:spPr bwMode="auto">
              <a:xfrm flipH="1" flipV="1">
                <a:off x="2795" y="1160"/>
                <a:ext cx="85" cy="352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48285" name="Text Box 157"/>
              <p:cNvSpPr txBox="1">
                <a:spLocks noChangeArrowheads="1"/>
              </p:cNvSpPr>
              <p:nvPr/>
            </p:nvSpPr>
            <p:spPr bwMode="auto">
              <a:xfrm>
                <a:off x="2608" y="88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400">
                    <a:solidFill>
                      <a:srgbClr val="FF00FF"/>
                    </a:solidFill>
                    <a:latin typeface="Times New Roman" charset="0"/>
                    <a:cs typeface="+mn-cs"/>
                  </a:rPr>
                  <a:t>n</a:t>
                </a:r>
                <a:endParaRPr lang="fr-FR" sz="2400" b="0">
                  <a:solidFill>
                    <a:srgbClr val="FF00FF"/>
                  </a:solidFill>
                  <a:latin typeface="Times New Roman" charset="0"/>
                  <a:cs typeface="+mn-cs"/>
                </a:endParaRPr>
              </a:p>
            </p:txBody>
          </p:sp>
        </p:grpSp>
      </p:grpSp>
      <p:grpSp>
        <p:nvGrpSpPr>
          <p:cNvPr id="4" name="Grouper 3"/>
          <p:cNvGrpSpPr>
            <a:grpSpLocks/>
          </p:cNvGrpSpPr>
          <p:nvPr/>
        </p:nvGrpSpPr>
        <p:grpSpPr bwMode="auto">
          <a:xfrm>
            <a:off x="468240" y="1536700"/>
            <a:ext cx="7172398" cy="2243138"/>
            <a:chOff x="468240" y="1536700"/>
            <a:chExt cx="7172405" cy="2243138"/>
          </a:xfrm>
        </p:grpSpPr>
        <p:sp>
          <p:nvSpPr>
            <p:cNvPr id="48248" name="Freeform 120"/>
            <p:cNvSpPr>
              <a:spLocks/>
            </p:cNvSpPr>
            <p:nvPr/>
          </p:nvSpPr>
          <p:spPr bwMode="auto">
            <a:xfrm>
              <a:off x="3735391" y="2233613"/>
              <a:ext cx="3905254" cy="466725"/>
            </a:xfrm>
            <a:custGeom>
              <a:avLst/>
              <a:gdLst>
                <a:gd name="T0" fmla="*/ 0 w 2460"/>
                <a:gd name="T1" fmla="*/ 278 h 294"/>
                <a:gd name="T2" fmla="*/ 44 w 2460"/>
                <a:gd name="T3" fmla="*/ 278 h 294"/>
                <a:gd name="T4" fmla="*/ 264 w 2460"/>
                <a:gd name="T5" fmla="*/ 182 h 294"/>
                <a:gd name="T6" fmla="*/ 520 w 2460"/>
                <a:gd name="T7" fmla="*/ 114 h 294"/>
                <a:gd name="T8" fmla="*/ 732 w 2460"/>
                <a:gd name="T9" fmla="*/ 66 h 294"/>
                <a:gd name="T10" fmla="*/ 880 w 2460"/>
                <a:gd name="T11" fmla="*/ 30 h 294"/>
                <a:gd name="T12" fmla="*/ 1072 w 2460"/>
                <a:gd name="T13" fmla="*/ 6 h 294"/>
                <a:gd name="T14" fmla="*/ 1312 w 2460"/>
                <a:gd name="T15" fmla="*/ 2 h 294"/>
                <a:gd name="T16" fmla="*/ 1556 w 2460"/>
                <a:gd name="T17" fmla="*/ 18 h 294"/>
                <a:gd name="T18" fmla="*/ 1732 w 2460"/>
                <a:gd name="T19" fmla="*/ 26 h 294"/>
                <a:gd name="T20" fmla="*/ 1928 w 2460"/>
                <a:gd name="T21" fmla="*/ 50 h 294"/>
                <a:gd name="T22" fmla="*/ 2096 w 2460"/>
                <a:gd name="T23" fmla="*/ 74 h 294"/>
                <a:gd name="T24" fmla="*/ 2288 w 2460"/>
                <a:gd name="T25" fmla="*/ 122 h 294"/>
                <a:gd name="T26" fmla="*/ 2460 w 2460"/>
                <a:gd name="T27" fmla="*/ 17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60" h="294">
                  <a:moveTo>
                    <a:pt x="0" y="278"/>
                  </a:moveTo>
                  <a:cubicBezTo>
                    <a:pt x="0" y="286"/>
                    <a:pt x="0" y="294"/>
                    <a:pt x="44" y="278"/>
                  </a:cubicBezTo>
                  <a:cubicBezTo>
                    <a:pt x="88" y="262"/>
                    <a:pt x="185" y="209"/>
                    <a:pt x="264" y="182"/>
                  </a:cubicBezTo>
                  <a:cubicBezTo>
                    <a:pt x="343" y="155"/>
                    <a:pt x="442" y="133"/>
                    <a:pt x="520" y="114"/>
                  </a:cubicBezTo>
                  <a:cubicBezTo>
                    <a:pt x="598" y="95"/>
                    <a:pt x="672" y="80"/>
                    <a:pt x="732" y="66"/>
                  </a:cubicBezTo>
                  <a:cubicBezTo>
                    <a:pt x="792" y="52"/>
                    <a:pt x="823" y="40"/>
                    <a:pt x="880" y="30"/>
                  </a:cubicBezTo>
                  <a:cubicBezTo>
                    <a:pt x="937" y="20"/>
                    <a:pt x="1000" y="11"/>
                    <a:pt x="1072" y="6"/>
                  </a:cubicBezTo>
                  <a:cubicBezTo>
                    <a:pt x="1144" y="1"/>
                    <a:pt x="1231" y="0"/>
                    <a:pt x="1312" y="2"/>
                  </a:cubicBezTo>
                  <a:cubicBezTo>
                    <a:pt x="1393" y="4"/>
                    <a:pt x="1486" y="14"/>
                    <a:pt x="1556" y="18"/>
                  </a:cubicBezTo>
                  <a:cubicBezTo>
                    <a:pt x="1626" y="22"/>
                    <a:pt x="1670" y="21"/>
                    <a:pt x="1732" y="26"/>
                  </a:cubicBezTo>
                  <a:cubicBezTo>
                    <a:pt x="1794" y="31"/>
                    <a:pt x="1867" y="42"/>
                    <a:pt x="1928" y="50"/>
                  </a:cubicBezTo>
                  <a:cubicBezTo>
                    <a:pt x="1989" y="58"/>
                    <a:pt x="2036" y="62"/>
                    <a:pt x="2096" y="74"/>
                  </a:cubicBezTo>
                  <a:cubicBezTo>
                    <a:pt x="2156" y="86"/>
                    <a:pt x="2227" y="106"/>
                    <a:pt x="2288" y="122"/>
                  </a:cubicBezTo>
                  <a:cubicBezTo>
                    <a:pt x="2349" y="138"/>
                    <a:pt x="2404" y="154"/>
                    <a:pt x="2460" y="170"/>
                  </a:cubicBezTo>
                </a:path>
              </a:pathLst>
            </a:custGeom>
            <a:noFill/>
            <a:ln w="57150" cmpd="sng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8249" name="Freeform 121"/>
            <p:cNvSpPr>
              <a:spLocks/>
            </p:cNvSpPr>
            <p:nvPr/>
          </p:nvSpPr>
          <p:spPr bwMode="auto">
            <a:xfrm>
              <a:off x="3963991" y="3019425"/>
              <a:ext cx="3289303" cy="760413"/>
            </a:xfrm>
            <a:custGeom>
              <a:avLst/>
              <a:gdLst>
                <a:gd name="T0" fmla="*/ 0 w 2072"/>
                <a:gd name="T1" fmla="*/ 167 h 479"/>
                <a:gd name="T2" fmla="*/ 24 w 2072"/>
                <a:gd name="T3" fmla="*/ 159 h 479"/>
                <a:gd name="T4" fmla="*/ 160 w 2072"/>
                <a:gd name="T5" fmla="*/ 107 h 479"/>
                <a:gd name="T6" fmla="*/ 308 w 2072"/>
                <a:gd name="T7" fmla="*/ 63 h 479"/>
                <a:gd name="T8" fmla="*/ 488 w 2072"/>
                <a:gd name="T9" fmla="*/ 27 h 479"/>
                <a:gd name="T10" fmla="*/ 588 w 2072"/>
                <a:gd name="T11" fmla="*/ 3 h 479"/>
                <a:gd name="T12" fmla="*/ 736 w 2072"/>
                <a:gd name="T13" fmla="*/ 7 h 479"/>
                <a:gd name="T14" fmla="*/ 864 w 2072"/>
                <a:gd name="T15" fmla="*/ 3 h 479"/>
                <a:gd name="T16" fmla="*/ 1008 w 2072"/>
                <a:gd name="T17" fmla="*/ 27 h 479"/>
                <a:gd name="T18" fmla="*/ 1192 w 2072"/>
                <a:gd name="T19" fmla="*/ 75 h 479"/>
                <a:gd name="T20" fmla="*/ 1368 w 2072"/>
                <a:gd name="T21" fmla="*/ 123 h 479"/>
                <a:gd name="T22" fmla="*/ 1532 w 2072"/>
                <a:gd name="T23" fmla="*/ 211 h 479"/>
                <a:gd name="T24" fmla="*/ 1800 w 2072"/>
                <a:gd name="T25" fmla="*/ 339 h 479"/>
                <a:gd name="T26" fmla="*/ 2072 w 2072"/>
                <a:gd name="T27" fmla="*/ 47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2" h="479">
                  <a:moveTo>
                    <a:pt x="0" y="167"/>
                  </a:moveTo>
                  <a:lnTo>
                    <a:pt x="24" y="159"/>
                  </a:lnTo>
                  <a:cubicBezTo>
                    <a:pt x="51" y="149"/>
                    <a:pt x="113" y="123"/>
                    <a:pt x="160" y="107"/>
                  </a:cubicBezTo>
                  <a:cubicBezTo>
                    <a:pt x="207" y="91"/>
                    <a:pt x="253" y="76"/>
                    <a:pt x="308" y="63"/>
                  </a:cubicBezTo>
                  <a:cubicBezTo>
                    <a:pt x="363" y="50"/>
                    <a:pt x="441" y="37"/>
                    <a:pt x="488" y="27"/>
                  </a:cubicBezTo>
                  <a:cubicBezTo>
                    <a:pt x="535" y="17"/>
                    <a:pt x="547" y="6"/>
                    <a:pt x="588" y="3"/>
                  </a:cubicBezTo>
                  <a:cubicBezTo>
                    <a:pt x="629" y="0"/>
                    <a:pt x="690" y="7"/>
                    <a:pt x="736" y="7"/>
                  </a:cubicBezTo>
                  <a:cubicBezTo>
                    <a:pt x="782" y="7"/>
                    <a:pt x="819" y="0"/>
                    <a:pt x="864" y="3"/>
                  </a:cubicBezTo>
                  <a:cubicBezTo>
                    <a:pt x="909" y="6"/>
                    <a:pt x="953" y="15"/>
                    <a:pt x="1008" y="27"/>
                  </a:cubicBezTo>
                  <a:cubicBezTo>
                    <a:pt x="1063" y="39"/>
                    <a:pt x="1132" y="59"/>
                    <a:pt x="1192" y="75"/>
                  </a:cubicBezTo>
                  <a:cubicBezTo>
                    <a:pt x="1252" y="91"/>
                    <a:pt x="1311" y="100"/>
                    <a:pt x="1368" y="123"/>
                  </a:cubicBezTo>
                  <a:cubicBezTo>
                    <a:pt x="1425" y="146"/>
                    <a:pt x="1460" y="175"/>
                    <a:pt x="1532" y="211"/>
                  </a:cubicBezTo>
                  <a:cubicBezTo>
                    <a:pt x="1604" y="247"/>
                    <a:pt x="1710" y="294"/>
                    <a:pt x="1800" y="339"/>
                  </a:cubicBezTo>
                  <a:cubicBezTo>
                    <a:pt x="1890" y="384"/>
                    <a:pt x="1981" y="431"/>
                    <a:pt x="2072" y="479"/>
                  </a:cubicBezTo>
                </a:path>
              </a:pathLst>
            </a:custGeom>
            <a:noFill/>
            <a:ln w="57150" cmpd="sng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8263" name="Rectangle 135"/>
            <p:cNvSpPr>
              <a:spLocks noChangeArrowheads="1"/>
            </p:cNvSpPr>
            <p:nvPr/>
          </p:nvSpPr>
          <p:spPr bwMode="auto">
            <a:xfrm>
              <a:off x="4878392" y="1765300"/>
              <a:ext cx="592138" cy="45720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solidFill>
                    <a:schemeClr val="bg1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chemeClr val="bg1"/>
                  </a:solidFill>
                  <a:latin typeface="Times New Roman" charset="0"/>
                  <a:cs typeface="+mn-cs"/>
                </a:rPr>
                <a:t>sol</a:t>
              </a:r>
            </a:p>
          </p:txBody>
        </p:sp>
        <p:sp>
          <p:nvSpPr>
            <p:cNvPr id="55" name="Rectangle 135">
              <a:extLst>
                <a:ext uri="{FF2B5EF4-FFF2-40B4-BE49-F238E27FC236}">
                  <a16:creationId xmlns:a16="http://schemas.microsoft.com/office/drawing/2014/main" id="{6111C14D-F59F-1541-96BE-8C54379AA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240" y="1536700"/>
              <a:ext cx="592138" cy="45720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solidFill>
                    <a:schemeClr val="bg1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chemeClr val="bg1"/>
                  </a:solidFill>
                  <a:latin typeface="Times New Roman" charset="0"/>
                  <a:cs typeface="+mn-cs"/>
                </a:rPr>
                <a:t>sol</a:t>
              </a:r>
            </a:p>
          </p:txBody>
        </p:sp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CCA37435-A717-0D4E-A30D-D0AFC50FB8D3}"/>
              </a:ext>
            </a:extLst>
          </p:cNvPr>
          <p:cNvSpPr txBox="1"/>
          <p:nvPr/>
        </p:nvSpPr>
        <p:spPr>
          <a:xfrm>
            <a:off x="376164" y="2049056"/>
            <a:ext cx="2370585" cy="707886"/>
          </a:xfrm>
          <a:prstGeom prst="rect">
            <a:avLst/>
          </a:prstGeom>
          <a:solidFill>
            <a:srgbClr val="800080"/>
          </a:solidFill>
        </p:spPr>
        <p:txBody>
          <a:bodyPr wrap="none" rtlCol="0">
            <a:spAutoFit/>
          </a:bodyPr>
          <a:lstStyle/>
          <a:p>
            <a:r>
              <a:rPr lang="fr-FR" b="0">
                <a:solidFill>
                  <a:schemeClr val="bg1"/>
                </a:solidFill>
              </a:rPr>
              <a:t>Surface de contact</a:t>
            </a:r>
          </a:p>
          <a:p>
            <a:r>
              <a:rPr lang="fr-FR" b="0">
                <a:solidFill>
                  <a:schemeClr val="bg1"/>
                </a:solidFill>
              </a:rPr>
              <a:t>fluide / solide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609600" y="3340100"/>
            <a:ext cx="9110663" cy="1976438"/>
            <a:chOff x="609600" y="3340310"/>
            <a:chExt cx="9110663" cy="1976232"/>
          </a:xfrm>
        </p:grpSpPr>
        <p:sp>
          <p:nvSpPr>
            <p:cNvPr id="57482" name="Freeform 138"/>
            <p:cNvSpPr>
              <a:spLocks/>
            </p:cNvSpPr>
            <p:nvPr/>
          </p:nvSpPr>
          <p:spPr bwMode="auto">
            <a:xfrm>
              <a:off x="5846763" y="3762541"/>
              <a:ext cx="3873500" cy="1554001"/>
            </a:xfrm>
            <a:custGeom>
              <a:avLst/>
              <a:gdLst>
                <a:gd name="T0" fmla="*/ 0 w 3360"/>
                <a:gd name="T1" fmla="*/ 384 h 1296"/>
                <a:gd name="T2" fmla="*/ 336 w 3360"/>
                <a:gd name="T3" fmla="*/ 240 h 1296"/>
                <a:gd name="T4" fmla="*/ 720 w 3360"/>
                <a:gd name="T5" fmla="*/ 144 h 1296"/>
                <a:gd name="T6" fmla="*/ 1152 w 3360"/>
                <a:gd name="T7" fmla="*/ 48 h 1296"/>
                <a:gd name="T8" fmla="*/ 1536 w 3360"/>
                <a:gd name="T9" fmla="*/ 0 h 1296"/>
                <a:gd name="T10" fmla="*/ 1872 w 3360"/>
                <a:gd name="T11" fmla="*/ 0 h 1296"/>
                <a:gd name="T12" fmla="*/ 2448 w 3360"/>
                <a:gd name="T13" fmla="*/ 48 h 1296"/>
                <a:gd name="T14" fmla="*/ 2832 w 3360"/>
                <a:gd name="T15" fmla="*/ 96 h 1296"/>
                <a:gd name="T16" fmla="*/ 3360 w 3360"/>
                <a:gd name="T17" fmla="*/ 240 h 1296"/>
                <a:gd name="T18" fmla="*/ 3024 w 3360"/>
                <a:gd name="T19" fmla="*/ 1296 h 1296"/>
                <a:gd name="T20" fmla="*/ 2736 w 3360"/>
                <a:gd name="T21" fmla="*/ 1152 h 1296"/>
                <a:gd name="T22" fmla="*/ 2400 w 3360"/>
                <a:gd name="T23" fmla="*/ 1008 h 1296"/>
                <a:gd name="T24" fmla="*/ 2016 w 3360"/>
                <a:gd name="T25" fmla="*/ 816 h 1296"/>
                <a:gd name="T26" fmla="*/ 1680 w 3360"/>
                <a:gd name="T27" fmla="*/ 720 h 1296"/>
                <a:gd name="T28" fmla="*/ 1296 w 3360"/>
                <a:gd name="T29" fmla="*/ 672 h 1296"/>
                <a:gd name="T30" fmla="*/ 912 w 3360"/>
                <a:gd name="T31" fmla="*/ 672 h 1296"/>
                <a:gd name="T32" fmla="*/ 480 w 3360"/>
                <a:gd name="T33" fmla="*/ 768 h 1296"/>
                <a:gd name="T34" fmla="*/ 192 w 3360"/>
                <a:gd name="T35" fmla="*/ 864 h 1296"/>
                <a:gd name="T36" fmla="*/ 0 w 3360"/>
                <a:gd name="T37" fmla="*/ 384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0" h="1296">
                  <a:moveTo>
                    <a:pt x="0" y="384"/>
                  </a:moveTo>
                  <a:lnTo>
                    <a:pt x="336" y="240"/>
                  </a:lnTo>
                  <a:lnTo>
                    <a:pt x="720" y="144"/>
                  </a:lnTo>
                  <a:lnTo>
                    <a:pt x="1152" y="48"/>
                  </a:lnTo>
                  <a:lnTo>
                    <a:pt x="1536" y="0"/>
                  </a:lnTo>
                  <a:lnTo>
                    <a:pt x="1872" y="0"/>
                  </a:lnTo>
                  <a:lnTo>
                    <a:pt x="2448" y="48"/>
                  </a:lnTo>
                  <a:lnTo>
                    <a:pt x="2832" y="96"/>
                  </a:lnTo>
                  <a:lnTo>
                    <a:pt x="3360" y="240"/>
                  </a:lnTo>
                  <a:lnTo>
                    <a:pt x="3024" y="1296"/>
                  </a:lnTo>
                  <a:lnTo>
                    <a:pt x="2736" y="1152"/>
                  </a:lnTo>
                  <a:lnTo>
                    <a:pt x="2400" y="1008"/>
                  </a:lnTo>
                  <a:lnTo>
                    <a:pt x="2016" y="816"/>
                  </a:lnTo>
                  <a:lnTo>
                    <a:pt x="1680" y="720"/>
                  </a:lnTo>
                  <a:lnTo>
                    <a:pt x="1296" y="672"/>
                  </a:lnTo>
                  <a:lnTo>
                    <a:pt x="912" y="672"/>
                  </a:lnTo>
                  <a:lnTo>
                    <a:pt x="480" y="768"/>
                  </a:lnTo>
                  <a:lnTo>
                    <a:pt x="192" y="86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517" name="Oval 173"/>
            <p:cNvSpPr>
              <a:spLocks noChangeArrowheads="1"/>
            </p:cNvSpPr>
            <p:nvPr/>
          </p:nvSpPr>
          <p:spPr bwMode="auto">
            <a:xfrm>
              <a:off x="609600" y="3341898"/>
              <a:ext cx="266700" cy="28254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70313" tIns="35157" rIns="70313" bIns="35157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524" name="Oval 180"/>
            <p:cNvSpPr>
              <a:spLocks noChangeArrowheads="1"/>
            </p:cNvSpPr>
            <p:nvPr/>
          </p:nvSpPr>
          <p:spPr bwMode="auto">
            <a:xfrm>
              <a:off x="1592263" y="3860956"/>
              <a:ext cx="266700" cy="28572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1657" tIns="30829" rIns="61657" bIns="30829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529" name="Oval 185"/>
            <p:cNvSpPr>
              <a:spLocks noChangeArrowheads="1"/>
            </p:cNvSpPr>
            <p:nvPr/>
          </p:nvSpPr>
          <p:spPr bwMode="auto">
            <a:xfrm>
              <a:off x="2439988" y="3340310"/>
              <a:ext cx="266700" cy="28413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1657" tIns="30829" rIns="61657" bIns="30829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+mj-cs"/>
              </a:rPr>
              <a:t>Idée générale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381401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0">
                <a:cs typeface="+mn-cs"/>
              </a:rPr>
              <a:t>De même que la QDM d</a:t>
            </a:r>
            <a:r>
              <a:rPr lang="ja-JP" altLang="fr-FR" b="0">
                <a:latin typeface="Arial"/>
                <a:cs typeface="+mn-cs"/>
              </a:rPr>
              <a:t>’</a:t>
            </a:r>
            <a:r>
              <a:rPr lang="fr-FR" b="0">
                <a:cs typeface="+mn-cs"/>
              </a:rPr>
              <a:t>une </a:t>
            </a:r>
            <a:br>
              <a:rPr lang="fr-FR" b="0">
                <a:cs typeface="+mn-cs"/>
              </a:rPr>
            </a:br>
            <a:r>
              <a:rPr lang="fr-FR" b="0">
                <a:cs typeface="+mn-cs"/>
              </a:rPr>
              <a:t>boule après le choc renseigne </a:t>
            </a:r>
            <a:br>
              <a:rPr lang="fr-FR" b="0">
                <a:cs typeface="+mn-cs"/>
              </a:rPr>
            </a:br>
            <a:r>
              <a:rPr lang="fr-FR" b="0">
                <a:cs typeface="+mn-cs"/>
              </a:rPr>
              <a:t>sur la force qu</a:t>
            </a:r>
            <a:r>
              <a:rPr lang="ja-JP" altLang="fr-FR" b="0">
                <a:latin typeface="Arial"/>
                <a:cs typeface="+mn-cs"/>
              </a:rPr>
              <a:t>’</a:t>
            </a:r>
            <a:r>
              <a:rPr lang="fr-FR" b="0">
                <a:cs typeface="+mn-cs"/>
              </a:rPr>
              <a:t>elle a exercé ... </a:t>
            </a:r>
          </a:p>
        </p:txBody>
      </p:sp>
      <p:sp>
        <p:nvSpPr>
          <p:cNvPr id="57472" name="Text Box 128"/>
          <p:cNvSpPr txBox="1">
            <a:spLocks noChangeArrowheads="1"/>
          </p:cNvSpPr>
          <p:nvPr/>
        </p:nvSpPr>
        <p:spPr bwMode="auto">
          <a:xfrm>
            <a:off x="2027238" y="6397625"/>
            <a:ext cx="28749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0">
                <a:cs typeface="+mn-cs"/>
              </a:rPr>
              <a:t>De façon caricaturale :</a:t>
            </a:r>
          </a:p>
        </p:txBody>
      </p:sp>
      <p:sp>
        <p:nvSpPr>
          <p:cNvPr id="57473" name="Rectangle 129"/>
          <p:cNvSpPr>
            <a:spLocks noChangeArrowheads="1"/>
          </p:cNvSpPr>
          <p:nvPr/>
        </p:nvSpPr>
        <p:spPr bwMode="auto">
          <a:xfrm>
            <a:off x="5167313" y="6276975"/>
            <a:ext cx="25558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0">
                <a:cs typeface="+mn-cs"/>
              </a:rPr>
              <a:t>le fluide = la boule 1</a:t>
            </a:r>
          </a:p>
        </p:txBody>
      </p:sp>
      <p:sp>
        <p:nvSpPr>
          <p:cNvPr id="57471" name="Text Box 127"/>
          <p:cNvSpPr txBox="1">
            <a:spLocks noChangeArrowheads="1"/>
          </p:cNvSpPr>
          <p:nvPr/>
        </p:nvSpPr>
        <p:spPr bwMode="auto">
          <a:xfrm>
            <a:off x="6019800" y="1371600"/>
            <a:ext cx="44294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0">
                <a:cs typeface="+mn-cs"/>
              </a:rPr>
              <a:t>... la différence </a:t>
            </a:r>
            <a:br>
              <a:rPr lang="fr-FR" b="0">
                <a:cs typeface="+mn-cs"/>
              </a:rPr>
            </a:br>
            <a:r>
              <a:rPr lang="fr-FR" b="0">
                <a:solidFill>
                  <a:srgbClr val="008000"/>
                </a:solidFill>
                <a:cs typeface="+mn-cs"/>
              </a:rPr>
              <a:t>QDM sortante </a:t>
            </a:r>
            <a:r>
              <a:rPr lang="fr-FR" b="0">
                <a:cs typeface="+mn-cs"/>
              </a:rPr>
              <a:t>- </a:t>
            </a:r>
            <a:r>
              <a:rPr lang="fr-FR" b="0">
                <a:solidFill>
                  <a:srgbClr val="FF0000"/>
                </a:solidFill>
                <a:cs typeface="+mn-cs"/>
              </a:rPr>
              <a:t>QDM entrante</a:t>
            </a:r>
            <a:br>
              <a:rPr lang="fr-FR" b="0">
                <a:cs typeface="+mn-cs"/>
              </a:rPr>
            </a:br>
            <a:r>
              <a:rPr lang="fr-FR" b="0">
                <a:cs typeface="+mn-cs"/>
              </a:rPr>
              <a:t>renseigne sur la force que le fluide</a:t>
            </a:r>
          </a:p>
          <a:p>
            <a:pPr>
              <a:defRPr/>
            </a:pPr>
            <a:r>
              <a:rPr lang="fr-FR" b="0">
                <a:cs typeface="+mn-cs"/>
              </a:rPr>
              <a:t>a exercé, en particulier sur le solide</a:t>
            </a:r>
          </a:p>
        </p:txBody>
      </p:sp>
      <p:sp>
        <p:nvSpPr>
          <p:cNvPr id="57483" name="Text Box 139"/>
          <p:cNvSpPr txBox="1">
            <a:spLocks noChangeArrowheads="1"/>
          </p:cNvSpPr>
          <p:nvPr/>
        </p:nvSpPr>
        <p:spPr bwMode="auto">
          <a:xfrm>
            <a:off x="7839075" y="404971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latin typeface="Times New Roman" charset="0"/>
                <a:cs typeface="+mn-cs"/>
              </a:rPr>
              <a:t>V</a:t>
            </a:r>
          </a:p>
        </p:txBody>
      </p:sp>
      <p:grpSp>
        <p:nvGrpSpPr>
          <p:cNvPr id="6153" name="Grouper 7"/>
          <p:cNvGrpSpPr>
            <a:grpSpLocks/>
          </p:cNvGrpSpPr>
          <p:nvPr/>
        </p:nvGrpSpPr>
        <p:grpSpPr bwMode="auto">
          <a:xfrm>
            <a:off x="9344025" y="3914775"/>
            <a:ext cx="1414463" cy="1450975"/>
            <a:chOff x="9344025" y="3914775"/>
            <a:chExt cx="1414463" cy="1450975"/>
          </a:xfrm>
        </p:grpSpPr>
        <p:sp>
          <p:nvSpPr>
            <p:cNvPr id="57484" name="Line 140"/>
            <p:cNvSpPr>
              <a:spLocks noChangeShapeType="1"/>
            </p:cNvSpPr>
            <p:nvPr/>
          </p:nvSpPr>
          <p:spPr bwMode="auto">
            <a:xfrm>
              <a:off x="9558338" y="4511675"/>
              <a:ext cx="493712" cy="169863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485" name="Text Box 141"/>
            <p:cNvSpPr txBox="1">
              <a:spLocks noChangeArrowheads="1"/>
            </p:cNvSpPr>
            <p:nvPr/>
          </p:nvSpPr>
          <p:spPr bwMode="auto">
            <a:xfrm>
              <a:off x="9996488" y="4394200"/>
              <a:ext cx="3540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15B00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FF"/>
                  </a:solidFill>
                  <a:latin typeface="Times New Roman" charset="0"/>
                  <a:cs typeface="+mn-cs"/>
                </a:rPr>
                <a:t>n</a:t>
              </a:r>
              <a:endParaRPr lang="fr-FR" sz="2400" b="0">
                <a:solidFill>
                  <a:srgbClr val="FF00FF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7486" name="Line 142"/>
            <p:cNvSpPr>
              <a:spLocks noChangeShapeType="1"/>
            </p:cNvSpPr>
            <p:nvPr/>
          </p:nvSpPr>
          <p:spPr bwMode="auto">
            <a:xfrm>
              <a:off x="9571038" y="4667250"/>
              <a:ext cx="893762" cy="33813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487" name="Text Box 143"/>
            <p:cNvSpPr txBox="1">
              <a:spLocks noChangeArrowheads="1"/>
            </p:cNvSpPr>
            <p:nvPr/>
          </p:nvSpPr>
          <p:spPr bwMode="auto">
            <a:xfrm>
              <a:off x="10240963" y="4903788"/>
              <a:ext cx="517525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008000"/>
                  </a:solidFill>
                  <a:latin typeface="Symbol" charset="2"/>
                  <a:cs typeface="Symbol" charset="2"/>
                </a:rPr>
                <a:t>r</a:t>
              </a:r>
              <a:r>
                <a:rPr lang="fr-FR" sz="2400">
                  <a:solidFill>
                    <a:srgbClr val="008000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rgbClr val="008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7488" name="Line 144"/>
            <p:cNvSpPr>
              <a:spLocks noChangeShapeType="1"/>
            </p:cNvSpPr>
            <p:nvPr/>
          </p:nvSpPr>
          <p:spPr bwMode="auto">
            <a:xfrm>
              <a:off x="9480550" y="4924425"/>
              <a:ext cx="576263" cy="30638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496" name="Line 152"/>
            <p:cNvSpPr>
              <a:spLocks noChangeShapeType="1"/>
            </p:cNvSpPr>
            <p:nvPr/>
          </p:nvSpPr>
          <p:spPr bwMode="auto">
            <a:xfrm>
              <a:off x="9655175" y="4295775"/>
              <a:ext cx="893763" cy="3397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497" name="Text Box 153"/>
            <p:cNvSpPr txBox="1">
              <a:spLocks noChangeArrowheads="1"/>
            </p:cNvSpPr>
            <p:nvPr/>
          </p:nvSpPr>
          <p:spPr bwMode="auto">
            <a:xfrm>
              <a:off x="9639300" y="3914775"/>
              <a:ext cx="433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solidFill>
                    <a:srgbClr val="008000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rgbClr val="008000"/>
                  </a:solidFill>
                  <a:latin typeface="Times New Roman" charset="0"/>
                  <a:cs typeface="+mn-cs"/>
                </a:rPr>
                <a:t>s</a:t>
              </a:r>
              <a:endParaRPr lang="fr-FR" sz="2400" b="0">
                <a:solidFill>
                  <a:srgbClr val="008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7499" name="Line 155"/>
            <p:cNvSpPr>
              <a:spLocks noChangeShapeType="1"/>
            </p:cNvSpPr>
            <p:nvPr/>
          </p:nvSpPr>
          <p:spPr bwMode="auto">
            <a:xfrm flipH="1">
              <a:off x="9344025" y="4008438"/>
              <a:ext cx="387350" cy="1266825"/>
            </a:xfrm>
            <a:prstGeom prst="line">
              <a:avLst/>
            </a:prstGeom>
            <a:noFill/>
            <a:ln w="57150" cmpd="sng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6154" name="Grouper 8"/>
          <p:cNvGrpSpPr>
            <a:grpSpLocks/>
          </p:cNvGrpSpPr>
          <p:nvPr/>
        </p:nvGrpSpPr>
        <p:grpSpPr bwMode="auto">
          <a:xfrm>
            <a:off x="5262563" y="3914775"/>
            <a:ext cx="2047875" cy="884238"/>
            <a:chOff x="5262563" y="3914775"/>
            <a:chExt cx="2047875" cy="884238"/>
          </a:xfrm>
        </p:grpSpPr>
        <p:sp>
          <p:nvSpPr>
            <p:cNvPr id="57490" name="Line 146"/>
            <p:cNvSpPr>
              <a:spLocks noChangeShapeType="1"/>
            </p:cNvSpPr>
            <p:nvPr/>
          </p:nvSpPr>
          <p:spPr bwMode="auto">
            <a:xfrm flipH="1">
              <a:off x="5497513" y="4500563"/>
              <a:ext cx="465137" cy="16986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491" name="Text Box 147"/>
            <p:cNvSpPr txBox="1">
              <a:spLocks noChangeArrowheads="1"/>
            </p:cNvSpPr>
            <p:nvPr/>
          </p:nvSpPr>
          <p:spPr bwMode="auto">
            <a:xfrm>
              <a:off x="5262563" y="4237038"/>
              <a:ext cx="3540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FF"/>
                  </a:solidFill>
                  <a:latin typeface="Times New Roman" charset="0"/>
                  <a:cs typeface="+mn-cs"/>
                </a:rPr>
                <a:t>n</a:t>
              </a:r>
              <a:endParaRPr lang="fr-FR" sz="2400" b="0">
                <a:solidFill>
                  <a:srgbClr val="FF00FF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7492" name="Line 148"/>
            <p:cNvSpPr>
              <a:spLocks noChangeShapeType="1"/>
            </p:cNvSpPr>
            <p:nvPr/>
          </p:nvSpPr>
          <p:spPr bwMode="auto">
            <a:xfrm flipV="1">
              <a:off x="5948363" y="4221163"/>
              <a:ext cx="879475" cy="2730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493" name="Text Box 149"/>
            <p:cNvSpPr txBox="1">
              <a:spLocks noChangeArrowheads="1"/>
            </p:cNvSpPr>
            <p:nvPr/>
          </p:nvSpPr>
          <p:spPr bwMode="auto">
            <a:xfrm>
              <a:off x="6792913" y="4056063"/>
              <a:ext cx="517525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00"/>
                  </a:solidFill>
                  <a:latin typeface="Symbol" charset="2"/>
                  <a:cs typeface="Symbol" charset="2"/>
                </a:rPr>
                <a:t>r</a:t>
              </a:r>
              <a:r>
                <a:rPr lang="fr-FR" sz="2400">
                  <a:solidFill>
                    <a:srgbClr val="FF0000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rgbClr val="FF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7494" name="Line 150"/>
            <p:cNvSpPr>
              <a:spLocks noChangeShapeType="1"/>
            </p:cNvSpPr>
            <p:nvPr/>
          </p:nvSpPr>
          <p:spPr bwMode="auto">
            <a:xfrm flipV="1">
              <a:off x="5999163" y="4443413"/>
              <a:ext cx="663575" cy="1238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495" name="Line 151"/>
            <p:cNvSpPr>
              <a:spLocks noChangeShapeType="1"/>
            </p:cNvSpPr>
            <p:nvPr/>
          </p:nvSpPr>
          <p:spPr bwMode="auto">
            <a:xfrm flipV="1">
              <a:off x="5888038" y="4111625"/>
              <a:ext cx="550862" cy="2571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498" name="Text Box 154"/>
            <p:cNvSpPr txBox="1">
              <a:spLocks noChangeArrowheads="1"/>
            </p:cNvSpPr>
            <p:nvPr/>
          </p:nvSpPr>
          <p:spPr bwMode="auto">
            <a:xfrm>
              <a:off x="5389563" y="3914775"/>
              <a:ext cx="4445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solidFill>
                    <a:srgbClr val="FF0000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rgbClr val="FF0000"/>
                  </a:solidFill>
                  <a:latin typeface="Times New Roman" charset="0"/>
                  <a:cs typeface="+mn-cs"/>
                </a:rPr>
                <a:t>e</a:t>
              </a:r>
              <a:endParaRPr lang="fr-FR" sz="2400" b="0">
                <a:solidFill>
                  <a:srgbClr val="FF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7500" name="Line 156"/>
            <p:cNvSpPr>
              <a:spLocks noChangeShapeType="1"/>
            </p:cNvSpPr>
            <p:nvPr/>
          </p:nvSpPr>
          <p:spPr bwMode="auto">
            <a:xfrm>
              <a:off x="5848350" y="4195763"/>
              <a:ext cx="219075" cy="603250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57501" name="Line 157"/>
          <p:cNvSpPr>
            <a:spLocks noChangeShapeType="1"/>
          </p:cNvSpPr>
          <p:nvPr/>
        </p:nvSpPr>
        <p:spPr bwMode="auto">
          <a:xfrm flipV="1">
            <a:off x="7053263" y="3713163"/>
            <a:ext cx="908050" cy="160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7" name="Grouper 6"/>
          <p:cNvGrpSpPr>
            <a:grpSpLocks/>
          </p:cNvGrpSpPr>
          <p:nvPr/>
        </p:nvGrpSpPr>
        <p:grpSpPr bwMode="auto">
          <a:xfrm>
            <a:off x="609600" y="3494088"/>
            <a:ext cx="9172575" cy="2084387"/>
            <a:chOff x="609600" y="3494086"/>
            <a:chExt cx="9172575" cy="2084387"/>
          </a:xfrm>
        </p:grpSpPr>
        <p:sp>
          <p:nvSpPr>
            <p:cNvPr id="57478" name="Freeform 134" descr="Diagonales vers le haut (blanc/noir)"/>
            <p:cNvSpPr>
              <a:spLocks/>
            </p:cNvSpPr>
            <p:nvPr/>
          </p:nvSpPr>
          <p:spPr bwMode="auto">
            <a:xfrm>
              <a:off x="5795963" y="3494086"/>
              <a:ext cx="3986212" cy="719137"/>
            </a:xfrm>
            <a:custGeom>
              <a:avLst/>
              <a:gdLst>
                <a:gd name="T0" fmla="*/ 37 w 2512"/>
                <a:gd name="T1" fmla="*/ 453 h 453"/>
                <a:gd name="T2" fmla="*/ 0 w 2512"/>
                <a:gd name="T3" fmla="*/ 336 h 453"/>
                <a:gd name="T4" fmla="*/ 432 w 2512"/>
                <a:gd name="T5" fmla="*/ 128 h 453"/>
                <a:gd name="T6" fmla="*/ 938 w 2512"/>
                <a:gd name="T7" fmla="*/ 42 h 453"/>
                <a:gd name="T8" fmla="*/ 1610 w 2512"/>
                <a:gd name="T9" fmla="*/ 0 h 453"/>
                <a:gd name="T10" fmla="*/ 2320 w 2512"/>
                <a:gd name="T11" fmla="*/ 90 h 453"/>
                <a:gd name="T12" fmla="*/ 2512 w 2512"/>
                <a:gd name="T13" fmla="*/ 154 h 453"/>
                <a:gd name="T14" fmla="*/ 2458 w 2512"/>
                <a:gd name="T15" fmla="*/ 341 h 453"/>
                <a:gd name="T16" fmla="*/ 2272 w 2512"/>
                <a:gd name="T17" fmla="*/ 288 h 453"/>
                <a:gd name="T18" fmla="*/ 1941 w 2512"/>
                <a:gd name="T19" fmla="*/ 218 h 453"/>
                <a:gd name="T20" fmla="*/ 1653 w 2512"/>
                <a:gd name="T21" fmla="*/ 186 h 453"/>
                <a:gd name="T22" fmla="*/ 1376 w 2512"/>
                <a:gd name="T23" fmla="*/ 170 h 453"/>
                <a:gd name="T24" fmla="*/ 1226 w 2512"/>
                <a:gd name="T25" fmla="*/ 170 h 453"/>
                <a:gd name="T26" fmla="*/ 917 w 2512"/>
                <a:gd name="T27" fmla="*/ 197 h 453"/>
                <a:gd name="T28" fmla="*/ 650 w 2512"/>
                <a:gd name="T29" fmla="*/ 256 h 453"/>
                <a:gd name="T30" fmla="*/ 384 w 2512"/>
                <a:gd name="T31" fmla="*/ 320 h 453"/>
                <a:gd name="T32" fmla="*/ 277 w 2512"/>
                <a:gd name="T33" fmla="*/ 352 h 453"/>
                <a:gd name="T34" fmla="*/ 37 w 2512"/>
                <a:gd name="T35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12" h="453">
                  <a:moveTo>
                    <a:pt x="37" y="453"/>
                  </a:moveTo>
                  <a:lnTo>
                    <a:pt x="0" y="336"/>
                  </a:lnTo>
                  <a:lnTo>
                    <a:pt x="432" y="128"/>
                  </a:lnTo>
                  <a:lnTo>
                    <a:pt x="938" y="42"/>
                  </a:lnTo>
                  <a:lnTo>
                    <a:pt x="1610" y="0"/>
                  </a:lnTo>
                  <a:lnTo>
                    <a:pt x="2320" y="90"/>
                  </a:lnTo>
                  <a:lnTo>
                    <a:pt x="2512" y="154"/>
                  </a:lnTo>
                  <a:lnTo>
                    <a:pt x="2458" y="341"/>
                  </a:lnTo>
                  <a:lnTo>
                    <a:pt x="2272" y="288"/>
                  </a:lnTo>
                  <a:lnTo>
                    <a:pt x="1941" y="218"/>
                  </a:lnTo>
                  <a:lnTo>
                    <a:pt x="1653" y="186"/>
                  </a:lnTo>
                  <a:lnTo>
                    <a:pt x="1376" y="170"/>
                  </a:lnTo>
                  <a:lnTo>
                    <a:pt x="1226" y="170"/>
                  </a:lnTo>
                  <a:lnTo>
                    <a:pt x="917" y="197"/>
                  </a:lnTo>
                  <a:lnTo>
                    <a:pt x="650" y="256"/>
                  </a:lnTo>
                  <a:lnTo>
                    <a:pt x="384" y="320"/>
                  </a:lnTo>
                  <a:lnTo>
                    <a:pt x="277" y="352"/>
                  </a:lnTo>
                  <a:lnTo>
                    <a:pt x="37" y="453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479" name="Freeform 135" descr="Diagonales vers le haut (blanc/noir)"/>
            <p:cNvSpPr>
              <a:spLocks/>
            </p:cNvSpPr>
            <p:nvPr/>
          </p:nvSpPr>
          <p:spPr bwMode="auto">
            <a:xfrm>
              <a:off x="6065838" y="4570411"/>
              <a:ext cx="3249612" cy="1008062"/>
            </a:xfrm>
            <a:custGeom>
              <a:avLst/>
              <a:gdLst>
                <a:gd name="T0" fmla="*/ 0 w 2048"/>
                <a:gd name="T1" fmla="*/ 144 h 635"/>
                <a:gd name="T2" fmla="*/ 128 w 2048"/>
                <a:gd name="T3" fmla="*/ 96 h 635"/>
                <a:gd name="T4" fmla="*/ 230 w 2048"/>
                <a:gd name="T5" fmla="*/ 64 h 635"/>
                <a:gd name="T6" fmla="*/ 512 w 2048"/>
                <a:gd name="T7" fmla="*/ 0 h 635"/>
                <a:gd name="T8" fmla="*/ 806 w 2048"/>
                <a:gd name="T9" fmla="*/ 0 h 635"/>
                <a:gd name="T10" fmla="*/ 960 w 2048"/>
                <a:gd name="T11" fmla="*/ 16 h 635"/>
                <a:gd name="T12" fmla="*/ 1078 w 2048"/>
                <a:gd name="T13" fmla="*/ 37 h 635"/>
                <a:gd name="T14" fmla="*/ 1323 w 2048"/>
                <a:gd name="T15" fmla="*/ 107 h 635"/>
                <a:gd name="T16" fmla="*/ 2048 w 2048"/>
                <a:gd name="T17" fmla="*/ 469 h 635"/>
                <a:gd name="T18" fmla="*/ 1958 w 2048"/>
                <a:gd name="T19" fmla="*/ 635 h 635"/>
                <a:gd name="T20" fmla="*/ 1552 w 2048"/>
                <a:gd name="T21" fmla="*/ 453 h 635"/>
                <a:gd name="T22" fmla="*/ 1280 w 2048"/>
                <a:gd name="T23" fmla="*/ 325 h 635"/>
                <a:gd name="T24" fmla="*/ 955 w 2048"/>
                <a:gd name="T25" fmla="*/ 240 h 635"/>
                <a:gd name="T26" fmla="*/ 694 w 2048"/>
                <a:gd name="T27" fmla="*/ 245 h 635"/>
                <a:gd name="T28" fmla="*/ 496 w 2048"/>
                <a:gd name="T29" fmla="*/ 267 h 635"/>
                <a:gd name="T30" fmla="*/ 102 w 2048"/>
                <a:gd name="T31" fmla="*/ 389 h 635"/>
                <a:gd name="T32" fmla="*/ 0 w 2048"/>
                <a:gd name="T33" fmla="*/ 144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48" h="635">
                  <a:moveTo>
                    <a:pt x="0" y="144"/>
                  </a:moveTo>
                  <a:lnTo>
                    <a:pt x="128" y="96"/>
                  </a:lnTo>
                  <a:lnTo>
                    <a:pt x="230" y="64"/>
                  </a:lnTo>
                  <a:lnTo>
                    <a:pt x="512" y="0"/>
                  </a:lnTo>
                  <a:lnTo>
                    <a:pt x="806" y="0"/>
                  </a:lnTo>
                  <a:lnTo>
                    <a:pt x="960" y="16"/>
                  </a:lnTo>
                  <a:lnTo>
                    <a:pt x="1078" y="37"/>
                  </a:lnTo>
                  <a:lnTo>
                    <a:pt x="1323" y="107"/>
                  </a:lnTo>
                  <a:lnTo>
                    <a:pt x="2048" y="469"/>
                  </a:lnTo>
                  <a:lnTo>
                    <a:pt x="1958" y="635"/>
                  </a:lnTo>
                  <a:lnTo>
                    <a:pt x="1552" y="453"/>
                  </a:lnTo>
                  <a:lnTo>
                    <a:pt x="1280" y="325"/>
                  </a:lnTo>
                  <a:lnTo>
                    <a:pt x="955" y="240"/>
                  </a:lnTo>
                  <a:lnTo>
                    <a:pt x="694" y="245"/>
                  </a:lnTo>
                  <a:lnTo>
                    <a:pt x="496" y="267"/>
                  </a:lnTo>
                  <a:lnTo>
                    <a:pt x="102" y="389"/>
                  </a:lnTo>
                  <a:lnTo>
                    <a:pt x="0" y="144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519" name="Oval 175"/>
            <p:cNvSpPr>
              <a:spLocks noChangeArrowheads="1"/>
            </p:cNvSpPr>
            <p:nvPr/>
          </p:nvSpPr>
          <p:spPr bwMode="auto">
            <a:xfrm>
              <a:off x="609600" y="4478336"/>
              <a:ext cx="266700" cy="282575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prstClr val="white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70313" tIns="35157" rIns="70313" bIns="35157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525" name="Oval 181"/>
            <p:cNvSpPr>
              <a:spLocks noChangeArrowheads="1"/>
            </p:cNvSpPr>
            <p:nvPr/>
          </p:nvSpPr>
          <p:spPr bwMode="auto">
            <a:xfrm>
              <a:off x="1592263" y="4146548"/>
              <a:ext cx="266700" cy="284163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prstClr val="white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1657" tIns="30829" rIns="61657" bIns="30829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533" name="Oval 189"/>
            <p:cNvSpPr>
              <a:spLocks noChangeArrowheads="1"/>
            </p:cNvSpPr>
            <p:nvPr/>
          </p:nvSpPr>
          <p:spPr bwMode="auto">
            <a:xfrm>
              <a:off x="2439988" y="4619623"/>
              <a:ext cx="266700" cy="284163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prstClr val="white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1657" tIns="30829" rIns="61657" bIns="30829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57502" name="Line 158"/>
          <p:cNvSpPr>
            <a:spLocks noChangeShapeType="1"/>
          </p:cNvSpPr>
          <p:nvPr/>
        </p:nvSpPr>
        <p:spPr bwMode="auto">
          <a:xfrm>
            <a:off x="7339013" y="4530725"/>
            <a:ext cx="906462" cy="96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7503" name="Line 159"/>
          <p:cNvSpPr>
            <a:spLocks noChangeShapeType="1"/>
          </p:cNvSpPr>
          <p:nvPr/>
        </p:nvSpPr>
        <p:spPr bwMode="auto">
          <a:xfrm>
            <a:off x="8337550" y="3806825"/>
            <a:ext cx="1095375" cy="1206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4" name="Grouper 3"/>
          <p:cNvGrpSpPr>
            <a:grpSpLocks/>
          </p:cNvGrpSpPr>
          <p:nvPr/>
        </p:nvGrpSpPr>
        <p:grpSpPr bwMode="auto">
          <a:xfrm>
            <a:off x="7978775" y="2600325"/>
            <a:ext cx="2198688" cy="1168400"/>
            <a:chOff x="7978775" y="2599680"/>
            <a:chExt cx="2199067" cy="1169045"/>
          </a:xfrm>
        </p:grpSpPr>
        <p:sp>
          <p:nvSpPr>
            <p:cNvPr id="57480" name="Line 136"/>
            <p:cNvSpPr>
              <a:spLocks noChangeShapeType="1"/>
            </p:cNvSpPr>
            <p:nvPr/>
          </p:nvSpPr>
          <p:spPr bwMode="auto">
            <a:xfrm flipV="1">
              <a:off x="7978775" y="2701336"/>
              <a:ext cx="462043" cy="10673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7481" name="Text Box 137"/>
            <p:cNvSpPr txBox="1">
              <a:spLocks noChangeArrowheads="1"/>
            </p:cNvSpPr>
            <p:nvPr/>
          </p:nvSpPr>
          <p:spPr bwMode="auto">
            <a:xfrm>
              <a:off x="8463046" y="2599680"/>
              <a:ext cx="1714796" cy="462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latin typeface="Times New Roman" charset="0"/>
                  <a:cs typeface="+mn-cs"/>
                </a:rPr>
                <a:t>F</a:t>
              </a:r>
              <a:r>
                <a:rPr lang="fr-FR" sz="2400" b="0" baseline="-25000">
                  <a:solidFill>
                    <a:schemeClr val="accent2"/>
                  </a:solidFill>
                  <a:latin typeface="Times New Roman" charset="0"/>
                  <a:cs typeface="+mn-cs"/>
                </a:rPr>
                <a:t>fluide</a:t>
              </a:r>
              <a:r>
                <a:rPr lang="fr-FR" sz="2400" b="0" baseline="-25000">
                  <a:latin typeface="Times New Roman" charset="0"/>
                  <a:cs typeface="+mn-cs"/>
                </a:rPr>
                <a:t> / solide</a:t>
              </a:r>
              <a:r>
                <a:rPr lang="fr-FR" sz="2400" b="0">
                  <a:latin typeface="Times New Roman" charset="0"/>
                  <a:cs typeface="+mn-cs"/>
                </a:rPr>
                <a:t> ?</a:t>
              </a:r>
            </a:p>
          </p:txBody>
        </p:sp>
      </p:grpSp>
      <p:sp>
        <p:nvSpPr>
          <p:cNvPr id="57505" name="Text Box 161"/>
          <p:cNvSpPr txBox="1">
            <a:spLocks noChangeArrowheads="1"/>
          </p:cNvSpPr>
          <p:nvPr/>
        </p:nvSpPr>
        <p:spPr bwMode="auto">
          <a:xfrm>
            <a:off x="8207375" y="44513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57506" name="Text Box 162"/>
          <p:cNvSpPr txBox="1">
            <a:spLocks noChangeArrowheads="1"/>
          </p:cNvSpPr>
          <p:nvPr/>
        </p:nvSpPr>
        <p:spPr bwMode="auto">
          <a:xfrm>
            <a:off x="9350375" y="35337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57507" name="Text Box 163"/>
          <p:cNvSpPr txBox="1">
            <a:spLocks noChangeArrowheads="1"/>
          </p:cNvSpPr>
          <p:nvPr/>
        </p:nvSpPr>
        <p:spPr bwMode="auto">
          <a:xfrm>
            <a:off x="7980363" y="33813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57508" name="Freeform 164"/>
          <p:cNvSpPr>
            <a:spLocks/>
          </p:cNvSpPr>
          <p:nvPr/>
        </p:nvSpPr>
        <p:spPr bwMode="auto">
          <a:xfrm>
            <a:off x="5797550" y="3757613"/>
            <a:ext cx="3905250" cy="466725"/>
          </a:xfrm>
          <a:custGeom>
            <a:avLst/>
            <a:gdLst>
              <a:gd name="T0" fmla="*/ 0 w 2460"/>
              <a:gd name="T1" fmla="*/ 278 h 294"/>
              <a:gd name="T2" fmla="*/ 44 w 2460"/>
              <a:gd name="T3" fmla="*/ 278 h 294"/>
              <a:gd name="T4" fmla="*/ 264 w 2460"/>
              <a:gd name="T5" fmla="*/ 182 h 294"/>
              <a:gd name="T6" fmla="*/ 520 w 2460"/>
              <a:gd name="T7" fmla="*/ 114 h 294"/>
              <a:gd name="T8" fmla="*/ 732 w 2460"/>
              <a:gd name="T9" fmla="*/ 66 h 294"/>
              <a:gd name="T10" fmla="*/ 880 w 2460"/>
              <a:gd name="T11" fmla="*/ 30 h 294"/>
              <a:gd name="T12" fmla="*/ 1072 w 2460"/>
              <a:gd name="T13" fmla="*/ 6 h 294"/>
              <a:gd name="T14" fmla="*/ 1312 w 2460"/>
              <a:gd name="T15" fmla="*/ 2 h 294"/>
              <a:gd name="T16" fmla="*/ 1556 w 2460"/>
              <a:gd name="T17" fmla="*/ 18 h 294"/>
              <a:gd name="T18" fmla="*/ 1732 w 2460"/>
              <a:gd name="T19" fmla="*/ 26 h 294"/>
              <a:gd name="T20" fmla="*/ 1928 w 2460"/>
              <a:gd name="T21" fmla="*/ 50 h 294"/>
              <a:gd name="T22" fmla="*/ 2096 w 2460"/>
              <a:gd name="T23" fmla="*/ 74 h 294"/>
              <a:gd name="T24" fmla="*/ 2288 w 2460"/>
              <a:gd name="T25" fmla="*/ 122 h 294"/>
              <a:gd name="T26" fmla="*/ 2460 w 2460"/>
              <a:gd name="T27" fmla="*/ 17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60" h="294">
                <a:moveTo>
                  <a:pt x="0" y="278"/>
                </a:moveTo>
                <a:cubicBezTo>
                  <a:pt x="0" y="286"/>
                  <a:pt x="0" y="294"/>
                  <a:pt x="44" y="278"/>
                </a:cubicBezTo>
                <a:cubicBezTo>
                  <a:pt x="88" y="262"/>
                  <a:pt x="185" y="209"/>
                  <a:pt x="264" y="182"/>
                </a:cubicBezTo>
                <a:cubicBezTo>
                  <a:pt x="343" y="155"/>
                  <a:pt x="442" y="133"/>
                  <a:pt x="520" y="114"/>
                </a:cubicBezTo>
                <a:cubicBezTo>
                  <a:pt x="598" y="95"/>
                  <a:pt x="672" y="80"/>
                  <a:pt x="732" y="66"/>
                </a:cubicBezTo>
                <a:cubicBezTo>
                  <a:pt x="792" y="52"/>
                  <a:pt x="823" y="40"/>
                  <a:pt x="880" y="30"/>
                </a:cubicBezTo>
                <a:cubicBezTo>
                  <a:pt x="937" y="20"/>
                  <a:pt x="1000" y="11"/>
                  <a:pt x="1072" y="6"/>
                </a:cubicBezTo>
                <a:cubicBezTo>
                  <a:pt x="1144" y="1"/>
                  <a:pt x="1231" y="0"/>
                  <a:pt x="1312" y="2"/>
                </a:cubicBezTo>
                <a:cubicBezTo>
                  <a:pt x="1393" y="4"/>
                  <a:pt x="1486" y="14"/>
                  <a:pt x="1556" y="18"/>
                </a:cubicBezTo>
                <a:cubicBezTo>
                  <a:pt x="1626" y="22"/>
                  <a:pt x="1670" y="21"/>
                  <a:pt x="1732" y="26"/>
                </a:cubicBezTo>
                <a:cubicBezTo>
                  <a:pt x="1794" y="31"/>
                  <a:pt x="1867" y="42"/>
                  <a:pt x="1928" y="50"/>
                </a:cubicBezTo>
                <a:cubicBezTo>
                  <a:pt x="1989" y="58"/>
                  <a:pt x="2036" y="62"/>
                  <a:pt x="2096" y="74"/>
                </a:cubicBezTo>
                <a:cubicBezTo>
                  <a:pt x="2156" y="86"/>
                  <a:pt x="2227" y="106"/>
                  <a:pt x="2288" y="122"/>
                </a:cubicBezTo>
                <a:cubicBezTo>
                  <a:pt x="2349" y="138"/>
                  <a:pt x="2404" y="154"/>
                  <a:pt x="2460" y="170"/>
                </a:cubicBezTo>
              </a:path>
            </a:pathLst>
          </a:custGeom>
          <a:noFill/>
          <a:ln w="57150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7509" name="Freeform 165"/>
          <p:cNvSpPr>
            <a:spLocks/>
          </p:cNvSpPr>
          <p:nvPr/>
        </p:nvSpPr>
        <p:spPr bwMode="auto">
          <a:xfrm>
            <a:off x="6026150" y="4543425"/>
            <a:ext cx="3289300" cy="760413"/>
          </a:xfrm>
          <a:custGeom>
            <a:avLst/>
            <a:gdLst>
              <a:gd name="T0" fmla="*/ 0 w 2072"/>
              <a:gd name="T1" fmla="*/ 167 h 479"/>
              <a:gd name="T2" fmla="*/ 24 w 2072"/>
              <a:gd name="T3" fmla="*/ 159 h 479"/>
              <a:gd name="T4" fmla="*/ 160 w 2072"/>
              <a:gd name="T5" fmla="*/ 107 h 479"/>
              <a:gd name="T6" fmla="*/ 308 w 2072"/>
              <a:gd name="T7" fmla="*/ 63 h 479"/>
              <a:gd name="T8" fmla="*/ 488 w 2072"/>
              <a:gd name="T9" fmla="*/ 27 h 479"/>
              <a:gd name="T10" fmla="*/ 588 w 2072"/>
              <a:gd name="T11" fmla="*/ 3 h 479"/>
              <a:gd name="T12" fmla="*/ 736 w 2072"/>
              <a:gd name="T13" fmla="*/ 7 h 479"/>
              <a:gd name="T14" fmla="*/ 864 w 2072"/>
              <a:gd name="T15" fmla="*/ 3 h 479"/>
              <a:gd name="T16" fmla="*/ 1008 w 2072"/>
              <a:gd name="T17" fmla="*/ 27 h 479"/>
              <a:gd name="T18" fmla="*/ 1192 w 2072"/>
              <a:gd name="T19" fmla="*/ 75 h 479"/>
              <a:gd name="T20" fmla="*/ 1368 w 2072"/>
              <a:gd name="T21" fmla="*/ 123 h 479"/>
              <a:gd name="T22" fmla="*/ 1532 w 2072"/>
              <a:gd name="T23" fmla="*/ 211 h 479"/>
              <a:gd name="T24" fmla="*/ 1800 w 2072"/>
              <a:gd name="T25" fmla="*/ 339 h 479"/>
              <a:gd name="T26" fmla="*/ 2072 w 2072"/>
              <a:gd name="T27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72" h="479">
                <a:moveTo>
                  <a:pt x="0" y="167"/>
                </a:moveTo>
                <a:lnTo>
                  <a:pt x="24" y="159"/>
                </a:lnTo>
                <a:cubicBezTo>
                  <a:pt x="51" y="149"/>
                  <a:pt x="113" y="123"/>
                  <a:pt x="160" y="107"/>
                </a:cubicBezTo>
                <a:cubicBezTo>
                  <a:pt x="207" y="91"/>
                  <a:pt x="253" y="76"/>
                  <a:pt x="308" y="63"/>
                </a:cubicBezTo>
                <a:cubicBezTo>
                  <a:pt x="363" y="50"/>
                  <a:pt x="441" y="37"/>
                  <a:pt x="488" y="27"/>
                </a:cubicBezTo>
                <a:cubicBezTo>
                  <a:pt x="535" y="17"/>
                  <a:pt x="547" y="6"/>
                  <a:pt x="588" y="3"/>
                </a:cubicBezTo>
                <a:cubicBezTo>
                  <a:pt x="629" y="0"/>
                  <a:pt x="690" y="7"/>
                  <a:pt x="736" y="7"/>
                </a:cubicBezTo>
                <a:cubicBezTo>
                  <a:pt x="782" y="7"/>
                  <a:pt x="819" y="0"/>
                  <a:pt x="864" y="3"/>
                </a:cubicBezTo>
                <a:cubicBezTo>
                  <a:pt x="909" y="6"/>
                  <a:pt x="953" y="15"/>
                  <a:pt x="1008" y="27"/>
                </a:cubicBezTo>
                <a:cubicBezTo>
                  <a:pt x="1063" y="39"/>
                  <a:pt x="1132" y="59"/>
                  <a:pt x="1192" y="75"/>
                </a:cubicBezTo>
                <a:cubicBezTo>
                  <a:pt x="1252" y="91"/>
                  <a:pt x="1311" y="100"/>
                  <a:pt x="1368" y="123"/>
                </a:cubicBezTo>
                <a:cubicBezTo>
                  <a:pt x="1425" y="146"/>
                  <a:pt x="1460" y="175"/>
                  <a:pt x="1532" y="211"/>
                </a:cubicBezTo>
                <a:cubicBezTo>
                  <a:pt x="1604" y="247"/>
                  <a:pt x="1710" y="294"/>
                  <a:pt x="1800" y="339"/>
                </a:cubicBezTo>
                <a:cubicBezTo>
                  <a:pt x="1890" y="384"/>
                  <a:pt x="1981" y="431"/>
                  <a:pt x="2072" y="479"/>
                </a:cubicBezTo>
              </a:path>
            </a:pathLst>
          </a:custGeom>
          <a:noFill/>
          <a:ln w="57150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7511" name="Line 167"/>
          <p:cNvSpPr>
            <a:spLocks noChangeShapeType="1"/>
          </p:cNvSpPr>
          <p:nvPr/>
        </p:nvSpPr>
        <p:spPr bwMode="auto">
          <a:xfrm flipH="1">
            <a:off x="7345363" y="4559300"/>
            <a:ext cx="33337" cy="558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7512" name="Line 168"/>
          <p:cNvSpPr>
            <a:spLocks noChangeShapeType="1"/>
          </p:cNvSpPr>
          <p:nvPr/>
        </p:nvSpPr>
        <p:spPr bwMode="auto">
          <a:xfrm flipH="1" flipV="1">
            <a:off x="6499225" y="3365500"/>
            <a:ext cx="134938" cy="558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7513" name="Text Box 169"/>
          <p:cNvSpPr txBox="1">
            <a:spLocks noChangeArrowheads="1"/>
          </p:cNvSpPr>
          <p:nvPr/>
        </p:nvSpPr>
        <p:spPr bwMode="auto">
          <a:xfrm>
            <a:off x="7167563" y="50800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sp>
        <p:nvSpPr>
          <p:cNvPr id="57514" name="Text Box 170"/>
          <p:cNvSpPr txBox="1">
            <a:spLocks noChangeArrowheads="1"/>
          </p:cNvSpPr>
          <p:nvPr/>
        </p:nvSpPr>
        <p:spPr bwMode="auto">
          <a:xfrm>
            <a:off x="6202363" y="29210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sp>
        <p:nvSpPr>
          <p:cNvPr id="57518" name="Line 174"/>
          <p:cNvSpPr>
            <a:spLocks noChangeShapeType="1"/>
          </p:cNvSpPr>
          <p:nvPr/>
        </p:nvSpPr>
        <p:spPr bwMode="auto">
          <a:xfrm>
            <a:off x="742950" y="3484563"/>
            <a:ext cx="536575" cy="2825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7520" name="Line 176"/>
          <p:cNvSpPr>
            <a:spLocks noChangeShapeType="1"/>
          </p:cNvSpPr>
          <p:nvPr/>
        </p:nvSpPr>
        <p:spPr bwMode="auto">
          <a:xfrm flipV="1">
            <a:off x="742950" y="4335463"/>
            <a:ext cx="758825" cy="284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7521" name="Text Box 177"/>
          <p:cNvSpPr txBox="1">
            <a:spLocks noChangeArrowheads="1"/>
          </p:cNvSpPr>
          <p:nvPr/>
        </p:nvSpPr>
        <p:spPr bwMode="auto">
          <a:xfrm>
            <a:off x="1136650" y="3349625"/>
            <a:ext cx="106203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>
                <a:solidFill>
                  <a:srgbClr val="FF0000"/>
                </a:solidFill>
                <a:latin typeface="Times New Roman" charset="0"/>
                <a:cs typeface="+mn-cs"/>
              </a:rPr>
              <a:t>P</a:t>
            </a:r>
            <a:r>
              <a:rPr lang="fr-FR" sz="2100" baseline="-2500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fr-FR" sz="2100" b="0">
                <a:solidFill>
                  <a:srgbClr val="FF0000"/>
                </a:solidFill>
                <a:latin typeface="Times New Roman" charset="0"/>
                <a:cs typeface="+mn-cs"/>
              </a:rPr>
              <a:t>=m</a:t>
            </a:r>
            <a:r>
              <a:rPr lang="fr-FR" sz="2100" b="0" baseline="-2500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fr-FR" sz="2100">
                <a:solidFill>
                  <a:srgbClr val="FF0000"/>
                </a:solidFill>
                <a:latin typeface="Times New Roman" charset="0"/>
                <a:cs typeface="+mn-cs"/>
              </a:rPr>
              <a:t>v</a:t>
            </a:r>
            <a:r>
              <a:rPr lang="fr-FR" sz="2100" b="0" baseline="-25000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fr-FR" sz="2100" b="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57522" name="Text Box 178"/>
          <p:cNvSpPr txBox="1">
            <a:spLocks noChangeArrowheads="1"/>
          </p:cNvSpPr>
          <p:nvPr/>
        </p:nvSpPr>
        <p:spPr bwMode="auto">
          <a:xfrm>
            <a:off x="1325563" y="4384675"/>
            <a:ext cx="10620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0313" tIns="35157" rIns="70313" bIns="35157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>
                <a:solidFill>
                  <a:srgbClr val="FF0000"/>
                </a:solidFill>
                <a:latin typeface="Times New Roman" charset="0"/>
                <a:cs typeface="+mn-cs"/>
              </a:rPr>
              <a:t>P</a:t>
            </a:r>
            <a:r>
              <a:rPr lang="fr-FR" sz="2100" baseline="-250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r>
              <a:rPr lang="fr-FR" sz="2100" b="0">
                <a:solidFill>
                  <a:srgbClr val="FF0000"/>
                </a:solidFill>
                <a:latin typeface="Times New Roman" charset="0"/>
                <a:cs typeface="+mn-cs"/>
              </a:rPr>
              <a:t>=m</a:t>
            </a:r>
            <a:r>
              <a:rPr lang="fr-FR" sz="2100" b="0" baseline="-250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r>
              <a:rPr lang="fr-FR" sz="2100">
                <a:solidFill>
                  <a:srgbClr val="FF0000"/>
                </a:solidFill>
                <a:latin typeface="Times New Roman" charset="0"/>
                <a:cs typeface="+mn-cs"/>
              </a:rPr>
              <a:t>v</a:t>
            </a:r>
            <a:r>
              <a:rPr lang="fr-FR" sz="2100" b="0" baseline="-250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fr-FR" sz="2100" b="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57526" name="Text Box 182"/>
          <p:cNvSpPr txBox="1">
            <a:spLocks noChangeArrowheads="1"/>
          </p:cNvSpPr>
          <p:nvPr/>
        </p:nvSpPr>
        <p:spPr bwMode="auto">
          <a:xfrm>
            <a:off x="1903413" y="4003675"/>
            <a:ext cx="6873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657" tIns="30829" rIns="61657" bIns="30829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 b="0">
                <a:latin typeface="Times New Roman" charset="0"/>
                <a:cs typeface="+mn-cs"/>
              </a:rPr>
              <a:t>Choc</a:t>
            </a:r>
          </a:p>
        </p:txBody>
      </p:sp>
      <p:sp>
        <p:nvSpPr>
          <p:cNvPr id="57530" name="Line 186"/>
          <p:cNvSpPr>
            <a:spLocks noChangeShapeType="1"/>
          </p:cNvSpPr>
          <p:nvPr/>
        </p:nvSpPr>
        <p:spPr bwMode="auto">
          <a:xfrm flipV="1">
            <a:off x="2573338" y="3008313"/>
            <a:ext cx="536575" cy="4746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657" tIns="30829" rIns="61657" bIns="30829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7531" name="Text Box 187"/>
          <p:cNvSpPr txBox="1">
            <a:spLocks noChangeArrowheads="1"/>
          </p:cNvSpPr>
          <p:nvPr/>
        </p:nvSpPr>
        <p:spPr bwMode="auto">
          <a:xfrm>
            <a:off x="3154363" y="2819400"/>
            <a:ext cx="1322387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657" tIns="30829" rIns="61657" bIns="30829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>
                <a:solidFill>
                  <a:srgbClr val="008000"/>
                </a:solidFill>
                <a:latin typeface="Times New Roman" charset="0"/>
                <a:cs typeface="+mn-cs"/>
              </a:rPr>
              <a:t>P</a:t>
            </a:r>
            <a:r>
              <a:rPr lang="ja-JP" altLang="fr-FR" sz="2100">
                <a:solidFill>
                  <a:srgbClr val="008000"/>
                </a:solidFill>
                <a:latin typeface="Arial"/>
                <a:cs typeface="+mn-cs"/>
              </a:rPr>
              <a:t>’</a:t>
            </a:r>
            <a:r>
              <a:rPr lang="fr-FR" sz="2100" baseline="-25000">
                <a:solidFill>
                  <a:srgbClr val="008000"/>
                </a:solidFill>
                <a:latin typeface="Times New Roman" charset="0"/>
                <a:cs typeface="+mn-cs"/>
              </a:rPr>
              <a:t>1</a:t>
            </a:r>
            <a:r>
              <a:rPr lang="fr-FR" sz="2100" b="0">
                <a:solidFill>
                  <a:srgbClr val="008000"/>
                </a:solidFill>
                <a:latin typeface="Times New Roman" charset="0"/>
                <a:cs typeface="+mn-cs"/>
              </a:rPr>
              <a:t>=m</a:t>
            </a:r>
            <a:r>
              <a:rPr lang="fr-FR" sz="2100" b="0" baseline="-25000">
                <a:solidFill>
                  <a:srgbClr val="008000"/>
                </a:solidFill>
                <a:latin typeface="Times New Roman" charset="0"/>
                <a:cs typeface="+mn-cs"/>
              </a:rPr>
              <a:t>1</a:t>
            </a:r>
            <a:r>
              <a:rPr lang="fr-FR" sz="2100">
                <a:solidFill>
                  <a:srgbClr val="008000"/>
                </a:solidFill>
                <a:latin typeface="Times New Roman" charset="0"/>
                <a:cs typeface="+mn-cs"/>
              </a:rPr>
              <a:t>v</a:t>
            </a:r>
            <a:r>
              <a:rPr lang="ja-JP" altLang="fr-FR" sz="2100">
                <a:solidFill>
                  <a:srgbClr val="008000"/>
                </a:solidFill>
                <a:latin typeface="Arial"/>
                <a:cs typeface="+mn-cs"/>
              </a:rPr>
              <a:t>’</a:t>
            </a:r>
            <a:r>
              <a:rPr lang="fr-FR" sz="2100" b="0" baseline="-25000">
                <a:solidFill>
                  <a:srgbClr val="008000"/>
                </a:solidFill>
                <a:latin typeface="Times New Roman" charset="0"/>
                <a:cs typeface="+mn-cs"/>
              </a:rPr>
              <a:t>1</a:t>
            </a:r>
            <a:endParaRPr lang="fr-FR" sz="2100" b="0">
              <a:solidFill>
                <a:srgbClr val="008000"/>
              </a:solidFill>
              <a:latin typeface="Times New Roman" charset="0"/>
              <a:cs typeface="+mn-cs"/>
            </a:endParaRPr>
          </a:p>
        </p:txBody>
      </p:sp>
      <p:sp>
        <p:nvSpPr>
          <p:cNvPr id="57534" name="Line 190"/>
          <p:cNvSpPr>
            <a:spLocks noChangeShapeType="1"/>
          </p:cNvSpPr>
          <p:nvPr/>
        </p:nvSpPr>
        <p:spPr bwMode="auto">
          <a:xfrm>
            <a:off x="2573338" y="4762500"/>
            <a:ext cx="536575" cy="5683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657" tIns="30829" rIns="61657" bIns="30829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7510" name="Rectangle 166"/>
          <p:cNvSpPr>
            <a:spLocks noChangeArrowheads="1"/>
          </p:cNvSpPr>
          <p:nvPr/>
        </p:nvSpPr>
        <p:spPr bwMode="auto">
          <a:xfrm>
            <a:off x="6940550" y="3289300"/>
            <a:ext cx="592138" cy="457200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chemeClr val="bg1"/>
                </a:solidFill>
                <a:latin typeface="Times New Roman" charset="0"/>
                <a:cs typeface="+mn-cs"/>
              </a:rPr>
              <a:t>S</a:t>
            </a:r>
            <a:r>
              <a:rPr lang="fr-FR" sz="2400" b="0" baseline="-25000">
                <a:solidFill>
                  <a:schemeClr val="bg1"/>
                </a:solidFill>
                <a:latin typeface="Times New Roman" charset="0"/>
                <a:cs typeface="+mn-cs"/>
              </a:rPr>
              <a:t>sol</a:t>
            </a:r>
          </a:p>
        </p:txBody>
      </p:sp>
      <p:sp>
        <p:nvSpPr>
          <p:cNvPr id="57535" name="Text Box 191"/>
          <p:cNvSpPr txBox="1">
            <a:spLocks noChangeArrowheads="1"/>
          </p:cNvSpPr>
          <p:nvPr/>
        </p:nvSpPr>
        <p:spPr bwMode="auto">
          <a:xfrm>
            <a:off x="3154363" y="5141913"/>
            <a:ext cx="1322387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657" tIns="30829" rIns="61657" bIns="30829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>
                <a:solidFill>
                  <a:srgbClr val="008000"/>
                </a:solidFill>
                <a:latin typeface="Times New Roman" charset="0"/>
                <a:cs typeface="+mn-cs"/>
              </a:rPr>
              <a:t>P</a:t>
            </a:r>
            <a:r>
              <a:rPr lang="ja-JP" altLang="fr-FR" sz="2100">
                <a:solidFill>
                  <a:srgbClr val="008000"/>
                </a:solidFill>
                <a:latin typeface="Arial"/>
                <a:cs typeface="+mn-cs"/>
              </a:rPr>
              <a:t>’</a:t>
            </a:r>
            <a:r>
              <a:rPr lang="fr-FR" sz="2100" baseline="-25000">
                <a:solidFill>
                  <a:srgbClr val="008000"/>
                </a:solidFill>
                <a:latin typeface="Times New Roman" charset="0"/>
                <a:cs typeface="+mn-cs"/>
              </a:rPr>
              <a:t>2</a:t>
            </a:r>
            <a:r>
              <a:rPr lang="fr-FR" sz="2100" b="0">
                <a:solidFill>
                  <a:srgbClr val="008000"/>
                </a:solidFill>
                <a:latin typeface="Times New Roman" charset="0"/>
                <a:cs typeface="+mn-cs"/>
              </a:rPr>
              <a:t>=m</a:t>
            </a:r>
            <a:r>
              <a:rPr lang="fr-FR" sz="2100" b="0" baseline="-25000">
                <a:solidFill>
                  <a:srgbClr val="008000"/>
                </a:solidFill>
                <a:latin typeface="Times New Roman" charset="0"/>
                <a:cs typeface="+mn-cs"/>
              </a:rPr>
              <a:t>2</a:t>
            </a:r>
            <a:r>
              <a:rPr lang="fr-FR" sz="2100">
                <a:solidFill>
                  <a:srgbClr val="008000"/>
                </a:solidFill>
                <a:latin typeface="Times New Roman" charset="0"/>
                <a:cs typeface="+mn-cs"/>
              </a:rPr>
              <a:t>v</a:t>
            </a:r>
            <a:r>
              <a:rPr lang="ja-JP" altLang="fr-FR" sz="2100">
                <a:solidFill>
                  <a:srgbClr val="008000"/>
                </a:solidFill>
                <a:latin typeface="Arial"/>
                <a:cs typeface="+mn-cs"/>
              </a:rPr>
              <a:t>’</a:t>
            </a:r>
            <a:r>
              <a:rPr lang="fr-FR" sz="2100" b="0" baseline="-25000">
                <a:solidFill>
                  <a:srgbClr val="008000"/>
                </a:solidFill>
                <a:latin typeface="Times New Roman" charset="0"/>
                <a:cs typeface="+mn-cs"/>
              </a:rPr>
              <a:t>2</a:t>
            </a:r>
            <a:endParaRPr lang="fr-FR" sz="2100" b="0">
              <a:solidFill>
                <a:srgbClr val="008000"/>
              </a:solidFill>
              <a:latin typeface="Times New Roman" charset="0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195888" y="6661150"/>
            <a:ext cx="259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b="0"/>
              <a:t>le solide = la boule 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6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6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5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emph" presetSubtype="0" repeatCount="6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6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72" grpId="0"/>
      <p:bldP spid="57473" grpId="0"/>
      <p:bldP spid="57473" grpId="1"/>
      <p:bldP spid="57471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Capture d’écran 2010#AA0578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1363663"/>
            <a:ext cx="2147888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F34E8453-0F71-B248-975F-617C3A10106B}"/>
              </a:ext>
            </a:extLst>
          </p:cNvPr>
          <p:cNvGrpSpPr/>
          <p:nvPr/>
        </p:nvGrpSpPr>
        <p:grpSpPr>
          <a:xfrm>
            <a:off x="3052763" y="2981325"/>
            <a:ext cx="5481637" cy="2657476"/>
            <a:chOff x="3052763" y="2981325"/>
            <a:chExt cx="5481637" cy="2657476"/>
          </a:xfrm>
        </p:grpSpPr>
        <p:sp>
          <p:nvSpPr>
            <p:cNvPr id="59439" name="Freeform 47" descr="Diagonales vers le haut (blanc/noir)"/>
            <p:cNvSpPr>
              <a:spLocks/>
            </p:cNvSpPr>
            <p:nvPr/>
          </p:nvSpPr>
          <p:spPr bwMode="auto">
            <a:xfrm>
              <a:off x="3586163" y="3554413"/>
              <a:ext cx="3986212" cy="719138"/>
            </a:xfrm>
            <a:custGeom>
              <a:avLst/>
              <a:gdLst>
                <a:gd name="T0" fmla="*/ 37 w 2512"/>
                <a:gd name="T1" fmla="*/ 453 h 453"/>
                <a:gd name="T2" fmla="*/ 0 w 2512"/>
                <a:gd name="T3" fmla="*/ 336 h 453"/>
                <a:gd name="T4" fmla="*/ 432 w 2512"/>
                <a:gd name="T5" fmla="*/ 128 h 453"/>
                <a:gd name="T6" fmla="*/ 938 w 2512"/>
                <a:gd name="T7" fmla="*/ 42 h 453"/>
                <a:gd name="T8" fmla="*/ 1610 w 2512"/>
                <a:gd name="T9" fmla="*/ 0 h 453"/>
                <a:gd name="T10" fmla="*/ 2320 w 2512"/>
                <a:gd name="T11" fmla="*/ 90 h 453"/>
                <a:gd name="T12" fmla="*/ 2512 w 2512"/>
                <a:gd name="T13" fmla="*/ 154 h 453"/>
                <a:gd name="T14" fmla="*/ 2458 w 2512"/>
                <a:gd name="T15" fmla="*/ 341 h 453"/>
                <a:gd name="T16" fmla="*/ 2272 w 2512"/>
                <a:gd name="T17" fmla="*/ 288 h 453"/>
                <a:gd name="T18" fmla="*/ 1941 w 2512"/>
                <a:gd name="T19" fmla="*/ 218 h 453"/>
                <a:gd name="T20" fmla="*/ 1653 w 2512"/>
                <a:gd name="T21" fmla="*/ 186 h 453"/>
                <a:gd name="T22" fmla="*/ 1376 w 2512"/>
                <a:gd name="T23" fmla="*/ 170 h 453"/>
                <a:gd name="T24" fmla="*/ 1226 w 2512"/>
                <a:gd name="T25" fmla="*/ 170 h 453"/>
                <a:gd name="T26" fmla="*/ 917 w 2512"/>
                <a:gd name="T27" fmla="*/ 197 h 453"/>
                <a:gd name="T28" fmla="*/ 650 w 2512"/>
                <a:gd name="T29" fmla="*/ 256 h 453"/>
                <a:gd name="T30" fmla="*/ 384 w 2512"/>
                <a:gd name="T31" fmla="*/ 320 h 453"/>
                <a:gd name="T32" fmla="*/ 277 w 2512"/>
                <a:gd name="T33" fmla="*/ 352 h 453"/>
                <a:gd name="T34" fmla="*/ 37 w 2512"/>
                <a:gd name="T35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12" h="453">
                  <a:moveTo>
                    <a:pt x="37" y="453"/>
                  </a:moveTo>
                  <a:lnTo>
                    <a:pt x="0" y="336"/>
                  </a:lnTo>
                  <a:lnTo>
                    <a:pt x="432" y="128"/>
                  </a:lnTo>
                  <a:lnTo>
                    <a:pt x="938" y="42"/>
                  </a:lnTo>
                  <a:lnTo>
                    <a:pt x="1610" y="0"/>
                  </a:lnTo>
                  <a:lnTo>
                    <a:pt x="2320" y="90"/>
                  </a:lnTo>
                  <a:lnTo>
                    <a:pt x="2512" y="154"/>
                  </a:lnTo>
                  <a:lnTo>
                    <a:pt x="2458" y="341"/>
                  </a:lnTo>
                  <a:lnTo>
                    <a:pt x="2272" y="288"/>
                  </a:lnTo>
                  <a:lnTo>
                    <a:pt x="1941" y="218"/>
                  </a:lnTo>
                  <a:lnTo>
                    <a:pt x="1653" y="186"/>
                  </a:lnTo>
                  <a:lnTo>
                    <a:pt x="1376" y="170"/>
                  </a:lnTo>
                  <a:lnTo>
                    <a:pt x="1226" y="170"/>
                  </a:lnTo>
                  <a:lnTo>
                    <a:pt x="917" y="197"/>
                  </a:lnTo>
                  <a:lnTo>
                    <a:pt x="650" y="256"/>
                  </a:lnTo>
                  <a:lnTo>
                    <a:pt x="384" y="320"/>
                  </a:lnTo>
                  <a:lnTo>
                    <a:pt x="277" y="352"/>
                  </a:lnTo>
                  <a:lnTo>
                    <a:pt x="37" y="453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40" name="Freeform 48" descr="Diagonales vers le haut (blanc/noir)"/>
            <p:cNvSpPr>
              <a:spLocks/>
            </p:cNvSpPr>
            <p:nvPr/>
          </p:nvSpPr>
          <p:spPr bwMode="auto">
            <a:xfrm>
              <a:off x="3856038" y="4630738"/>
              <a:ext cx="3249612" cy="1008063"/>
            </a:xfrm>
            <a:custGeom>
              <a:avLst/>
              <a:gdLst>
                <a:gd name="T0" fmla="*/ 0 w 2048"/>
                <a:gd name="T1" fmla="*/ 144 h 635"/>
                <a:gd name="T2" fmla="*/ 128 w 2048"/>
                <a:gd name="T3" fmla="*/ 96 h 635"/>
                <a:gd name="T4" fmla="*/ 230 w 2048"/>
                <a:gd name="T5" fmla="*/ 64 h 635"/>
                <a:gd name="T6" fmla="*/ 512 w 2048"/>
                <a:gd name="T7" fmla="*/ 0 h 635"/>
                <a:gd name="T8" fmla="*/ 806 w 2048"/>
                <a:gd name="T9" fmla="*/ 0 h 635"/>
                <a:gd name="T10" fmla="*/ 960 w 2048"/>
                <a:gd name="T11" fmla="*/ 16 h 635"/>
                <a:gd name="T12" fmla="*/ 1078 w 2048"/>
                <a:gd name="T13" fmla="*/ 37 h 635"/>
                <a:gd name="T14" fmla="*/ 1323 w 2048"/>
                <a:gd name="T15" fmla="*/ 107 h 635"/>
                <a:gd name="T16" fmla="*/ 2048 w 2048"/>
                <a:gd name="T17" fmla="*/ 469 h 635"/>
                <a:gd name="T18" fmla="*/ 1958 w 2048"/>
                <a:gd name="T19" fmla="*/ 635 h 635"/>
                <a:gd name="T20" fmla="*/ 1552 w 2048"/>
                <a:gd name="T21" fmla="*/ 453 h 635"/>
                <a:gd name="T22" fmla="*/ 1280 w 2048"/>
                <a:gd name="T23" fmla="*/ 325 h 635"/>
                <a:gd name="T24" fmla="*/ 955 w 2048"/>
                <a:gd name="T25" fmla="*/ 240 h 635"/>
                <a:gd name="T26" fmla="*/ 694 w 2048"/>
                <a:gd name="T27" fmla="*/ 245 h 635"/>
                <a:gd name="T28" fmla="*/ 496 w 2048"/>
                <a:gd name="T29" fmla="*/ 267 h 635"/>
                <a:gd name="T30" fmla="*/ 102 w 2048"/>
                <a:gd name="T31" fmla="*/ 389 h 635"/>
                <a:gd name="T32" fmla="*/ 0 w 2048"/>
                <a:gd name="T33" fmla="*/ 144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48" h="635">
                  <a:moveTo>
                    <a:pt x="0" y="144"/>
                  </a:moveTo>
                  <a:lnTo>
                    <a:pt x="128" y="96"/>
                  </a:lnTo>
                  <a:lnTo>
                    <a:pt x="230" y="64"/>
                  </a:lnTo>
                  <a:lnTo>
                    <a:pt x="512" y="0"/>
                  </a:lnTo>
                  <a:lnTo>
                    <a:pt x="806" y="0"/>
                  </a:lnTo>
                  <a:lnTo>
                    <a:pt x="960" y="16"/>
                  </a:lnTo>
                  <a:lnTo>
                    <a:pt x="1078" y="37"/>
                  </a:lnTo>
                  <a:lnTo>
                    <a:pt x="1323" y="107"/>
                  </a:lnTo>
                  <a:lnTo>
                    <a:pt x="2048" y="469"/>
                  </a:lnTo>
                  <a:lnTo>
                    <a:pt x="1958" y="635"/>
                  </a:lnTo>
                  <a:lnTo>
                    <a:pt x="1552" y="453"/>
                  </a:lnTo>
                  <a:lnTo>
                    <a:pt x="1280" y="325"/>
                  </a:lnTo>
                  <a:lnTo>
                    <a:pt x="955" y="240"/>
                  </a:lnTo>
                  <a:lnTo>
                    <a:pt x="694" y="245"/>
                  </a:lnTo>
                  <a:lnTo>
                    <a:pt x="496" y="267"/>
                  </a:lnTo>
                  <a:lnTo>
                    <a:pt x="102" y="389"/>
                  </a:lnTo>
                  <a:lnTo>
                    <a:pt x="0" y="144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43" name="Freeform 51"/>
            <p:cNvSpPr>
              <a:spLocks/>
            </p:cNvSpPr>
            <p:nvPr/>
          </p:nvSpPr>
          <p:spPr bwMode="auto">
            <a:xfrm>
              <a:off x="3636963" y="3822700"/>
              <a:ext cx="3873500" cy="1554163"/>
            </a:xfrm>
            <a:custGeom>
              <a:avLst/>
              <a:gdLst>
                <a:gd name="T0" fmla="*/ 0 w 3360"/>
                <a:gd name="T1" fmla="*/ 384 h 1296"/>
                <a:gd name="T2" fmla="*/ 336 w 3360"/>
                <a:gd name="T3" fmla="*/ 240 h 1296"/>
                <a:gd name="T4" fmla="*/ 720 w 3360"/>
                <a:gd name="T5" fmla="*/ 144 h 1296"/>
                <a:gd name="T6" fmla="*/ 1152 w 3360"/>
                <a:gd name="T7" fmla="*/ 48 h 1296"/>
                <a:gd name="T8" fmla="*/ 1536 w 3360"/>
                <a:gd name="T9" fmla="*/ 0 h 1296"/>
                <a:gd name="T10" fmla="*/ 1872 w 3360"/>
                <a:gd name="T11" fmla="*/ 0 h 1296"/>
                <a:gd name="T12" fmla="*/ 2448 w 3360"/>
                <a:gd name="T13" fmla="*/ 48 h 1296"/>
                <a:gd name="T14" fmla="*/ 2832 w 3360"/>
                <a:gd name="T15" fmla="*/ 96 h 1296"/>
                <a:gd name="T16" fmla="*/ 3360 w 3360"/>
                <a:gd name="T17" fmla="*/ 240 h 1296"/>
                <a:gd name="T18" fmla="*/ 3024 w 3360"/>
                <a:gd name="T19" fmla="*/ 1296 h 1296"/>
                <a:gd name="T20" fmla="*/ 2736 w 3360"/>
                <a:gd name="T21" fmla="*/ 1152 h 1296"/>
                <a:gd name="T22" fmla="*/ 2400 w 3360"/>
                <a:gd name="T23" fmla="*/ 1008 h 1296"/>
                <a:gd name="T24" fmla="*/ 2016 w 3360"/>
                <a:gd name="T25" fmla="*/ 816 h 1296"/>
                <a:gd name="T26" fmla="*/ 1680 w 3360"/>
                <a:gd name="T27" fmla="*/ 720 h 1296"/>
                <a:gd name="T28" fmla="*/ 1296 w 3360"/>
                <a:gd name="T29" fmla="*/ 672 h 1296"/>
                <a:gd name="T30" fmla="*/ 912 w 3360"/>
                <a:gd name="T31" fmla="*/ 672 h 1296"/>
                <a:gd name="T32" fmla="*/ 480 w 3360"/>
                <a:gd name="T33" fmla="*/ 768 h 1296"/>
                <a:gd name="T34" fmla="*/ 192 w 3360"/>
                <a:gd name="T35" fmla="*/ 864 h 1296"/>
                <a:gd name="T36" fmla="*/ 0 w 3360"/>
                <a:gd name="T37" fmla="*/ 384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0" h="1296">
                  <a:moveTo>
                    <a:pt x="0" y="384"/>
                  </a:moveTo>
                  <a:lnTo>
                    <a:pt x="336" y="240"/>
                  </a:lnTo>
                  <a:lnTo>
                    <a:pt x="720" y="144"/>
                  </a:lnTo>
                  <a:lnTo>
                    <a:pt x="1152" y="48"/>
                  </a:lnTo>
                  <a:lnTo>
                    <a:pt x="1536" y="0"/>
                  </a:lnTo>
                  <a:lnTo>
                    <a:pt x="1872" y="0"/>
                  </a:lnTo>
                  <a:lnTo>
                    <a:pt x="2448" y="48"/>
                  </a:lnTo>
                  <a:lnTo>
                    <a:pt x="2832" y="96"/>
                  </a:lnTo>
                  <a:lnTo>
                    <a:pt x="3360" y="240"/>
                  </a:lnTo>
                  <a:lnTo>
                    <a:pt x="3024" y="1296"/>
                  </a:lnTo>
                  <a:lnTo>
                    <a:pt x="2736" y="1152"/>
                  </a:lnTo>
                  <a:lnTo>
                    <a:pt x="2400" y="1008"/>
                  </a:lnTo>
                  <a:lnTo>
                    <a:pt x="2016" y="816"/>
                  </a:lnTo>
                  <a:lnTo>
                    <a:pt x="1680" y="720"/>
                  </a:lnTo>
                  <a:lnTo>
                    <a:pt x="1296" y="672"/>
                  </a:lnTo>
                  <a:lnTo>
                    <a:pt x="912" y="672"/>
                  </a:lnTo>
                  <a:lnTo>
                    <a:pt x="480" y="768"/>
                  </a:lnTo>
                  <a:lnTo>
                    <a:pt x="192" y="86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44" name="Text Box 52"/>
            <p:cNvSpPr txBox="1">
              <a:spLocks noChangeArrowheads="1"/>
            </p:cNvSpPr>
            <p:nvPr/>
          </p:nvSpPr>
          <p:spPr bwMode="auto">
            <a:xfrm>
              <a:off x="5629275" y="4110038"/>
              <a:ext cx="4048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latin typeface="Times New Roman" charset="0"/>
                  <a:cs typeface="+mn-cs"/>
                </a:rPr>
                <a:t>V</a:t>
              </a:r>
            </a:p>
          </p:txBody>
        </p:sp>
        <p:sp>
          <p:nvSpPr>
            <p:cNvPr id="59445" name="Line 53"/>
            <p:cNvSpPr>
              <a:spLocks noChangeShapeType="1"/>
            </p:cNvSpPr>
            <p:nvPr/>
          </p:nvSpPr>
          <p:spPr bwMode="auto">
            <a:xfrm>
              <a:off x="7348538" y="4572000"/>
              <a:ext cx="493712" cy="169863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46" name="Text Box 54"/>
            <p:cNvSpPr txBox="1">
              <a:spLocks noChangeArrowheads="1"/>
            </p:cNvSpPr>
            <p:nvPr/>
          </p:nvSpPr>
          <p:spPr bwMode="auto">
            <a:xfrm>
              <a:off x="7786688" y="4454525"/>
              <a:ext cx="3540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15B00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FF"/>
                  </a:solidFill>
                  <a:latin typeface="Times New Roman" charset="0"/>
                  <a:cs typeface="+mn-cs"/>
                </a:rPr>
                <a:t>n</a:t>
              </a:r>
              <a:endParaRPr lang="fr-FR" sz="2400" b="0">
                <a:solidFill>
                  <a:srgbClr val="FF00FF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47" name="Line 55"/>
            <p:cNvSpPr>
              <a:spLocks noChangeShapeType="1"/>
            </p:cNvSpPr>
            <p:nvPr/>
          </p:nvSpPr>
          <p:spPr bwMode="auto">
            <a:xfrm>
              <a:off x="7361238" y="4727575"/>
              <a:ext cx="893762" cy="33813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48" name="Text Box 56"/>
            <p:cNvSpPr txBox="1">
              <a:spLocks noChangeArrowheads="1"/>
            </p:cNvSpPr>
            <p:nvPr/>
          </p:nvSpPr>
          <p:spPr bwMode="auto">
            <a:xfrm>
              <a:off x="8197850" y="4837113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49" name="Line 57"/>
            <p:cNvSpPr>
              <a:spLocks noChangeShapeType="1"/>
            </p:cNvSpPr>
            <p:nvPr/>
          </p:nvSpPr>
          <p:spPr bwMode="auto">
            <a:xfrm>
              <a:off x="7270750" y="4984750"/>
              <a:ext cx="576262" cy="3063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50" name="Text Box 58"/>
            <p:cNvSpPr txBox="1">
              <a:spLocks noChangeArrowheads="1"/>
            </p:cNvSpPr>
            <p:nvPr/>
          </p:nvSpPr>
          <p:spPr bwMode="auto">
            <a:xfrm>
              <a:off x="7864475" y="5113338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51" name="Line 59"/>
            <p:cNvSpPr>
              <a:spLocks noChangeShapeType="1"/>
            </p:cNvSpPr>
            <p:nvPr/>
          </p:nvSpPr>
          <p:spPr bwMode="auto">
            <a:xfrm flipH="1">
              <a:off x="3287713" y="4560888"/>
              <a:ext cx="465137" cy="169863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52" name="Text Box 60"/>
            <p:cNvSpPr txBox="1">
              <a:spLocks noChangeArrowheads="1"/>
            </p:cNvSpPr>
            <p:nvPr/>
          </p:nvSpPr>
          <p:spPr bwMode="auto">
            <a:xfrm>
              <a:off x="3052763" y="4297363"/>
              <a:ext cx="3540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FF"/>
                  </a:solidFill>
                  <a:latin typeface="Times New Roman" charset="0"/>
                  <a:cs typeface="+mn-cs"/>
                </a:rPr>
                <a:t>n</a:t>
              </a:r>
              <a:endParaRPr lang="fr-FR" sz="2400" b="0">
                <a:solidFill>
                  <a:srgbClr val="FF00FF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53" name="Line 61"/>
            <p:cNvSpPr>
              <a:spLocks noChangeShapeType="1"/>
            </p:cNvSpPr>
            <p:nvPr/>
          </p:nvSpPr>
          <p:spPr bwMode="auto">
            <a:xfrm flipV="1">
              <a:off x="3738563" y="4281488"/>
              <a:ext cx="879475" cy="2730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3113" y="4116388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55" name="Line 63"/>
            <p:cNvSpPr>
              <a:spLocks noChangeShapeType="1"/>
            </p:cNvSpPr>
            <p:nvPr/>
          </p:nvSpPr>
          <p:spPr bwMode="auto">
            <a:xfrm flipV="1">
              <a:off x="3789363" y="4503738"/>
              <a:ext cx="663575" cy="1238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56" name="Line 64"/>
            <p:cNvSpPr>
              <a:spLocks noChangeShapeType="1"/>
            </p:cNvSpPr>
            <p:nvPr/>
          </p:nvSpPr>
          <p:spPr bwMode="auto">
            <a:xfrm flipV="1">
              <a:off x="3678238" y="4171950"/>
              <a:ext cx="550862" cy="2571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57" name="Line 65"/>
            <p:cNvSpPr>
              <a:spLocks noChangeShapeType="1"/>
            </p:cNvSpPr>
            <p:nvPr/>
          </p:nvSpPr>
          <p:spPr bwMode="auto">
            <a:xfrm>
              <a:off x="7445375" y="4356100"/>
              <a:ext cx="893762" cy="3397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63" name="Line 71"/>
            <p:cNvSpPr>
              <a:spLocks noChangeShapeType="1"/>
            </p:cNvSpPr>
            <p:nvPr/>
          </p:nvSpPr>
          <p:spPr bwMode="auto">
            <a:xfrm>
              <a:off x="5129213" y="4624388"/>
              <a:ext cx="906462" cy="9683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64" name="Line 72"/>
            <p:cNvSpPr>
              <a:spLocks noChangeShapeType="1"/>
            </p:cNvSpPr>
            <p:nvPr/>
          </p:nvSpPr>
          <p:spPr bwMode="auto">
            <a:xfrm>
              <a:off x="6127750" y="3867150"/>
              <a:ext cx="1095375" cy="1206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65" name="Line 73"/>
            <p:cNvSpPr>
              <a:spLocks noChangeShapeType="1"/>
            </p:cNvSpPr>
            <p:nvPr/>
          </p:nvSpPr>
          <p:spPr bwMode="auto">
            <a:xfrm>
              <a:off x="6370638" y="5011738"/>
              <a:ext cx="982662" cy="4889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5997575" y="4511675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67" name="Text Box 75"/>
            <p:cNvSpPr txBox="1">
              <a:spLocks noChangeArrowheads="1"/>
            </p:cNvSpPr>
            <p:nvPr/>
          </p:nvSpPr>
          <p:spPr bwMode="auto">
            <a:xfrm>
              <a:off x="7140575" y="3594100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72" name="Line 80"/>
            <p:cNvSpPr>
              <a:spLocks noChangeShapeType="1"/>
            </p:cNvSpPr>
            <p:nvPr/>
          </p:nvSpPr>
          <p:spPr bwMode="auto">
            <a:xfrm flipH="1">
              <a:off x="5135563" y="4619625"/>
              <a:ext cx="33337" cy="55880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73" name="Line 81"/>
            <p:cNvSpPr>
              <a:spLocks noChangeShapeType="1"/>
            </p:cNvSpPr>
            <p:nvPr/>
          </p:nvSpPr>
          <p:spPr bwMode="auto">
            <a:xfrm flipH="1" flipV="1">
              <a:off x="4289425" y="3425825"/>
              <a:ext cx="134937" cy="55880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74" name="Text Box 82"/>
            <p:cNvSpPr txBox="1">
              <a:spLocks noChangeArrowheads="1"/>
            </p:cNvSpPr>
            <p:nvPr/>
          </p:nvSpPr>
          <p:spPr bwMode="auto">
            <a:xfrm>
              <a:off x="4957763" y="5140325"/>
              <a:ext cx="3540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FF"/>
                  </a:solidFill>
                  <a:latin typeface="Times New Roman" charset="0"/>
                  <a:cs typeface="+mn-cs"/>
                </a:rPr>
                <a:t>n</a:t>
              </a:r>
              <a:endParaRPr lang="fr-FR" sz="2400" b="0">
                <a:solidFill>
                  <a:srgbClr val="FF00FF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3992563" y="2981325"/>
              <a:ext cx="3540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FF"/>
                  </a:solidFill>
                  <a:latin typeface="Times New Roman" charset="0"/>
                  <a:cs typeface="+mn-cs"/>
                </a:rPr>
                <a:t>n</a:t>
              </a:r>
              <a:endParaRPr lang="fr-FR" sz="2400" b="0">
                <a:solidFill>
                  <a:srgbClr val="FF00FF"/>
                </a:solidFill>
                <a:latin typeface="Times New Roman" charset="0"/>
                <a:cs typeface="+mn-cs"/>
              </a:endParaRPr>
            </a:p>
          </p:txBody>
        </p:sp>
      </p:grp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+mj-cs"/>
              </a:rPr>
              <a:t>Calcul de la force...</a:t>
            </a:r>
          </a:p>
        </p:txBody>
      </p:sp>
      <p:pic>
        <p:nvPicPr>
          <p:cNvPr id="7170" name="Picture 3" descr="Capture d’écran 2010#AA0563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1365250"/>
            <a:ext cx="2055812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Capture d’écran 2010#AA0594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788" y="1289050"/>
            <a:ext cx="19542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Capture d’écran 2010#AA05A6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713" y="1320800"/>
            <a:ext cx="18907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3" descr="Capture d’écran 2010#AA06CB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5791200"/>
            <a:ext cx="4465637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42" name="Text Box 50"/>
          <p:cNvSpPr txBox="1">
            <a:spLocks noChangeArrowheads="1"/>
          </p:cNvSpPr>
          <p:nvPr/>
        </p:nvSpPr>
        <p:spPr bwMode="auto">
          <a:xfrm>
            <a:off x="6424613" y="2701925"/>
            <a:ext cx="1943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latin typeface="Times New Roman" charset="0"/>
                <a:cs typeface="+mn-cs"/>
              </a:rPr>
              <a:t>F</a:t>
            </a:r>
            <a:r>
              <a:rPr lang="fr-FR" sz="2400" b="0" baseline="-25000">
                <a:solidFill>
                  <a:schemeClr val="accent2"/>
                </a:solidFill>
                <a:latin typeface="Times New Roman" charset="0"/>
                <a:cs typeface="+mn-cs"/>
              </a:rPr>
              <a:t>fluide</a:t>
            </a:r>
            <a:r>
              <a:rPr lang="fr-FR" sz="2400" b="0" baseline="-25000">
                <a:latin typeface="Times New Roman" charset="0"/>
                <a:cs typeface="+mn-cs"/>
              </a:rPr>
              <a:t> / solide </a:t>
            </a:r>
            <a:r>
              <a:rPr lang="fr-FR" sz="2400" b="0">
                <a:latin typeface="Times New Roman" charset="0"/>
                <a:cs typeface="+mn-cs"/>
              </a:rPr>
              <a:t>= ?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43851855-83D5-204A-B62D-07E2A0B44FF2}"/>
              </a:ext>
            </a:extLst>
          </p:cNvPr>
          <p:cNvGrpSpPr/>
          <p:nvPr/>
        </p:nvGrpSpPr>
        <p:grpSpPr>
          <a:xfrm>
            <a:off x="3179763" y="3349625"/>
            <a:ext cx="4683124" cy="2014538"/>
            <a:chOff x="3179763" y="3349625"/>
            <a:chExt cx="4683124" cy="2014538"/>
          </a:xfrm>
        </p:grpSpPr>
        <p:sp>
          <p:nvSpPr>
            <p:cNvPr id="59458" name="Text Box 66"/>
            <p:cNvSpPr txBox="1">
              <a:spLocks noChangeArrowheads="1"/>
            </p:cNvSpPr>
            <p:nvPr/>
          </p:nvSpPr>
          <p:spPr bwMode="auto">
            <a:xfrm>
              <a:off x="7429500" y="3975100"/>
              <a:ext cx="433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solidFill>
                    <a:srgbClr val="15C300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rgbClr val="15C300"/>
                  </a:solidFill>
                  <a:latin typeface="Times New Roman" charset="0"/>
                  <a:cs typeface="+mn-cs"/>
                </a:rPr>
                <a:t>s</a:t>
              </a:r>
              <a:endParaRPr lang="fr-FR" sz="2400" b="0">
                <a:solidFill>
                  <a:srgbClr val="15C3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59" name="Text Box 67"/>
            <p:cNvSpPr txBox="1">
              <a:spLocks noChangeArrowheads="1"/>
            </p:cNvSpPr>
            <p:nvPr/>
          </p:nvSpPr>
          <p:spPr bwMode="auto">
            <a:xfrm>
              <a:off x="3179763" y="3975100"/>
              <a:ext cx="4445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solidFill>
                    <a:srgbClr val="FF0000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rgbClr val="FF0000"/>
                  </a:solidFill>
                  <a:latin typeface="Times New Roman" charset="0"/>
                  <a:cs typeface="+mn-cs"/>
                </a:rPr>
                <a:t>e</a:t>
              </a:r>
              <a:endParaRPr lang="fr-FR" sz="2400" b="0">
                <a:solidFill>
                  <a:srgbClr val="FF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59460" name="Line 68"/>
            <p:cNvSpPr>
              <a:spLocks noChangeShapeType="1"/>
            </p:cNvSpPr>
            <p:nvPr/>
          </p:nvSpPr>
          <p:spPr bwMode="auto">
            <a:xfrm flipH="1">
              <a:off x="7134225" y="4068763"/>
              <a:ext cx="387350" cy="1266825"/>
            </a:xfrm>
            <a:prstGeom prst="line">
              <a:avLst/>
            </a:prstGeom>
            <a:noFill/>
            <a:ln w="57150" cmpd="sng">
              <a:solidFill>
                <a:srgbClr val="15C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61" name="Line 69"/>
            <p:cNvSpPr>
              <a:spLocks noChangeShapeType="1"/>
            </p:cNvSpPr>
            <p:nvPr/>
          </p:nvSpPr>
          <p:spPr bwMode="auto">
            <a:xfrm>
              <a:off x="3638550" y="4256088"/>
              <a:ext cx="219075" cy="603250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69" name="Freeform 77"/>
            <p:cNvSpPr>
              <a:spLocks/>
            </p:cNvSpPr>
            <p:nvPr/>
          </p:nvSpPr>
          <p:spPr bwMode="auto">
            <a:xfrm>
              <a:off x="3587750" y="3817938"/>
              <a:ext cx="3905250" cy="466725"/>
            </a:xfrm>
            <a:custGeom>
              <a:avLst/>
              <a:gdLst>
                <a:gd name="T0" fmla="*/ 0 w 2460"/>
                <a:gd name="T1" fmla="*/ 278 h 294"/>
                <a:gd name="T2" fmla="*/ 44 w 2460"/>
                <a:gd name="T3" fmla="*/ 278 h 294"/>
                <a:gd name="T4" fmla="*/ 264 w 2460"/>
                <a:gd name="T5" fmla="*/ 182 h 294"/>
                <a:gd name="T6" fmla="*/ 520 w 2460"/>
                <a:gd name="T7" fmla="*/ 114 h 294"/>
                <a:gd name="T8" fmla="*/ 732 w 2460"/>
                <a:gd name="T9" fmla="*/ 66 h 294"/>
                <a:gd name="T10" fmla="*/ 880 w 2460"/>
                <a:gd name="T11" fmla="*/ 30 h 294"/>
                <a:gd name="T12" fmla="*/ 1072 w 2460"/>
                <a:gd name="T13" fmla="*/ 6 h 294"/>
                <a:gd name="T14" fmla="*/ 1312 w 2460"/>
                <a:gd name="T15" fmla="*/ 2 h 294"/>
                <a:gd name="T16" fmla="*/ 1556 w 2460"/>
                <a:gd name="T17" fmla="*/ 18 h 294"/>
                <a:gd name="T18" fmla="*/ 1732 w 2460"/>
                <a:gd name="T19" fmla="*/ 26 h 294"/>
                <a:gd name="T20" fmla="*/ 1928 w 2460"/>
                <a:gd name="T21" fmla="*/ 50 h 294"/>
                <a:gd name="T22" fmla="*/ 2096 w 2460"/>
                <a:gd name="T23" fmla="*/ 74 h 294"/>
                <a:gd name="T24" fmla="*/ 2288 w 2460"/>
                <a:gd name="T25" fmla="*/ 122 h 294"/>
                <a:gd name="T26" fmla="*/ 2460 w 2460"/>
                <a:gd name="T27" fmla="*/ 17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60" h="294">
                  <a:moveTo>
                    <a:pt x="0" y="278"/>
                  </a:moveTo>
                  <a:cubicBezTo>
                    <a:pt x="0" y="286"/>
                    <a:pt x="0" y="294"/>
                    <a:pt x="44" y="278"/>
                  </a:cubicBezTo>
                  <a:cubicBezTo>
                    <a:pt x="88" y="262"/>
                    <a:pt x="185" y="209"/>
                    <a:pt x="264" y="182"/>
                  </a:cubicBezTo>
                  <a:cubicBezTo>
                    <a:pt x="343" y="155"/>
                    <a:pt x="442" y="133"/>
                    <a:pt x="520" y="114"/>
                  </a:cubicBezTo>
                  <a:cubicBezTo>
                    <a:pt x="598" y="95"/>
                    <a:pt x="672" y="80"/>
                    <a:pt x="732" y="66"/>
                  </a:cubicBezTo>
                  <a:cubicBezTo>
                    <a:pt x="792" y="52"/>
                    <a:pt x="823" y="40"/>
                    <a:pt x="880" y="30"/>
                  </a:cubicBezTo>
                  <a:cubicBezTo>
                    <a:pt x="937" y="20"/>
                    <a:pt x="1000" y="11"/>
                    <a:pt x="1072" y="6"/>
                  </a:cubicBezTo>
                  <a:cubicBezTo>
                    <a:pt x="1144" y="1"/>
                    <a:pt x="1231" y="0"/>
                    <a:pt x="1312" y="2"/>
                  </a:cubicBezTo>
                  <a:cubicBezTo>
                    <a:pt x="1393" y="4"/>
                    <a:pt x="1486" y="14"/>
                    <a:pt x="1556" y="18"/>
                  </a:cubicBezTo>
                  <a:cubicBezTo>
                    <a:pt x="1626" y="22"/>
                    <a:pt x="1670" y="21"/>
                    <a:pt x="1732" y="26"/>
                  </a:cubicBezTo>
                  <a:cubicBezTo>
                    <a:pt x="1794" y="31"/>
                    <a:pt x="1867" y="42"/>
                    <a:pt x="1928" y="50"/>
                  </a:cubicBezTo>
                  <a:cubicBezTo>
                    <a:pt x="1989" y="58"/>
                    <a:pt x="2036" y="62"/>
                    <a:pt x="2096" y="74"/>
                  </a:cubicBezTo>
                  <a:cubicBezTo>
                    <a:pt x="2156" y="86"/>
                    <a:pt x="2227" y="106"/>
                    <a:pt x="2288" y="122"/>
                  </a:cubicBezTo>
                  <a:cubicBezTo>
                    <a:pt x="2349" y="138"/>
                    <a:pt x="2404" y="154"/>
                    <a:pt x="2460" y="170"/>
                  </a:cubicBezTo>
                </a:path>
              </a:pathLst>
            </a:custGeom>
            <a:noFill/>
            <a:ln w="57150" cmpd="sng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70" name="Freeform 78"/>
            <p:cNvSpPr>
              <a:spLocks/>
            </p:cNvSpPr>
            <p:nvPr/>
          </p:nvSpPr>
          <p:spPr bwMode="auto">
            <a:xfrm>
              <a:off x="3816350" y="4603750"/>
              <a:ext cx="3289300" cy="760413"/>
            </a:xfrm>
            <a:custGeom>
              <a:avLst/>
              <a:gdLst>
                <a:gd name="T0" fmla="*/ 0 w 2072"/>
                <a:gd name="T1" fmla="*/ 167 h 479"/>
                <a:gd name="T2" fmla="*/ 24 w 2072"/>
                <a:gd name="T3" fmla="*/ 159 h 479"/>
                <a:gd name="T4" fmla="*/ 160 w 2072"/>
                <a:gd name="T5" fmla="*/ 107 h 479"/>
                <a:gd name="T6" fmla="*/ 308 w 2072"/>
                <a:gd name="T7" fmla="*/ 63 h 479"/>
                <a:gd name="T8" fmla="*/ 488 w 2072"/>
                <a:gd name="T9" fmla="*/ 27 h 479"/>
                <a:gd name="T10" fmla="*/ 588 w 2072"/>
                <a:gd name="T11" fmla="*/ 3 h 479"/>
                <a:gd name="T12" fmla="*/ 736 w 2072"/>
                <a:gd name="T13" fmla="*/ 7 h 479"/>
                <a:gd name="T14" fmla="*/ 864 w 2072"/>
                <a:gd name="T15" fmla="*/ 3 h 479"/>
                <a:gd name="T16" fmla="*/ 1008 w 2072"/>
                <a:gd name="T17" fmla="*/ 27 h 479"/>
                <a:gd name="T18" fmla="*/ 1192 w 2072"/>
                <a:gd name="T19" fmla="*/ 75 h 479"/>
                <a:gd name="T20" fmla="*/ 1368 w 2072"/>
                <a:gd name="T21" fmla="*/ 123 h 479"/>
                <a:gd name="T22" fmla="*/ 1532 w 2072"/>
                <a:gd name="T23" fmla="*/ 211 h 479"/>
                <a:gd name="T24" fmla="*/ 1800 w 2072"/>
                <a:gd name="T25" fmla="*/ 339 h 479"/>
                <a:gd name="T26" fmla="*/ 2072 w 2072"/>
                <a:gd name="T27" fmla="*/ 47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2" h="479">
                  <a:moveTo>
                    <a:pt x="0" y="167"/>
                  </a:moveTo>
                  <a:lnTo>
                    <a:pt x="24" y="159"/>
                  </a:lnTo>
                  <a:cubicBezTo>
                    <a:pt x="51" y="149"/>
                    <a:pt x="113" y="123"/>
                    <a:pt x="160" y="107"/>
                  </a:cubicBezTo>
                  <a:cubicBezTo>
                    <a:pt x="207" y="91"/>
                    <a:pt x="253" y="76"/>
                    <a:pt x="308" y="63"/>
                  </a:cubicBezTo>
                  <a:cubicBezTo>
                    <a:pt x="363" y="50"/>
                    <a:pt x="441" y="37"/>
                    <a:pt x="488" y="27"/>
                  </a:cubicBezTo>
                  <a:cubicBezTo>
                    <a:pt x="535" y="17"/>
                    <a:pt x="547" y="6"/>
                    <a:pt x="588" y="3"/>
                  </a:cubicBezTo>
                  <a:cubicBezTo>
                    <a:pt x="629" y="0"/>
                    <a:pt x="690" y="7"/>
                    <a:pt x="736" y="7"/>
                  </a:cubicBezTo>
                  <a:cubicBezTo>
                    <a:pt x="782" y="7"/>
                    <a:pt x="819" y="0"/>
                    <a:pt x="864" y="3"/>
                  </a:cubicBezTo>
                  <a:cubicBezTo>
                    <a:pt x="909" y="6"/>
                    <a:pt x="953" y="15"/>
                    <a:pt x="1008" y="27"/>
                  </a:cubicBezTo>
                  <a:cubicBezTo>
                    <a:pt x="1063" y="39"/>
                    <a:pt x="1132" y="59"/>
                    <a:pt x="1192" y="75"/>
                  </a:cubicBezTo>
                  <a:cubicBezTo>
                    <a:pt x="1252" y="91"/>
                    <a:pt x="1311" y="100"/>
                    <a:pt x="1368" y="123"/>
                  </a:cubicBezTo>
                  <a:cubicBezTo>
                    <a:pt x="1425" y="146"/>
                    <a:pt x="1460" y="175"/>
                    <a:pt x="1532" y="211"/>
                  </a:cubicBezTo>
                  <a:cubicBezTo>
                    <a:pt x="1604" y="247"/>
                    <a:pt x="1710" y="294"/>
                    <a:pt x="1800" y="339"/>
                  </a:cubicBezTo>
                  <a:cubicBezTo>
                    <a:pt x="1890" y="384"/>
                    <a:pt x="1981" y="431"/>
                    <a:pt x="2072" y="479"/>
                  </a:cubicBezTo>
                </a:path>
              </a:pathLst>
            </a:custGeom>
            <a:noFill/>
            <a:ln w="57150" cmpd="sng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730750" y="3349625"/>
              <a:ext cx="592137" cy="45720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solidFill>
                    <a:schemeClr val="bg1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chemeClr val="bg1"/>
                  </a:solidFill>
                  <a:latin typeface="Times New Roman" charset="0"/>
                  <a:cs typeface="+mn-cs"/>
                </a:rPr>
                <a:t>sol</a:t>
              </a:r>
            </a:p>
          </p:txBody>
        </p:sp>
      </p:grpSp>
      <p:pic>
        <p:nvPicPr>
          <p:cNvPr id="7176" name="Picture 5" descr="Capture d’écran 2010#AA0586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1966913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41" name="Line 49"/>
          <p:cNvSpPr>
            <a:spLocks noChangeShapeType="1"/>
          </p:cNvSpPr>
          <p:nvPr/>
        </p:nvSpPr>
        <p:spPr bwMode="auto">
          <a:xfrm flipV="1">
            <a:off x="5768975" y="2917825"/>
            <a:ext cx="584200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2" grpId="0"/>
      <p:bldP spid="59442" grpId="1"/>
      <p:bldP spid="59441" grpId="0" animBg="1"/>
      <p:bldP spid="5944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+mj-cs"/>
              </a:rPr>
              <a:t>Détails du calcul de la force</a:t>
            </a:r>
          </a:p>
        </p:txBody>
      </p:sp>
      <p:pic>
        <p:nvPicPr>
          <p:cNvPr id="8194" name="Picture 3" descr="Capture d’écran 2010#AA0563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1365250"/>
            <a:ext cx="2055812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 descr="Capture d’écran 2010#AA0578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1363663"/>
            <a:ext cx="2147888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Capture d’écran 2010#AA0594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788" y="1289050"/>
            <a:ext cx="19542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Capture d’écran 2010#AA05A6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713" y="1320800"/>
            <a:ext cx="18907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64" name="Picture 48" descr="Capture d’écran 2010#AA0CA9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88" y="4038600"/>
            <a:ext cx="472916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65" name="Picture 49" descr="Capture d’écran 2010#AA0CB4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88" y="5105400"/>
            <a:ext cx="49053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0475" name="Group 59"/>
          <p:cNvGrpSpPr>
            <a:grpSpLocks/>
          </p:cNvGrpSpPr>
          <p:nvPr/>
        </p:nvGrpSpPr>
        <p:grpSpPr bwMode="auto">
          <a:xfrm>
            <a:off x="4716463" y="3048000"/>
            <a:ext cx="5951537" cy="1066800"/>
            <a:chOff x="2971" y="1920"/>
            <a:chExt cx="3749" cy="672"/>
          </a:xfrm>
        </p:grpSpPr>
        <p:grpSp>
          <p:nvGrpSpPr>
            <p:cNvPr id="8257" name="Group 51"/>
            <p:cNvGrpSpPr>
              <a:grpSpLocks/>
            </p:cNvGrpSpPr>
            <p:nvPr/>
          </p:nvGrpSpPr>
          <p:grpSpPr bwMode="auto">
            <a:xfrm>
              <a:off x="2971" y="1920"/>
              <a:ext cx="2879" cy="595"/>
              <a:chOff x="288" y="3360"/>
              <a:chExt cx="2879" cy="595"/>
            </a:xfrm>
          </p:grpSpPr>
          <p:pic>
            <p:nvPicPr>
              <p:cNvPr id="8259" name="Picture 45" descr="Capture d’écran 2010#AA0C52.png                                00093780Macintosh HD                   7C268657: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403"/>
                <a:ext cx="1339" cy="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0" name="Picture 46" descr="Capture d’écran 2010#AA0C63.png                                00093780Macintosh HD                   7C268657: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0" y="3360"/>
                <a:ext cx="1487" cy="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258" name="Picture 44" descr="Capture d’écran 2010#AA0817.png                                00093780Macintosh HD                   7C268657: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1" y="2304"/>
              <a:ext cx="1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474" name="Group 58"/>
          <p:cNvGrpSpPr>
            <a:grpSpLocks/>
          </p:cNvGrpSpPr>
          <p:nvPr/>
        </p:nvGrpSpPr>
        <p:grpSpPr bwMode="auto">
          <a:xfrm>
            <a:off x="6127750" y="5105400"/>
            <a:ext cx="2398713" cy="1389063"/>
            <a:chOff x="3648" y="3216"/>
            <a:chExt cx="1511" cy="875"/>
          </a:xfrm>
        </p:grpSpPr>
        <p:grpSp>
          <p:nvGrpSpPr>
            <p:cNvPr id="8253" name="Group 54"/>
            <p:cNvGrpSpPr>
              <a:grpSpLocks/>
            </p:cNvGrpSpPr>
            <p:nvPr/>
          </p:nvGrpSpPr>
          <p:grpSpPr bwMode="auto">
            <a:xfrm>
              <a:off x="3984" y="3216"/>
              <a:ext cx="672" cy="576"/>
              <a:chOff x="3984" y="3360"/>
              <a:chExt cx="672" cy="576"/>
            </a:xfrm>
          </p:grpSpPr>
          <p:sp>
            <p:nvSpPr>
              <p:cNvPr id="60468" name="Line 52"/>
              <p:cNvSpPr>
                <a:spLocks noChangeShapeType="1"/>
              </p:cNvSpPr>
              <p:nvPr/>
            </p:nvSpPr>
            <p:spPr bwMode="auto">
              <a:xfrm flipV="1">
                <a:off x="3984" y="3360"/>
                <a:ext cx="672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60469" name="Line 53"/>
              <p:cNvSpPr>
                <a:spLocks noChangeShapeType="1"/>
              </p:cNvSpPr>
              <p:nvPr/>
            </p:nvSpPr>
            <p:spPr bwMode="auto">
              <a:xfrm flipH="1" flipV="1">
                <a:off x="3984" y="3360"/>
                <a:ext cx="672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  <p:sp>
          <p:nvSpPr>
            <p:cNvPr id="60471" name="Text Box 55"/>
            <p:cNvSpPr txBox="1">
              <a:spLocks noChangeArrowheads="1"/>
            </p:cNvSpPr>
            <p:nvPr/>
          </p:nvSpPr>
          <p:spPr bwMode="auto">
            <a:xfrm>
              <a:off x="3648" y="3749"/>
              <a:ext cx="1511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400" b="0">
                  <a:cs typeface="+mn-cs"/>
                </a:rPr>
                <a:t>en général négligeable</a:t>
              </a:r>
              <a:br>
                <a:rPr lang="fr-FR" sz="1400" b="0">
                  <a:cs typeface="+mn-cs"/>
                </a:rPr>
              </a:br>
              <a:r>
                <a:rPr lang="fr-FR" sz="1400" b="0">
                  <a:cs typeface="+mn-cs"/>
                </a:rPr>
                <a:t>ou nul (démontré plus tard)</a:t>
              </a:r>
            </a:p>
          </p:txBody>
        </p:sp>
      </p:grpSp>
      <p:grpSp>
        <p:nvGrpSpPr>
          <p:cNvPr id="60473" name="Group 57"/>
          <p:cNvGrpSpPr>
            <a:grpSpLocks/>
          </p:cNvGrpSpPr>
          <p:nvPr/>
        </p:nvGrpSpPr>
        <p:grpSpPr bwMode="auto">
          <a:xfrm>
            <a:off x="4935538" y="6477000"/>
            <a:ext cx="5343525" cy="906463"/>
            <a:chOff x="2970" y="4128"/>
            <a:chExt cx="3366" cy="571"/>
          </a:xfrm>
        </p:grpSpPr>
        <p:pic>
          <p:nvPicPr>
            <p:cNvPr id="8251" name="Picture 50" descr="Capture d’écran 2010#AA0CC5.png                                00093780Macintosh HD                   7C268657: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4128"/>
              <a:ext cx="138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472" name="Text Box 56"/>
            <p:cNvSpPr txBox="1">
              <a:spLocks noChangeArrowheads="1"/>
            </p:cNvSpPr>
            <p:nvPr/>
          </p:nvSpPr>
          <p:spPr bwMode="auto">
            <a:xfrm>
              <a:off x="4688" y="4224"/>
              <a:ext cx="164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b="0">
                  <a:cs typeface="+mn-cs"/>
                </a:rPr>
                <a:t>en régime permanent</a:t>
              </a:r>
            </a:p>
          </p:txBody>
        </p:sp>
      </p:grpSp>
      <p:grpSp>
        <p:nvGrpSpPr>
          <p:cNvPr id="8203" name="Group 60"/>
          <p:cNvGrpSpPr>
            <a:grpSpLocks/>
          </p:cNvGrpSpPr>
          <p:nvPr/>
        </p:nvGrpSpPr>
        <p:grpSpPr bwMode="auto">
          <a:xfrm>
            <a:off x="30163" y="3205163"/>
            <a:ext cx="4694237" cy="2662237"/>
            <a:chOff x="2016" y="601"/>
            <a:chExt cx="3491" cy="1978"/>
          </a:xfrm>
        </p:grpSpPr>
        <p:sp>
          <p:nvSpPr>
            <p:cNvPr id="60477" name="Freeform 61" descr="Diagonales vers le haut (blanc/noir)"/>
            <p:cNvSpPr>
              <a:spLocks/>
            </p:cNvSpPr>
            <p:nvPr/>
          </p:nvSpPr>
          <p:spPr bwMode="auto">
            <a:xfrm>
              <a:off x="2352" y="1241"/>
              <a:ext cx="2511" cy="453"/>
            </a:xfrm>
            <a:custGeom>
              <a:avLst/>
              <a:gdLst>
                <a:gd name="T0" fmla="*/ 37 w 2512"/>
                <a:gd name="T1" fmla="*/ 453 h 453"/>
                <a:gd name="T2" fmla="*/ 0 w 2512"/>
                <a:gd name="T3" fmla="*/ 336 h 453"/>
                <a:gd name="T4" fmla="*/ 432 w 2512"/>
                <a:gd name="T5" fmla="*/ 128 h 453"/>
                <a:gd name="T6" fmla="*/ 938 w 2512"/>
                <a:gd name="T7" fmla="*/ 42 h 453"/>
                <a:gd name="T8" fmla="*/ 1610 w 2512"/>
                <a:gd name="T9" fmla="*/ 0 h 453"/>
                <a:gd name="T10" fmla="*/ 2320 w 2512"/>
                <a:gd name="T11" fmla="*/ 90 h 453"/>
                <a:gd name="T12" fmla="*/ 2512 w 2512"/>
                <a:gd name="T13" fmla="*/ 154 h 453"/>
                <a:gd name="T14" fmla="*/ 2458 w 2512"/>
                <a:gd name="T15" fmla="*/ 341 h 453"/>
                <a:gd name="T16" fmla="*/ 2272 w 2512"/>
                <a:gd name="T17" fmla="*/ 288 h 453"/>
                <a:gd name="T18" fmla="*/ 1941 w 2512"/>
                <a:gd name="T19" fmla="*/ 218 h 453"/>
                <a:gd name="T20" fmla="*/ 1653 w 2512"/>
                <a:gd name="T21" fmla="*/ 186 h 453"/>
                <a:gd name="T22" fmla="*/ 1376 w 2512"/>
                <a:gd name="T23" fmla="*/ 170 h 453"/>
                <a:gd name="T24" fmla="*/ 1226 w 2512"/>
                <a:gd name="T25" fmla="*/ 170 h 453"/>
                <a:gd name="T26" fmla="*/ 917 w 2512"/>
                <a:gd name="T27" fmla="*/ 197 h 453"/>
                <a:gd name="T28" fmla="*/ 650 w 2512"/>
                <a:gd name="T29" fmla="*/ 256 h 453"/>
                <a:gd name="T30" fmla="*/ 384 w 2512"/>
                <a:gd name="T31" fmla="*/ 320 h 453"/>
                <a:gd name="T32" fmla="*/ 277 w 2512"/>
                <a:gd name="T33" fmla="*/ 352 h 453"/>
                <a:gd name="T34" fmla="*/ 37 w 2512"/>
                <a:gd name="T35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12" h="453">
                  <a:moveTo>
                    <a:pt x="37" y="453"/>
                  </a:moveTo>
                  <a:lnTo>
                    <a:pt x="0" y="336"/>
                  </a:lnTo>
                  <a:lnTo>
                    <a:pt x="432" y="128"/>
                  </a:lnTo>
                  <a:lnTo>
                    <a:pt x="938" y="42"/>
                  </a:lnTo>
                  <a:lnTo>
                    <a:pt x="1610" y="0"/>
                  </a:lnTo>
                  <a:lnTo>
                    <a:pt x="2320" y="90"/>
                  </a:lnTo>
                  <a:lnTo>
                    <a:pt x="2512" y="154"/>
                  </a:lnTo>
                  <a:lnTo>
                    <a:pt x="2458" y="341"/>
                  </a:lnTo>
                  <a:lnTo>
                    <a:pt x="2272" y="288"/>
                  </a:lnTo>
                  <a:lnTo>
                    <a:pt x="1941" y="218"/>
                  </a:lnTo>
                  <a:lnTo>
                    <a:pt x="1653" y="186"/>
                  </a:lnTo>
                  <a:lnTo>
                    <a:pt x="1376" y="170"/>
                  </a:lnTo>
                  <a:lnTo>
                    <a:pt x="1226" y="170"/>
                  </a:lnTo>
                  <a:lnTo>
                    <a:pt x="917" y="197"/>
                  </a:lnTo>
                  <a:lnTo>
                    <a:pt x="650" y="256"/>
                  </a:lnTo>
                  <a:lnTo>
                    <a:pt x="384" y="320"/>
                  </a:lnTo>
                  <a:lnTo>
                    <a:pt x="277" y="352"/>
                  </a:lnTo>
                  <a:lnTo>
                    <a:pt x="37" y="453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78" name="Freeform 62" descr="Diagonales vers le haut (blanc/noir)"/>
            <p:cNvSpPr>
              <a:spLocks/>
            </p:cNvSpPr>
            <p:nvPr/>
          </p:nvSpPr>
          <p:spPr bwMode="auto">
            <a:xfrm>
              <a:off x="2522" y="1918"/>
              <a:ext cx="2046" cy="636"/>
            </a:xfrm>
            <a:custGeom>
              <a:avLst/>
              <a:gdLst>
                <a:gd name="T0" fmla="*/ 0 w 2048"/>
                <a:gd name="T1" fmla="*/ 144 h 635"/>
                <a:gd name="T2" fmla="*/ 128 w 2048"/>
                <a:gd name="T3" fmla="*/ 96 h 635"/>
                <a:gd name="T4" fmla="*/ 230 w 2048"/>
                <a:gd name="T5" fmla="*/ 64 h 635"/>
                <a:gd name="T6" fmla="*/ 512 w 2048"/>
                <a:gd name="T7" fmla="*/ 0 h 635"/>
                <a:gd name="T8" fmla="*/ 806 w 2048"/>
                <a:gd name="T9" fmla="*/ 0 h 635"/>
                <a:gd name="T10" fmla="*/ 960 w 2048"/>
                <a:gd name="T11" fmla="*/ 16 h 635"/>
                <a:gd name="T12" fmla="*/ 1078 w 2048"/>
                <a:gd name="T13" fmla="*/ 37 h 635"/>
                <a:gd name="T14" fmla="*/ 1323 w 2048"/>
                <a:gd name="T15" fmla="*/ 107 h 635"/>
                <a:gd name="T16" fmla="*/ 2048 w 2048"/>
                <a:gd name="T17" fmla="*/ 469 h 635"/>
                <a:gd name="T18" fmla="*/ 1958 w 2048"/>
                <a:gd name="T19" fmla="*/ 635 h 635"/>
                <a:gd name="T20" fmla="*/ 1552 w 2048"/>
                <a:gd name="T21" fmla="*/ 453 h 635"/>
                <a:gd name="T22" fmla="*/ 1280 w 2048"/>
                <a:gd name="T23" fmla="*/ 325 h 635"/>
                <a:gd name="T24" fmla="*/ 955 w 2048"/>
                <a:gd name="T25" fmla="*/ 240 h 635"/>
                <a:gd name="T26" fmla="*/ 694 w 2048"/>
                <a:gd name="T27" fmla="*/ 245 h 635"/>
                <a:gd name="T28" fmla="*/ 496 w 2048"/>
                <a:gd name="T29" fmla="*/ 267 h 635"/>
                <a:gd name="T30" fmla="*/ 102 w 2048"/>
                <a:gd name="T31" fmla="*/ 389 h 635"/>
                <a:gd name="T32" fmla="*/ 0 w 2048"/>
                <a:gd name="T33" fmla="*/ 144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48" h="635">
                  <a:moveTo>
                    <a:pt x="0" y="144"/>
                  </a:moveTo>
                  <a:lnTo>
                    <a:pt x="128" y="96"/>
                  </a:lnTo>
                  <a:lnTo>
                    <a:pt x="230" y="64"/>
                  </a:lnTo>
                  <a:lnTo>
                    <a:pt x="512" y="0"/>
                  </a:lnTo>
                  <a:lnTo>
                    <a:pt x="806" y="0"/>
                  </a:lnTo>
                  <a:lnTo>
                    <a:pt x="960" y="16"/>
                  </a:lnTo>
                  <a:lnTo>
                    <a:pt x="1078" y="37"/>
                  </a:lnTo>
                  <a:lnTo>
                    <a:pt x="1323" y="107"/>
                  </a:lnTo>
                  <a:lnTo>
                    <a:pt x="2048" y="469"/>
                  </a:lnTo>
                  <a:lnTo>
                    <a:pt x="1958" y="635"/>
                  </a:lnTo>
                  <a:lnTo>
                    <a:pt x="1552" y="453"/>
                  </a:lnTo>
                  <a:lnTo>
                    <a:pt x="1280" y="325"/>
                  </a:lnTo>
                  <a:lnTo>
                    <a:pt x="955" y="240"/>
                  </a:lnTo>
                  <a:lnTo>
                    <a:pt x="694" y="245"/>
                  </a:lnTo>
                  <a:lnTo>
                    <a:pt x="496" y="267"/>
                  </a:lnTo>
                  <a:lnTo>
                    <a:pt x="102" y="389"/>
                  </a:lnTo>
                  <a:lnTo>
                    <a:pt x="0" y="144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79" name="Line 63"/>
            <p:cNvSpPr>
              <a:spLocks noChangeShapeType="1"/>
            </p:cNvSpPr>
            <p:nvPr/>
          </p:nvSpPr>
          <p:spPr bwMode="auto">
            <a:xfrm flipV="1">
              <a:off x="3727" y="763"/>
              <a:ext cx="420" cy="6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80" name="Text Box 64"/>
            <p:cNvSpPr txBox="1">
              <a:spLocks noChangeArrowheads="1"/>
            </p:cNvSpPr>
            <p:nvPr/>
          </p:nvSpPr>
          <p:spPr bwMode="auto">
            <a:xfrm>
              <a:off x="4201" y="601"/>
              <a:ext cx="1275" cy="3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latin typeface="Times New Roman" charset="0"/>
                  <a:cs typeface="+mn-cs"/>
                </a:rPr>
                <a:t>F</a:t>
              </a:r>
              <a:r>
                <a:rPr lang="fr-FR" sz="2400" b="0" baseline="-25000">
                  <a:solidFill>
                    <a:schemeClr val="accent2"/>
                  </a:solidFill>
                  <a:latin typeface="Times New Roman" charset="0"/>
                  <a:cs typeface="+mn-cs"/>
                </a:rPr>
                <a:t>fluide</a:t>
              </a:r>
              <a:r>
                <a:rPr lang="fr-FR" sz="2400" b="0" baseline="-25000">
                  <a:latin typeface="Times New Roman" charset="0"/>
                  <a:cs typeface="+mn-cs"/>
                </a:rPr>
                <a:t> / solide</a:t>
              </a:r>
              <a:r>
                <a:rPr lang="fr-FR" sz="2400" b="0">
                  <a:latin typeface="Times New Roman" charset="0"/>
                  <a:cs typeface="+mn-cs"/>
                </a:rPr>
                <a:t> ?</a:t>
              </a:r>
            </a:p>
          </p:txBody>
        </p:sp>
        <p:sp>
          <p:nvSpPr>
            <p:cNvPr id="60481" name="Freeform 65"/>
            <p:cNvSpPr>
              <a:spLocks/>
            </p:cNvSpPr>
            <p:nvPr/>
          </p:nvSpPr>
          <p:spPr bwMode="auto">
            <a:xfrm>
              <a:off x="2384" y="1410"/>
              <a:ext cx="2439" cy="979"/>
            </a:xfrm>
            <a:custGeom>
              <a:avLst/>
              <a:gdLst>
                <a:gd name="T0" fmla="*/ 0 w 3360"/>
                <a:gd name="T1" fmla="*/ 384 h 1296"/>
                <a:gd name="T2" fmla="*/ 336 w 3360"/>
                <a:gd name="T3" fmla="*/ 240 h 1296"/>
                <a:gd name="T4" fmla="*/ 720 w 3360"/>
                <a:gd name="T5" fmla="*/ 144 h 1296"/>
                <a:gd name="T6" fmla="*/ 1152 w 3360"/>
                <a:gd name="T7" fmla="*/ 48 h 1296"/>
                <a:gd name="T8" fmla="*/ 1536 w 3360"/>
                <a:gd name="T9" fmla="*/ 0 h 1296"/>
                <a:gd name="T10" fmla="*/ 1872 w 3360"/>
                <a:gd name="T11" fmla="*/ 0 h 1296"/>
                <a:gd name="T12" fmla="*/ 2448 w 3360"/>
                <a:gd name="T13" fmla="*/ 48 h 1296"/>
                <a:gd name="T14" fmla="*/ 2832 w 3360"/>
                <a:gd name="T15" fmla="*/ 96 h 1296"/>
                <a:gd name="T16" fmla="*/ 3360 w 3360"/>
                <a:gd name="T17" fmla="*/ 240 h 1296"/>
                <a:gd name="T18" fmla="*/ 3024 w 3360"/>
                <a:gd name="T19" fmla="*/ 1296 h 1296"/>
                <a:gd name="T20" fmla="*/ 2736 w 3360"/>
                <a:gd name="T21" fmla="*/ 1152 h 1296"/>
                <a:gd name="T22" fmla="*/ 2400 w 3360"/>
                <a:gd name="T23" fmla="*/ 1008 h 1296"/>
                <a:gd name="T24" fmla="*/ 2016 w 3360"/>
                <a:gd name="T25" fmla="*/ 816 h 1296"/>
                <a:gd name="T26" fmla="*/ 1680 w 3360"/>
                <a:gd name="T27" fmla="*/ 720 h 1296"/>
                <a:gd name="T28" fmla="*/ 1296 w 3360"/>
                <a:gd name="T29" fmla="*/ 672 h 1296"/>
                <a:gd name="T30" fmla="*/ 912 w 3360"/>
                <a:gd name="T31" fmla="*/ 672 h 1296"/>
                <a:gd name="T32" fmla="*/ 480 w 3360"/>
                <a:gd name="T33" fmla="*/ 768 h 1296"/>
                <a:gd name="T34" fmla="*/ 192 w 3360"/>
                <a:gd name="T35" fmla="*/ 864 h 1296"/>
                <a:gd name="T36" fmla="*/ 0 w 3360"/>
                <a:gd name="T37" fmla="*/ 384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0" h="1296">
                  <a:moveTo>
                    <a:pt x="0" y="384"/>
                  </a:moveTo>
                  <a:lnTo>
                    <a:pt x="336" y="240"/>
                  </a:lnTo>
                  <a:lnTo>
                    <a:pt x="720" y="144"/>
                  </a:lnTo>
                  <a:lnTo>
                    <a:pt x="1152" y="48"/>
                  </a:lnTo>
                  <a:lnTo>
                    <a:pt x="1536" y="0"/>
                  </a:lnTo>
                  <a:lnTo>
                    <a:pt x="1872" y="0"/>
                  </a:lnTo>
                  <a:lnTo>
                    <a:pt x="2448" y="48"/>
                  </a:lnTo>
                  <a:lnTo>
                    <a:pt x="2832" y="96"/>
                  </a:lnTo>
                  <a:lnTo>
                    <a:pt x="3360" y="240"/>
                  </a:lnTo>
                  <a:lnTo>
                    <a:pt x="3024" y="1296"/>
                  </a:lnTo>
                  <a:lnTo>
                    <a:pt x="2736" y="1152"/>
                  </a:lnTo>
                  <a:lnTo>
                    <a:pt x="2400" y="1008"/>
                  </a:lnTo>
                  <a:lnTo>
                    <a:pt x="2016" y="816"/>
                  </a:lnTo>
                  <a:lnTo>
                    <a:pt x="1680" y="720"/>
                  </a:lnTo>
                  <a:lnTo>
                    <a:pt x="1296" y="672"/>
                  </a:lnTo>
                  <a:lnTo>
                    <a:pt x="912" y="672"/>
                  </a:lnTo>
                  <a:lnTo>
                    <a:pt x="480" y="768"/>
                  </a:lnTo>
                  <a:lnTo>
                    <a:pt x="192" y="86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82" name="Text Box 66"/>
            <p:cNvSpPr txBox="1">
              <a:spLocks noChangeArrowheads="1"/>
            </p:cNvSpPr>
            <p:nvPr/>
          </p:nvSpPr>
          <p:spPr bwMode="auto">
            <a:xfrm>
              <a:off x="3640" y="1591"/>
              <a:ext cx="301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latin typeface="Times New Roman" charset="0"/>
                  <a:cs typeface="+mn-cs"/>
                </a:rPr>
                <a:t>V</a:t>
              </a:r>
            </a:p>
          </p:txBody>
        </p:sp>
        <p:sp>
          <p:nvSpPr>
            <p:cNvPr id="60483" name="Line 67"/>
            <p:cNvSpPr>
              <a:spLocks noChangeShapeType="1"/>
            </p:cNvSpPr>
            <p:nvPr/>
          </p:nvSpPr>
          <p:spPr bwMode="auto">
            <a:xfrm>
              <a:off x="4722" y="1882"/>
              <a:ext cx="312" cy="107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84" name="Text Box 68"/>
            <p:cNvSpPr txBox="1">
              <a:spLocks noChangeArrowheads="1"/>
            </p:cNvSpPr>
            <p:nvPr/>
          </p:nvSpPr>
          <p:spPr bwMode="auto">
            <a:xfrm>
              <a:off x="4999" y="1808"/>
              <a:ext cx="262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15B00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FF"/>
                  </a:solidFill>
                  <a:latin typeface="Times New Roman" charset="0"/>
                  <a:cs typeface="+mn-cs"/>
                </a:rPr>
                <a:t>n</a:t>
              </a:r>
              <a:endParaRPr lang="fr-FR" sz="2400" b="0">
                <a:solidFill>
                  <a:srgbClr val="FF00FF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60485" name="Line 69"/>
            <p:cNvSpPr>
              <a:spLocks noChangeShapeType="1"/>
            </p:cNvSpPr>
            <p:nvPr/>
          </p:nvSpPr>
          <p:spPr bwMode="auto">
            <a:xfrm>
              <a:off x="4730" y="1980"/>
              <a:ext cx="563" cy="21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86" name="Text Box 70"/>
            <p:cNvSpPr txBox="1">
              <a:spLocks noChangeArrowheads="1"/>
            </p:cNvSpPr>
            <p:nvPr/>
          </p:nvSpPr>
          <p:spPr bwMode="auto">
            <a:xfrm>
              <a:off x="5257" y="2051"/>
              <a:ext cx="250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60487" name="Line 71"/>
            <p:cNvSpPr>
              <a:spLocks noChangeShapeType="1"/>
            </p:cNvSpPr>
            <p:nvPr/>
          </p:nvSpPr>
          <p:spPr bwMode="auto">
            <a:xfrm>
              <a:off x="4674" y="2143"/>
              <a:ext cx="362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88" name="Text Box 72"/>
            <p:cNvSpPr txBox="1">
              <a:spLocks noChangeArrowheads="1"/>
            </p:cNvSpPr>
            <p:nvPr/>
          </p:nvSpPr>
          <p:spPr bwMode="auto">
            <a:xfrm>
              <a:off x="5047" y="2223"/>
              <a:ext cx="250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60489" name="Line 73"/>
            <p:cNvSpPr>
              <a:spLocks noChangeShapeType="1"/>
            </p:cNvSpPr>
            <p:nvPr/>
          </p:nvSpPr>
          <p:spPr bwMode="auto">
            <a:xfrm flipH="1">
              <a:off x="2164" y="1875"/>
              <a:ext cx="294" cy="107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90" name="Text Box 74"/>
            <p:cNvSpPr txBox="1">
              <a:spLocks noChangeArrowheads="1"/>
            </p:cNvSpPr>
            <p:nvPr/>
          </p:nvSpPr>
          <p:spPr bwMode="auto">
            <a:xfrm>
              <a:off x="2016" y="1709"/>
              <a:ext cx="263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FF"/>
                  </a:solidFill>
                  <a:latin typeface="Times New Roman" charset="0"/>
                  <a:cs typeface="+mn-cs"/>
                </a:rPr>
                <a:t>n</a:t>
              </a:r>
              <a:endParaRPr lang="fr-FR" sz="2400" b="0">
                <a:solidFill>
                  <a:srgbClr val="FF00FF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60491" name="Line 75"/>
            <p:cNvSpPr>
              <a:spLocks noChangeShapeType="1"/>
            </p:cNvSpPr>
            <p:nvPr/>
          </p:nvSpPr>
          <p:spPr bwMode="auto">
            <a:xfrm flipV="1">
              <a:off x="2448" y="1699"/>
              <a:ext cx="554" cy="1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92" name="Text Box 76"/>
            <p:cNvSpPr txBox="1">
              <a:spLocks noChangeArrowheads="1"/>
            </p:cNvSpPr>
            <p:nvPr/>
          </p:nvSpPr>
          <p:spPr bwMode="auto">
            <a:xfrm>
              <a:off x="2979" y="1595"/>
              <a:ext cx="249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60493" name="Line 77"/>
            <p:cNvSpPr>
              <a:spLocks noChangeShapeType="1"/>
            </p:cNvSpPr>
            <p:nvPr/>
          </p:nvSpPr>
          <p:spPr bwMode="auto">
            <a:xfrm flipV="1">
              <a:off x="2480" y="1839"/>
              <a:ext cx="418" cy="7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94" name="Line 78"/>
            <p:cNvSpPr>
              <a:spLocks noChangeShapeType="1"/>
            </p:cNvSpPr>
            <p:nvPr/>
          </p:nvSpPr>
          <p:spPr bwMode="auto">
            <a:xfrm flipV="1">
              <a:off x="2410" y="1630"/>
              <a:ext cx="347" cy="1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95" name="Line 79"/>
            <p:cNvSpPr>
              <a:spLocks noChangeShapeType="1"/>
            </p:cNvSpPr>
            <p:nvPr/>
          </p:nvSpPr>
          <p:spPr bwMode="auto">
            <a:xfrm>
              <a:off x="4783" y="1746"/>
              <a:ext cx="563" cy="2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96" name="Text Box 80"/>
            <p:cNvSpPr txBox="1">
              <a:spLocks noChangeArrowheads="1"/>
            </p:cNvSpPr>
            <p:nvPr/>
          </p:nvSpPr>
          <p:spPr bwMode="auto">
            <a:xfrm>
              <a:off x="4774" y="1506"/>
              <a:ext cx="322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solidFill>
                    <a:srgbClr val="15C300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rgbClr val="15C300"/>
                  </a:solidFill>
                  <a:latin typeface="Times New Roman" charset="0"/>
                  <a:cs typeface="+mn-cs"/>
                </a:rPr>
                <a:t>s</a:t>
              </a:r>
              <a:endParaRPr lang="fr-FR" sz="2400" b="0">
                <a:solidFill>
                  <a:srgbClr val="15C3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60497" name="Text Box 81"/>
            <p:cNvSpPr txBox="1">
              <a:spLocks noChangeArrowheads="1"/>
            </p:cNvSpPr>
            <p:nvPr/>
          </p:nvSpPr>
          <p:spPr bwMode="auto">
            <a:xfrm>
              <a:off x="2096" y="1506"/>
              <a:ext cx="331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solidFill>
                    <a:srgbClr val="FF0000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rgbClr val="FF0000"/>
                  </a:solidFill>
                  <a:latin typeface="Times New Roman" charset="0"/>
                  <a:cs typeface="+mn-cs"/>
                </a:rPr>
                <a:t>e</a:t>
              </a:r>
              <a:endParaRPr lang="fr-FR" sz="2400" b="0">
                <a:solidFill>
                  <a:srgbClr val="FF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60498" name="Line 82"/>
            <p:cNvSpPr>
              <a:spLocks noChangeShapeType="1"/>
            </p:cNvSpPr>
            <p:nvPr/>
          </p:nvSpPr>
          <p:spPr bwMode="auto">
            <a:xfrm flipH="1">
              <a:off x="4587" y="1565"/>
              <a:ext cx="243" cy="801"/>
            </a:xfrm>
            <a:prstGeom prst="line">
              <a:avLst/>
            </a:prstGeom>
            <a:noFill/>
            <a:ln w="57150" cmpd="sng">
              <a:solidFill>
                <a:srgbClr val="15C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499" name="Line 83"/>
            <p:cNvSpPr>
              <a:spLocks noChangeShapeType="1"/>
            </p:cNvSpPr>
            <p:nvPr/>
          </p:nvSpPr>
          <p:spPr bwMode="auto">
            <a:xfrm>
              <a:off x="2386" y="1683"/>
              <a:ext cx="137" cy="381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02" name="Line 86"/>
            <p:cNvSpPr>
              <a:spLocks noChangeShapeType="1"/>
            </p:cNvSpPr>
            <p:nvPr/>
          </p:nvSpPr>
          <p:spPr bwMode="auto">
            <a:xfrm>
              <a:off x="3953" y="1438"/>
              <a:ext cx="687" cy="7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03" name="Line 87"/>
            <p:cNvSpPr>
              <a:spLocks noChangeShapeType="1"/>
            </p:cNvSpPr>
            <p:nvPr/>
          </p:nvSpPr>
          <p:spPr bwMode="auto">
            <a:xfrm>
              <a:off x="4106" y="2159"/>
              <a:ext cx="620" cy="3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05" name="Text Box 89"/>
            <p:cNvSpPr txBox="1">
              <a:spLocks noChangeArrowheads="1"/>
            </p:cNvSpPr>
            <p:nvPr/>
          </p:nvSpPr>
          <p:spPr bwMode="auto">
            <a:xfrm>
              <a:off x="4593" y="1266"/>
              <a:ext cx="250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chemeClr val="accent2"/>
                  </a:solidFill>
                  <a:latin typeface="Times New Roman" charset="0"/>
                  <a:cs typeface="+mn-cs"/>
                </a:rPr>
                <a:t>v</a:t>
              </a:r>
              <a:endParaRPr lang="fr-FR" sz="2400" b="0">
                <a:solidFill>
                  <a:schemeClr val="accent2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60507" name="Freeform 91"/>
            <p:cNvSpPr>
              <a:spLocks/>
            </p:cNvSpPr>
            <p:nvPr/>
          </p:nvSpPr>
          <p:spPr bwMode="auto">
            <a:xfrm>
              <a:off x="2352" y="1407"/>
              <a:ext cx="2458" cy="295"/>
            </a:xfrm>
            <a:custGeom>
              <a:avLst/>
              <a:gdLst>
                <a:gd name="T0" fmla="*/ 0 w 2460"/>
                <a:gd name="T1" fmla="*/ 278 h 294"/>
                <a:gd name="T2" fmla="*/ 44 w 2460"/>
                <a:gd name="T3" fmla="*/ 278 h 294"/>
                <a:gd name="T4" fmla="*/ 264 w 2460"/>
                <a:gd name="T5" fmla="*/ 182 h 294"/>
                <a:gd name="T6" fmla="*/ 520 w 2460"/>
                <a:gd name="T7" fmla="*/ 114 h 294"/>
                <a:gd name="T8" fmla="*/ 732 w 2460"/>
                <a:gd name="T9" fmla="*/ 66 h 294"/>
                <a:gd name="T10" fmla="*/ 880 w 2460"/>
                <a:gd name="T11" fmla="*/ 30 h 294"/>
                <a:gd name="T12" fmla="*/ 1072 w 2460"/>
                <a:gd name="T13" fmla="*/ 6 h 294"/>
                <a:gd name="T14" fmla="*/ 1312 w 2460"/>
                <a:gd name="T15" fmla="*/ 2 h 294"/>
                <a:gd name="T16" fmla="*/ 1556 w 2460"/>
                <a:gd name="T17" fmla="*/ 18 h 294"/>
                <a:gd name="T18" fmla="*/ 1732 w 2460"/>
                <a:gd name="T19" fmla="*/ 26 h 294"/>
                <a:gd name="T20" fmla="*/ 1928 w 2460"/>
                <a:gd name="T21" fmla="*/ 50 h 294"/>
                <a:gd name="T22" fmla="*/ 2096 w 2460"/>
                <a:gd name="T23" fmla="*/ 74 h 294"/>
                <a:gd name="T24" fmla="*/ 2288 w 2460"/>
                <a:gd name="T25" fmla="*/ 122 h 294"/>
                <a:gd name="T26" fmla="*/ 2460 w 2460"/>
                <a:gd name="T27" fmla="*/ 17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60" h="294">
                  <a:moveTo>
                    <a:pt x="0" y="278"/>
                  </a:moveTo>
                  <a:cubicBezTo>
                    <a:pt x="0" y="286"/>
                    <a:pt x="0" y="294"/>
                    <a:pt x="44" y="278"/>
                  </a:cubicBezTo>
                  <a:cubicBezTo>
                    <a:pt x="88" y="262"/>
                    <a:pt x="185" y="209"/>
                    <a:pt x="264" y="182"/>
                  </a:cubicBezTo>
                  <a:cubicBezTo>
                    <a:pt x="343" y="155"/>
                    <a:pt x="442" y="133"/>
                    <a:pt x="520" y="114"/>
                  </a:cubicBezTo>
                  <a:cubicBezTo>
                    <a:pt x="598" y="95"/>
                    <a:pt x="672" y="80"/>
                    <a:pt x="732" y="66"/>
                  </a:cubicBezTo>
                  <a:cubicBezTo>
                    <a:pt x="792" y="52"/>
                    <a:pt x="823" y="40"/>
                    <a:pt x="880" y="30"/>
                  </a:cubicBezTo>
                  <a:cubicBezTo>
                    <a:pt x="937" y="20"/>
                    <a:pt x="1000" y="11"/>
                    <a:pt x="1072" y="6"/>
                  </a:cubicBezTo>
                  <a:cubicBezTo>
                    <a:pt x="1144" y="1"/>
                    <a:pt x="1231" y="0"/>
                    <a:pt x="1312" y="2"/>
                  </a:cubicBezTo>
                  <a:cubicBezTo>
                    <a:pt x="1393" y="4"/>
                    <a:pt x="1486" y="14"/>
                    <a:pt x="1556" y="18"/>
                  </a:cubicBezTo>
                  <a:cubicBezTo>
                    <a:pt x="1626" y="22"/>
                    <a:pt x="1670" y="21"/>
                    <a:pt x="1732" y="26"/>
                  </a:cubicBezTo>
                  <a:cubicBezTo>
                    <a:pt x="1794" y="31"/>
                    <a:pt x="1867" y="42"/>
                    <a:pt x="1928" y="50"/>
                  </a:cubicBezTo>
                  <a:cubicBezTo>
                    <a:pt x="1989" y="58"/>
                    <a:pt x="2036" y="62"/>
                    <a:pt x="2096" y="74"/>
                  </a:cubicBezTo>
                  <a:cubicBezTo>
                    <a:pt x="2156" y="86"/>
                    <a:pt x="2227" y="106"/>
                    <a:pt x="2288" y="122"/>
                  </a:cubicBezTo>
                  <a:cubicBezTo>
                    <a:pt x="2349" y="138"/>
                    <a:pt x="2404" y="154"/>
                    <a:pt x="2460" y="170"/>
                  </a:cubicBezTo>
                </a:path>
              </a:pathLst>
            </a:custGeom>
            <a:noFill/>
            <a:ln w="57150" cmpd="sng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08" name="Freeform 92"/>
            <p:cNvSpPr>
              <a:spLocks/>
            </p:cNvSpPr>
            <p:nvPr/>
          </p:nvSpPr>
          <p:spPr bwMode="auto">
            <a:xfrm>
              <a:off x="2496" y="1902"/>
              <a:ext cx="2072" cy="479"/>
            </a:xfrm>
            <a:custGeom>
              <a:avLst/>
              <a:gdLst>
                <a:gd name="T0" fmla="*/ 0 w 2072"/>
                <a:gd name="T1" fmla="*/ 167 h 479"/>
                <a:gd name="T2" fmla="*/ 24 w 2072"/>
                <a:gd name="T3" fmla="*/ 159 h 479"/>
                <a:gd name="T4" fmla="*/ 160 w 2072"/>
                <a:gd name="T5" fmla="*/ 107 h 479"/>
                <a:gd name="T6" fmla="*/ 308 w 2072"/>
                <a:gd name="T7" fmla="*/ 63 h 479"/>
                <a:gd name="T8" fmla="*/ 488 w 2072"/>
                <a:gd name="T9" fmla="*/ 27 h 479"/>
                <a:gd name="T10" fmla="*/ 588 w 2072"/>
                <a:gd name="T11" fmla="*/ 3 h 479"/>
                <a:gd name="T12" fmla="*/ 736 w 2072"/>
                <a:gd name="T13" fmla="*/ 7 h 479"/>
                <a:gd name="T14" fmla="*/ 864 w 2072"/>
                <a:gd name="T15" fmla="*/ 3 h 479"/>
                <a:gd name="T16" fmla="*/ 1008 w 2072"/>
                <a:gd name="T17" fmla="*/ 27 h 479"/>
                <a:gd name="T18" fmla="*/ 1192 w 2072"/>
                <a:gd name="T19" fmla="*/ 75 h 479"/>
                <a:gd name="T20" fmla="*/ 1368 w 2072"/>
                <a:gd name="T21" fmla="*/ 123 h 479"/>
                <a:gd name="T22" fmla="*/ 1532 w 2072"/>
                <a:gd name="T23" fmla="*/ 211 h 479"/>
                <a:gd name="T24" fmla="*/ 1800 w 2072"/>
                <a:gd name="T25" fmla="*/ 339 h 479"/>
                <a:gd name="T26" fmla="*/ 2072 w 2072"/>
                <a:gd name="T27" fmla="*/ 47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2" h="479">
                  <a:moveTo>
                    <a:pt x="0" y="167"/>
                  </a:moveTo>
                  <a:lnTo>
                    <a:pt x="24" y="159"/>
                  </a:lnTo>
                  <a:cubicBezTo>
                    <a:pt x="51" y="149"/>
                    <a:pt x="113" y="123"/>
                    <a:pt x="160" y="107"/>
                  </a:cubicBezTo>
                  <a:cubicBezTo>
                    <a:pt x="207" y="91"/>
                    <a:pt x="253" y="76"/>
                    <a:pt x="308" y="63"/>
                  </a:cubicBezTo>
                  <a:cubicBezTo>
                    <a:pt x="363" y="50"/>
                    <a:pt x="441" y="37"/>
                    <a:pt x="488" y="27"/>
                  </a:cubicBezTo>
                  <a:cubicBezTo>
                    <a:pt x="535" y="17"/>
                    <a:pt x="547" y="6"/>
                    <a:pt x="588" y="3"/>
                  </a:cubicBezTo>
                  <a:cubicBezTo>
                    <a:pt x="629" y="0"/>
                    <a:pt x="690" y="7"/>
                    <a:pt x="736" y="7"/>
                  </a:cubicBezTo>
                  <a:cubicBezTo>
                    <a:pt x="782" y="7"/>
                    <a:pt x="819" y="0"/>
                    <a:pt x="864" y="3"/>
                  </a:cubicBezTo>
                  <a:cubicBezTo>
                    <a:pt x="909" y="6"/>
                    <a:pt x="953" y="15"/>
                    <a:pt x="1008" y="27"/>
                  </a:cubicBezTo>
                  <a:cubicBezTo>
                    <a:pt x="1063" y="39"/>
                    <a:pt x="1132" y="59"/>
                    <a:pt x="1192" y="75"/>
                  </a:cubicBezTo>
                  <a:cubicBezTo>
                    <a:pt x="1252" y="91"/>
                    <a:pt x="1311" y="100"/>
                    <a:pt x="1368" y="123"/>
                  </a:cubicBezTo>
                  <a:cubicBezTo>
                    <a:pt x="1425" y="146"/>
                    <a:pt x="1460" y="175"/>
                    <a:pt x="1532" y="211"/>
                  </a:cubicBezTo>
                  <a:cubicBezTo>
                    <a:pt x="1604" y="247"/>
                    <a:pt x="1710" y="294"/>
                    <a:pt x="1800" y="339"/>
                  </a:cubicBezTo>
                  <a:cubicBezTo>
                    <a:pt x="1890" y="384"/>
                    <a:pt x="1981" y="431"/>
                    <a:pt x="2072" y="479"/>
                  </a:cubicBezTo>
                </a:path>
              </a:pathLst>
            </a:custGeom>
            <a:noFill/>
            <a:ln w="57150" cmpd="sng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09" name="Rectangle 93"/>
            <p:cNvSpPr>
              <a:spLocks noChangeArrowheads="1"/>
            </p:cNvSpPr>
            <p:nvPr/>
          </p:nvSpPr>
          <p:spPr bwMode="auto">
            <a:xfrm>
              <a:off x="3071" y="1112"/>
              <a:ext cx="438" cy="341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solidFill>
                    <a:schemeClr val="bg1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chemeClr val="bg1"/>
                  </a:solidFill>
                  <a:latin typeface="Times New Roman" charset="0"/>
                  <a:cs typeface="+mn-cs"/>
                </a:rPr>
                <a:t>sol</a:t>
              </a:r>
            </a:p>
          </p:txBody>
        </p:sp>
        <p:sp>
          <p:nvSpPr>
            <p:cNvPr id="60510" name="Line 94"/>
            <p:cNvSpPr>
              <a:spLocks noChangeShapeType="1"/>
            </p:cNvSpPr>
            <p:nvPr/>
          </p:nvSpPr>
          <p:spPr bwMode="auto">
            <a:xfrm flipH="1">
              <a:off x="3328" y="1913"/>
              <a:ext cx="21" cy="35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11" name="Line 95"/>
            <p:cNvSpPr>
              <a:spLocks noChangeShapeType="1"/>
            </p:cNvSpPr>
            <p:nvPr/>
          </p:nvSpPr>
          <p:spPr bwMode="auto">
            <a:xfrm flipH="1" flipV="1">
              <a:off x="2795" y="1160"/>
              <a:ext cx="85" cy="35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12" name="Text Box 96"/>
            <p:cNvSpPr txBox="1">
              <a:spLocks noChangeArrowheads="1"/>
            </p:cNvSpPr>
            <p:nvPr/>
          </p:nvSpPr>
          <p:spPr bwMode="auto">
            <a:xfrm>
              <a:off x="3217" y="2239"/>
              <a:ext cx="263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FF"/>
                  </a:solidFill>
                  <a:latin typeface="Times New Roman" charset="0"/>
                  <a:cs typeface="+mn-cs"/>
                </a:rPr>
                <a:t>n</a:t>
              </a:r>
              <a:endParaRPr lang="fr-FR" sz="2400" b="0">
                <a:solidFill>
                  <a:srgbClr val="FF00FF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60513" name="Text Box 97"/>
            <p:cNvSpPr txBox="1">
              <a:spLocks noChangeArrowheads="1"/>
            </p:cNvSpPr>
            <p:nvPr/>
          </p:nvSpPr>
          <p:spPr bwMode="auto">
            <a:xfrm>
              <a:off x="2609" y="879"/>
              <a:ext cx="263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FF"/>
                  </a:solidFill>
                  <a:latin typeface="Times New Roman" charset="0"/>
                  <a:cs typeface="+mn-cs"/>
                </a:rPr>
                <a:t>n</a:t>
              </a:r>
              <a:endParaRPr lang="fr-FR" sz="2400" b="0">
                <a:solidFill>
                  <a:srgbClr val="FF00FF"/>
                </a:solidFill>
                <a:latin typeface="Times New Roman" charset="0"/>
                <a:cs typeface="+mn-cs"/>
              </a:endParaRPr>
            </a:p>
          </p:txBody>
        </p:sp>
      </p:grpSp>
      <p:pic>
        <p:nvPicPr>
          <p:cNvPr id="8204" name="Picture 5" descr="Capture d’écran 2010#AA0586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1966913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0523" name="Group 107"/>
          <p:cNvGrpSpPr>
            <a:grpSpLocks/>
          </p:cNvGrpSpPr>
          <p:nvPr/>
        </p:nvGrpSpPr>
        <p:grpSpPr bwMode="auto">
          <a:xfrm>
            <a:off x="2362200" y="1219200"/>
            <a:ext cx="4495800" cy="2819400"/>
            <a:chOff x="1488" y="768"/>
            <a:chExt cx="2832" cy="1776"/>
          </a:xfrm>
        </p:grpSpPr>
        <p:sp>
          <p:nvSpPr>
            <p:cNvPr id="60514" name="Rectangle 98"/>
            <p:cNvSpPr>
              <a:spLocks noChangeArrowheads="1"/>
            </p:cNvSpPr>
            <p:nvPr/>
          </p:nvSpPr>
          <p:spPr bwMode="auto">
            <a:xfrm>
              <a:off x="1488" y="768"/>
              <a:ext cx="1344" cy="1296"/>
            </a:xfrm>
            <a:prstGeom prst="rect">
              <a:avLst/>
            </a:prstGeom>
            <a:solidFill>
              <a:srgbClr val="FF8000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15" name="Rectangle 99"/>
            <p:cNvSpPr>
              <a:spLocks noChangeArrowheads="1"/>
            </p:cNvSpPr>
            <p:nvPr/>
          </p:nvSpPr>
          <p:spPr bwMode="auto">
            <a:xfrm>
              <a:off x="2976" y="1968"/>
              <a:ext cx="1344" cy="576"/>
            </a:xfrm>
            <a:prstGeom prst="rect">
              <a:avLst/>
            </a:prstGeom>
            <a:solidFill>
              <a:srgbClr val="FF8000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60524" name="Group 108"/>
          <p:cNvGrpSpPr>
            <a:grpSpLocks/>
          </p:cNvGrpSpPr>
          <p:nvPr/>
        </p:nvGrpSpPr>
        <p:grpSpPr bwMode="auto">
          <a:xfrm>
            <a:off x="4724400" y="1219200"/>
            <a:ext cx="3657600" cy="3810000"/>
            <a:chOff x="2976" y="768"/>
            <a:chExt cx="2304" cy="2400"/>
          </a:xfrm>
        </p:grpSpPr>
        <p:sp>
          <p:nvSpPr>
            <p:cNvPr id="60517" name="Rectangle 101"/>
            <p:cNvSpPr>
              <a:spLocks noChangeArrowheads="1"/>
            </p:cNvSpPr>
            <p:nvPr/>
          </p:nvSpPr>
          <p:spPr bwMode="auto">
            <a:xfrm>
              <a:off x="4272" y="768"/>
              <a:ext cx="1008" cy="1008"/>
            </a:xfrm>
            <a:prstGeom prst="rect">
              <a:avLst/>
            </a:prstGeom>
            <a:solidFill>
              <a:srgbClr val="FF8000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18" name="Rectangle 102"/>
            <p:cNvSpPr>
              <a:spLocks noChangeArrowheads="1"/>
            </p:cNvSpPr>
            <p:nvPr/>
          </p:nvSpPr>
          <p:spPr bwMode="auto">
            <a:xfrm>
              <a:off x="2976" y="2592"/>
              <a:ext cx="960" cy="576"/>
            </a:xfrm>
            <a:prstGeom prst="rect">
              <a:avLst/>
            </a:prstGeom>
            <a:solidFill>
              <a:srgbClr val="FF8000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60525" name="Group 109"/>
          <p:cNvGrpSpPr>
            <a:grpSpLocks/>
          </p:cNvGrpSpPr>
          <p:nvPr/>
        </p:nvGrpSpPr>
        <p:grpSpPr bwMode="auto">
          <a:xfrm>
            <a:off x="4724400" y="1219200"/>
            <a:ext cx="5638800" cy="4800600"/>
            <a:chOff x="2976" y="768"/>
            <a:chExt cx="3552" cy="3024"/>
          </a:xfrm>
        </p:grpSpPr>
        <p:sp>
          <p:nvSpPr>
            <p:cNvPr id="60519" name="Rectangle 103"/>
            <p:cNvSpPr>
              <a:spLocks noChangeArrowheads="1"/>
            </p:cNvSpPr>
            <p:nvPr/>
          </p:nvSpPr>
          <p:spPr bwMode="auto">
            <a:xfrm>
              <a:off x="5520" y="768"/>
              <a:ext cx="1008" cy="1152"/>
            </a:xfrm>
            <a:prstGeom prst="rect">
              <a:avLst/>
            </a:prstGeom>
            <a:solidFill>
              <a:srgbClr val="FF8000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21" name="Rectangle 105"/>
            <p:cNvSpPr>
              <a:spLocks noChangeArrowheads="1"/>
            </p:cNvSpPr>
            <p:nvPr/>
          </p:nvSpPr>
          <p:spPr bwMode="auto">
            <a:xfrm>
              <a:off x="2976" y="3216"/>
              <a:ext cx="1008" cy="576"/>
            </a:xfrm>
            <a:prstGeom prst="rect">
              <a:avLst/>
            </a:prstGeom>
            <a:solidFill>
              <a:srgbClr val="FF8000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60526" name="Group 110"/>
          <p:cNvGrpSpPr>
            <a:grpSpLocks/>
          </p:cNvGrpSpPr>
          <p:nvPr/>
        </p:nvGrpSpPr>
        <p:grpSpPr bwMode="auto">
          <a:xfrm>
            <a:off x="0" y="1219200"/>
            <a:ext cx="7162800" cy="6096000"/>
            <a:chOff x="0" y="768"/>
            <a:chExt cx="4512" cy="3840"/>
          </a:xfrm>
        </p:grpSpPr>
        <p:sp>
          <p:nvSpPr>
            <p:cNvPr id="60520" name="Rectangle 104"/>
            <p:cNvSpPr>
              <a:spLocks noChangeArrowheads="1"/>
            </p:cNvSpPr>
            <p:nvPr/>
          </p:nvSpPr>
          <p:spPr bwMode="auto">
            <a:xfrm>
              <a:off x="0" y="768"/>
              <a:ext cx="1440" cy="1296"/>
            </a:xfrm>
            <a:prstGeom prst="rect">
              <a:avLst/>
            </a:prstGeom>
            <a:solidFill>
              <a:srgbClr val="FF8000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0522" name="Rectangle 106"/>
            <p:cNvSpPr>
              <a:spLocks noChangeArrowheads="1"/>
            </p:cNvSpPr>
            <p:nvPr/>
          </p:nvSpPr>
          <p:spPr bwMode="auto">
            <a:xfrm>
              <a:off x="3024" y="4080"/>
              <a:ext cx="1488" cy="528"/>
            </a:xfrm>
            <a:prstGeom prst="rect">
              <a:avLst/>
            </a:prstGeom>
            <a:solidFill>
              <a:srgbClr val="FF8000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pic>
        <p:nvPicPr>
          <p:cNvPr id="8209" name="Picture 111" descr="Capture d’écran 2010#AA06CB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347503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60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60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60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+mj-cs"/>
              </a:rPr>
              <a:t>Résultat : théorème d’Euler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14557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cs typeface="+mn-cs"/>
              </a:rPr>
              <a:t>Il reste :</a:t>
            </a:r>
          </a:p>
        </p:txBody>
      </p:sp>
      <p:pic>
        <p:nvPicPr>
          <p:cNvPr id="9219" name="Picture 10" descr="Capture d’écran 2010#AA0E1D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101663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er 2"/>
          <p:cNvGrpSpPr>
            <a:grpSpLocks/>
          </p:cNvGrpSpPr>
          <p:nvPr/>
        </p:nvGrpSpPr>
        <p:grpSpPr bwMode="auto">
          <a:xfrm>
            <a:off x="6934200" y="1524000"/>
            <a:ext cx="3441700" cy="1836738"/>
            <a:chOff x="6934200" y="1524000"/>
            <a:chExt cx="3441700" cy="1836738"/>
          </a:xfrm>
        </p:grpSpPr>
        <p:pic>
          <p:nvPicPr>
            <p:cNvPr id="9263" name="Picture 5" descr="Capture d’écran 2010#AA0DC2.png                                00093780Macintosh HD                   7C268657: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5875" y="2895600"/>
              <a:ext cx="1508125" cy="46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47" name="AutoShape 7"/>
            <p:cNvSpPr>
              <a:spLocks/>
            </p:cNvSpPr>
            <p:nvPr/>
          </p:nvSpPr>
          <p:spPr bwMode="auto">
            <a:xfrm rot="16200000">
              <a:off x="8496300" y="1028700"/>
              <a:ext cx="304800" cy="3429000"/>
            </a:xfrm>
            <a:prstGeom prst="leftBrace">
              <a:avLst>
                <a:gd name="adj1" fmla="val 9375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6959600" y="1524000"/>
              <a:ext cx="3416300" cy="1066800"/>
            </a:xfrm>
            <a:prstGeom prst="rect">
              <a:avLst/>
            </a:prstGeom>
            <a:solidFill>
              <a:schemeClr val="folHlink">
                <a:alpha val="32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pic>
        <p:nvPicPr>
          <p:cNvPr id="9262" name="Picture 11" descr="Capture d’écran 2010#AA0EA4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07025"/>
            <a:ext cx="8751888" cy="2136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762000" y="4949825"/>
            <a:ext cx="4568825" cy="476250"/>
          </a:xfrm>
          <a:prstGeom prst="rect">
            <a:avLst/>
          </a:prstGeom>
          <a:solidFill>
            <a:schemeClr val="tx1"/>
          </a:solidFill>
          <a:ln w="28575" cmpd="sng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rgbClr val="FFFFFF"/>
                </a:solidFill>
                <a:cs typeface="+mn-cs"/>
              </a:rPr>
              <a:t>Conclusion (théorème d</a:t>
            </a:r>
            <a:r>
              <a:rPr lang="ja-JP" altLang="fr-FR" sz="2400" b="0">
                <a:solidFill>
                  <a:srgbClr val="FFFFFF"/>
                </a:solidFill>
                <a:latin typeface="Arial"/>
                <a:cs typeface="+mn-cs"/>
              </a:rPr>
              <a:t>’</a:t>
            </a:r>
            <a:r>
              <a:rPr lang="fr-FR" sz="2400" b="0">
                <a:solidFill>
                  <a:srgbClr val="FFFFFF"/>
                </a:solidFill>
                <a:cs typeface="+mn-cs"/>
              </a:rPr>
              <a:t>Euler) : </a:t>
            </a:r>
          </a:p>
        </p:txBody>
      </p:sp>
      <p:sp>
        <p:nvSpPr>
          <p:cNvPr id="61492" name="Freeform 52" descr="Diagonales vers le haut (blanc/noir)"/>
          <p:cNvSpPr>
            <a:spLocks/>
          </p:cNvSpPr>
          <p:nvPr/>
        </p:nvSpPr>
        <p:spPr bwMode="auto">
          <a:xfrm>
            <a:off x="635000" y="3076575"/>
            <a:ext cx="3376613" cy="609600"/>
          </a:xfrm>
          <a:custGeom>
            <a:avLst/>
            <a:gdLst>
              <a:gd name="T0" fmla="*/ 37 w 2512"/>
              <a:gd name="T1" fmla="*/ 453 h 453"/>
              <a:gd name="T2" fmla="*/ 0 w 2512"/>
              <a:gd name="T3" fmla="*/ 336 h 453"/>
              <a:gd name="T4" fmla="*/ 432 w 2512"/>
              <a:gd name="T5" fmla="*/ 128 h 453"/>
              <a:gd name="T6" fmla="*/ 938 w 2512"/>
              <a:gd name="T7" fmla="*/ 42 h 453"/>
              <a:gd name="T8" fmla="*/ 1610 w 2512"/>
              <a:gd name="T9" fmla="*/ 0 h 453"/>
              <a:gd name="T10" fmla="*/ 2320 w 2512"/>
              <a:gd name="T11" fmla="*/ 90 h 453"/>
              <a:gd name="T12" fmla="*/ 2512 w 2512"/>
              <a:gd name="T13" fmla="*/ 154 h 453"/>
              <a:gd name="T14" fmla="*/ 2458 w 2512"/>
              <a:gd name="T15" fmla="*/ 341 h 453"/>
              <a:gd name="T16" fmla="*/ 2272 w 2512"/>
              <a:gd name="T17" fmla="*/ 288 h 453"/>
              <a:gd name="T18" fmla="*/ 1941 w 2512"/>
              <a:gd name="T19" fmla="*/ 218 h 453"/>
              <a:gd name="T20" fmla="*/ 1653 w 2512"/>
              <a:gd name="T21" fmla="*/ 186 h 453"/>
              <a:gd name="T22" fmla="*/ 1376 w 2512"/>
              <a:gd name="T23" fmla="*/ 170 h 453"/>
              <a:gd name="T24" fmla="*/ 1226 w 2512"/>
              <a:gd name="T25" fmla="*/ 170 h 453"/>
              <a:gd name="T26" fmla="*/ 917 w 2512"/>
              <a:gd name="T27" fmla="*/ 197 h 453"/>
              <a:gd name="T28" fmla="*/ 650 w 2512"/>
              <a:gd name="T29" fmla="*/ 256 h 453"/>
              <a:gd name="T30" fmla="*/ 384 w 2512"/>
              <a:gd name="T31" fmla="*/ 320 h 453"/>
              <a:gd name="T32" fmla="*/ 277 w 2512"/>
              <a:gd name="T33" fmla="*/ 352 h 453"/>
              <a:gd name="T34" fmla="*/ 37 w 2512"/>
              <a:gd name="T35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12" h="453">
                <a:moveTo>
                  <a:pt x="37" y="453"/>
                </a:moveTo>
                <a:lnTo>
                  <a:pt x="0" y="336"/>
                </a:lnTo>
                <a:lnTo>
                  <a:pt x="432" y="128"/>
                </a:lnTo>
                <a:lnTo>
                  <a:pt x="938" y="42"/>
                </a:lnTo>
                <a:lnTo>
                  <a:pt x="1610" y="0"/>
                </a:lnTo>
                <a:lnTo>
                  <a:pt x="2320" y="90"/>
                </a:lnTo>
                <a:lnTo>
                  <a:pt x="2512" y="154"/>
                </a:lnTo>
                <a:lnTo>
                  <a:pt x="2458" y="341"/>
                </a:lnTo>
                <a:lnTo>
                  <a:pt x="2272" y="288"/>
                </a:lnTo>
                <a:lnTo>
                  <a:pt x="1941" y="218"/>
                </a:lnTo>
                <a:lnTo>
                  <a:pt x="1653" y="186"/>
                </a:lnTo>
                <a:lnTo>
                  <a:pt x="1376" y="170"/>
                </a:lnTo>
                <a:lnTo>
                  <a:pt x="1226" y="170"/>
                </a:lnTo>
                <a:lnTo>
                  <a:pt x="917" y="197"/>
                </a:lnTo>
                <a:lnTo>
                  <a:pt x="650" y="256"/>
                </a:lnTo>
                <a:lnTo>
                  <a:pt x="384" y="320"/>
                </a:lnTo>
                <a:lnTo>
                  <a:pt x="277" y="352"/>
                </a:lnTo>
                <a:lnTo>
                  <a:pt x="37" y="453"/>
                </a:lnTo>
                <a:close/>
              </a:path>
            </a:pathLst>
          </a:cu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493" name="Freeform 53" descr="Diagonales vers le haut (blanc/noir)"/>
          <p:cNvSpPr>
            <a:spLocks/>
          </p:cNvSpPr>
          <p:nvPr/>
        </p:nvSpPr>
        <p:spPr bwMode="auto">
          <a:xfrm>
            <a:off x="863600" y="3987800"/>
            <a:ext cx="2751138" cy="855663"/>
          </a:xfrm>
          <a:custGeom>
            <a:avLst/>
            <a:gdLst>
              <a:gd name="T0" fmla="*/ 0 w 2048"/>
              <a:gd name="T1" fmla="*/ 144 h 635"/>
              <a:gd name="T2" fmla="*/ 128 w 2048"/>
              <a:gd name="T3" fmla="*/ 96 h 635"/>
              <a:gd name="T4" fmla="*/ 230 w 2048"/>
              <a:gd name="T5" fmla="*/ 64 h 635"/>
              <a:gd name="T6" fmla="*/ 512 w 2048"/>
              <a:gd name="T7" fmla="*/ 0 h 635"/>
              <a:gd name="T8" fmla="*/ 806 w 2048"/>
              <a:gd name="T9" fmla="*/ 0 h 635"/>
              <a:gd name="T10" fmla="*/ 960 w 2048"/>
              <a:gd name="T11" fmla="*/ 16 h 635"/>
              <a:gd name="T12" fmla="*/ 1078 w 2048"/>
              <a:gd name="T13" fmla="*/ 37 h 635"/>
              <a:gd name="T14" fmla="*/ 1323 w 2048"/>
              <a:gd name="T15" fmla="*/ 107 h 635"/>
              <a:gd name="T16" fmla="*/ 2048 w 2048"/>
              <a:gd name="T17" fmla="*/ 469 h 635"/>
              <a:gd name="T18" fmla="*/ 1958 w 2048"/>
              <a:gd name="T19" fmla="*/ 635 h 635"/>
              <a:gd name="T20" fmla="*/ 1552 w 2048"/>
              <a:gd name="T21" fmla="*/ 453 h 635"/>
              <a:gd name="T22" fmla="*/ 1280 w 2048"/>
              <a:gd name="T23" fmla="*/ 325 h 635"/>
              <a:gd name="T24" fmla="*/ 955 w 2048"/>
              <a:gd name="T25" fmla="*/ 240 h 635"/>
              <a:gd name="T26" fmla="*/ 694 w 2048"/>
              <a:gd name="T27" fmla="*/ 245 h 635"/>
              <a:gd name="T28" fmla="*/ 496 w 2048"/>
              <a:gd name="T29" fmla="*/ 267 h 635"/>
              <a:gd name="T30" fmla="*/ 102 w 2048"/>
              <a:gd name="T31" fmla="*/ 389 h 635"/>
              <a:gd name="T32" fmla="*/ 0 w 2048"/>
              <a:gd name="T33" fmla="*/ 144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48" h="635">
                <a:moveTo>
                  <a:pt x="0" y="144"/>
                </a:moveTo>
                <a:lnTo>
                  <a:pt x="128" y="96"/>
                </a:lnTo>
                <a:lnTo>
                  <a:pt x="230" y="64"/>
                </a:lnTo>
                <a:lnTo>
                  <a:pt x="512" y="0"/>
                </a:lnTo>
                <a:lnTo>
                  <a:pt x="806" y="0"/>
                </a:lnTo>
                <a:lnTo>
                  <a:pt x="960" y="16"/>
                </a:lnTo>
                <a:lnTo>
                  <a:pt x="1078" y="37"/>
                </a:lnTo>
                <a:lnTo>
                  <a:pt x="1323" y="107"/>
                </a:lnTo>
                <a:lnTo>
                  <a:pt x="2048" y="469"/>
                </a:lnTo>
                <a:lnTo>
                  <a:pt x="1958" y="635"/>
                </a:lnTo>
                <a:lnTo>
                  <a:pt x="1552" y="453"/>
                </a:lnTo>
                <a:lnTo>
                  <a:pt x="1280" y="325"/>
                </a:lnTo>
                <a:lnTo>
                  <a:pt x="955" y="240"/>
                </a:lnTo>
                <a:lnTo>
                  <a:pt x="694" y="245"/>
                </a:lnTo>
                <a:lnTo>
                  <a:pt x="496" y="267"/>
                </a:lnTo>
                <a:lnTo>
                  <a:pt x="102" y="389"/>
                </a:lnTo>
                <a:lnTo>
                  <a:pt x="0" y="144"/>
                </a:lnTo>
                <a:close/>
              </a:path>
            </a:pathLst>
          </a:cu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4" name="Grouper 3"/>
          <p:cNvGrpSpPr>
            <a:grpSpLocks/>
          </p:cNvGrpSpPr>
          <p:nvPr/>
        </p:nvGrpSpPr>
        <p:grpSpPr bwMode="auto">
          <a:xfrm>
            <a:off x="2482850" y="2311400"/>
            <a:ext cx="7804150" cy="1422400"/>
            <a:chOff x="2483290" y="2311507"/>
            <a:chExt cx="7803710" cy="1422293"/>
          </a:xfrm>
        </p:grpSpPr>
        <p:pic>
          <p:nvPicPr>
            <p:cNvPr id="9259" name="Picture 6" descr="Capture d’écran 2010#AA0DD6.png                                00093780Macintosh HD                   7C268657: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9450" y="3292475"/>
              <a:ext cx="1987550" cy="44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60" name="Grouper 1"/>
            <p:cNvGrpSpPr>
              <a:grpSpLocks/>
            </p:cNvGrpSpPr>
            <p:nvPr/>
          </p:nvGrpSpPr>
          <p:grpSpPr bwMode="auto">
            <a:xfrm>
              <a:off x="2483290" y="2311507"/>
              <a:ext cx="1925566" cy="995969"/>
              <a:chOff x="2483290" y="2311507"/>
              <a:chExt cx="1925566" cy="995969"/>
            </a:xfrm>
          </p:grpSpPr>
          <p:sp>
            <p:nvSpPr>
              <p:cNvPr id="61494" name="Line 54"/>
              <p:cNvSpPr>
                <a:spLocks noChangeShapeType="1"/>
              </p:cNvSpPr>
              <p:nvPr/>
            </p:nvSpPr>
            <p:spPr bwMode="auto">
              <a:xfrm flipV="1">
                <a:off x="2483290" y="2413099"/>
                <a:ext cx="412727" cy="8936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61495" name="Text Box 55"/>
              <p:cNvSpPr txBox="1">
                <a:spLocks noChangeArrowheads="1"/>
              </p:cNvSpPr>
              <p:nvPr/>
            </p:nvSpPr>
            <p:spPr bwMode="auto">
              <a:xfrm>
                <a:off x="2908716" y="2311507"/>
                <a:ext cx="1500103" cy="4619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400">
                    <a:latin typeface="Times New Roman" charset="0"/>
                    <a:cs typeface="+mn-cs"/>
                  </a:rPr>
                  <a:t>F</a:t>
                </a:r>
                <a:r>
                  <a:rPr lang="fr-FR" sz="2400" b="0" baseline="-25000">
                    <a:solidFill>
                      <a:schemeClr val="accent2"/>
                    </a:solidFill>
                    <a:latin typeface="Times New Roman" charset="0"/>
                    <a:cs typeface="+mn-cs"/>
                  </a:rPr>
                  <a:t>fluide</a:t>
                </a:r>
                <a:r>
                  <a:rPr lang="fr-FR" sz="2400" b="0" baseline="-25000">
                    <a:latin typeface="Times New Roman" charset="0"/>
                    <a:cs typeface="+mn-cs"/>
                  </a:rPr>
                  <a:t> / solide</a:t>
                </a:r>
                <a:endParaRPr lang="fr-FR" sz="2400" b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61496" name="Freeform 56"/>
          <p:cNvSpPr>
            <a:spLocks/>
          </p:cNvSpPr>
          <p:nvPr/>
        </p:nvSpPr>
        <p:spPr bwMode="auto">
          <a:xfrm>
            <a:off x="677863" y="3303588"/>
            <a:ext cx="3279775" cy="1317625"/>
          </a:xfrm>
          <a:custGeom>
            <a:avLst/>
            <a:gdLst>
              <a:gd name="T0" fmla="*/ 0 w 3360"/>
              <a:gd name="T1" fmla="*/ 384 h 1296"/>
              <a:gd name="T2" fmla="*/ 336 w 3360"/>
              <a:gd name="T3" fmla="*/ 240 h 1296"/>
              <a:gd name="T4" fmla="*/ 720 w 3360"/>
              <a:gd name="T5" fmla="*/ 144 h 1296"/>
              <a:gd name="T6" fmla="*/ 1152 w 3360"/>
              <a:gd name="T7" fmla="*/ 48 h 1296"/>
              <a:gd name="T8" fmla="*/ 1536 w 3360"/>
              <a:gd name="T9" fmla="*/ 0 h 1296"/>
              <a:gd name="T10" fmla="*/ 1872 w 3360"/>
              <a:gd name="T11" fmla="*/ 0 h 1296"/>
              <a:gd name="T12" fmla="*/ 2448 w 3360"/>
              <a:gd name="T13" fmla="*/ 48 h 1296"/>
              <a:gd name="T14" fmla="*/ 2832 w 3360"/>
              <a:gd name="T15" fmla="*/ 96 h 1296"/>
              <a:gd name="T16" fmla="*/ 3360 w 3360"/>
              <a:gd name="T17" fmla="*/ 240 h 1296"/>
              <a:gd name="T18" fmla="*/ 3024 w 3360"/>
              <a:gd name="T19" fmla="*/ 1296 h 1296"/>
              <a:gd name="T20" fmla="*/ 2736 w 3360"/>
              <a:gd name="T21" fmla="*/ 1152 h 1296"/>
              <a:gd name="T22" fmla="*/ 2400 w 3360"/>
              <a:gd name="T23" fmla="*/ 1008 h 1296"/>
              <a:gd name="T24" fmla="*/ 2016 w 3360"/>
              <a:gd name="T25" fmla="*/ 816 h 1296"/>
              <a:gd name="T26" fmla="*/ 1680 w 3360"/>
              <a:gd name="T27" fmla="*/ 720 h 1296"/>
              <a:gd name="T28" fmla="*/ 1296 w 3360"/>
              <a:gd name="T29" fmla="*/ 672 h 1296"/>
              <a:gd name="T30" fmla="*/ 912 w 3360"/>
              <a:gd name="T31" fmla="*/ 672 h 1296"/>
              <a:gd name="T32" fmla="*/ 480 w 3360"/>
              <a:gd name="T33" fmla="*/ 768 h 1296"/>
              <a:gd name="T34" fmla="*/ 192 w 3360"/>
              <a:gd name="T35" fmla="*/ 864 h 1296"/>
              <a:gd name="T36" fmla="*/ 0 w 3360"/>
              <a:gd name="T37" fmla="*/ 384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360" h="1296">
                <a:moveTo>
                  <a:pt x="0" y="384"/>
                </a:moveTo>
                <a:lnTo>
                  <a:pt x="336" y="240"/>
                </a:lnTo>
                <a:lnTo>
                  <a:pt x="720" y="144"/>
                </a:lnTo>
                <a:lnTo>
                  <a:pt x="1152" y="48"/>
                </a:lnTo>
                <a:lnTo>
                  <a:pt x="1536" y="0"/>
                </a:lnTo>
                <a:lnTo>
                  <a:pt x="1872" y="0"/>
                </a:lnTo>
                <a:lnTo>
                  <a:pt x="2448" y="48"/>
                </a:lnTo>
                <a:lnTo>
                  <a:pt x="2832" y="96"/>
                </a:lnTo>
                <a:lnTo>
                  <a:pt x="3360" y="240"/>
                </a:lnTo>
                <a:lnTo>
                  <a:pt x="3024" y="1296"/>
                </a:lnTo>
                <a:lnTo>
                  <a:pt x="2736" y="1152"/>
                </a:lnTo>
                <a:lnTo>
                  <a:pt x="2400" y="1008"/>
                </a:lnTo>
                <a:lnTo>
                  <a:pt x="2016" y="816"/>
                </a:lnTo>
                <a:lnTo>
                  <a:pt x="1680" y="720"/>
                </a:lnTo>
                <a:lnTo>
                  <a:pt x="1296" y="672"/>
                </a:lnTo>
                <a:lnTo>
                  <a:pt x="912" y="672"/>
                </a:lnTo>
                <a:lnTo>
                  <a:pt x="480" y="768"/>
                </a:lnTo>
                <a:lnTo>
                  <a:pt x="192" y="864"/>
                </a:lnTo>
                <a:lnTo>
                  <a:pt x="0" y="384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497" name="Text Box 57"/>
          <p:cNvSpPr txBox="1">
            <a:spLocks noChangeArrowheads="1"/>
          </p:cNvSpPr>
          <p:nvPr/>
        </p:nvSpPr>
        <p:spPr bwMode="auto">
          <a:xfrm>
            <a:off x="2366963" y="3546475"/>
            <a:ext cx="40481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latin typeface="Times New Roman" charset="0"/>
                <a:cs typeface="+mn-cs"/>
              </a:rPr>
              <a:t>V</a:t>
            </a:r>
          </a:p>
        </p:txBody>
      </p:sp>
      <p:sp>
        <p:nvSpPr>
          <p:cNvPr id="61498" name="Line 58"/>
          <p:cNvSpPr>
            <a:spLocks noChangeShapeType="1"/>
          </p:cNvSpPr>
          <p:nvPr/>
        </p:nvSpPr>
        <p:spPr bwMode="auto">
          <a:xfrm>
            <a:off x="3821113" y="3938588"/>
            <a:ext cx="419100" cy="1444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499" name="Text Box 59"/>
          <p:cNvSpPr txBox="1">
            <a:spLocks noChangeArrowheads="1"/>
          </p:cNvSpPr>
          <p:nvPr/>
        </p:nvSpPr>
        <p:spPr bwMode="auto">
          <a:xfrm>
            <a:off x="4194175" y="3838575"/>
            <a:ext cx="3524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15B0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sp>
        <p:nvSpPr>
          <p:cNvPr id="61500" name="Line 60"/>
          <p:cNvSpPr>
            <a:spLocks noChangeShapeType="1"/>
          </p:cNvSpPr>
          <p:nvPr/>
        </p:nvSpPr>
        <p:spPr bwMode="auto">
          <a:xfrm>
            <a:off x="3832225" y="4070350"/>
            <a:ext cx="757238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01" name="Text Box 61"/>
          <p:cNvSpPr txBox="1">
            <a:spLocks noChangeArrowheads="1"/>
          </p:cNvSpPr>
          <p:nvPr/>
        </p:nvSpPr>
        <p:spPr bwMode="auto">
          <a:xfrm>
            <a:off x="4540250" y="4165600"/>
            <a:ext cx="336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61502" name="Line 62"/>
          <p:cNvSpPr>
            <a:spLocks noChangeShapeType="1"/>
          </p:cNvSpPr>
          <p:nvPr/>
        </p:nvSpPr>
        <p:spPr bwMode="auto">
          <a:xfrm>
            <a:off x="3756025" y="4289425"/>
            <a:ext cx="487363" cy="258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03" name="Text Box 63"/>
          <p:cNvSpPr txBox="1">
            <a:spLocks noChangeArrowheads="1"/>
          </p:cNvSpPr>
          <p:nvPr/>
        </p:nvSpPr>
        <p:spPr bwMode="auto">
          <a:xfrm>
            <a:off x="4257675" y="43973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61504" name="Line 64"/>
          <p:cNvSpPr>
            <a:spLocks noChangeShapeType="1"/>
          </p:cNvSpPr>
          <p:nvPr/>
        </p:nvSpPr>
        <p:spPr bwMode="auto">
          <a:xfrm flipH="1">
            <a:off x="381000" y="3929063"/>
            <a:ext cx="395288" cy="1444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05" name="Text Box 65"/>
          <p:cNvSpPr txBox="1">
            <a:spLocks noChangeArrowheads="1"/>
          </p:cNvSpPr>
          <p:nvPr/>
        </p:nvSpPr>
        <p:spPr bwMode="auto">
          <a:xfrm>
            <a:off x="182563" y="3705225"/>
            <a:ext cx="35401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sp>
        <p:nvSpPr>
          <p:cNvPr id="61506" name="Line 66"/>
          <p:cNvSpPr>
            <a:spLocks noChangeShapeType="1"/>
          </p:cNvSpPr>
          <p:nvPr/>
        </p:nvSpPr>
        <p:spPr bwMode="auto">
          <a:xfrm flipV="1">
            <a:off x="763588" y="3692525"/>
            <a:ext cx="744537" cy="2317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07" name="Text Box 67"/>
          <p:cNvSpPr txBox="1">
            <a:spLocks noChangeArrowheads="1"/>
          </p:cNvSpPr>
          <p:nvPr/>
        </p:nvSpPr>
        <p:spPr bwMode="auto">
          <a:xfrm>
            <a:off x="1477963" y="3552825"/>
            <a:ext cx="334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61508" name="Line 68"/>
          <p:cNvSpPr>
            <a:spLocks noChangeShapeType="1"/>
          </p:cNvSpPr>
          <p:nvPr/>
        </p:nvSpPr>
        <p:spPr bwMode="auto">
          <a:xfrm flipV="1">
            <a:off x="806450" y="3881438"/>
            <a:ext cx="561975" cy="1047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09" name="Line 69"/>
          <p:cNvSpPr>
            <a:spLocks noChangeShapeType="1"/>
          </p:cNvSpPr>
          <p:nvPr/>
        </p:nvSpPr>
        <p:spPr bwMode="auto">
          <a:xfrm flipV="1">
            <a:off x="712788" y="3598863"/>
            <a:ext cx="466725" cy="2190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10" name="Line 70"/>
          <p:cNvSpPr>
            <a:spLocks noChangeShapeType="1"/>
          </p:cNvSpPr>
          <p:nvPr/>
        </p:nvSpPr>
        <p:spPr bwMode="auto">
          <a:xfrm>
            <a:off x="3903663" y="3756025"/>
            <a:ext cx="757237" cy="2857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11" name="Text Box 71"/>
          <p:cNvSpPr txBox="1">
            <a:spLocks noChangeArrowheads="1"/>
          </p:cNvSpPr>
          <p:nvPr/>
        </p:nvSpPr>
        <p:spPr bwMode="auto">
          <a:xfrm>
            <a:off x="3890963" y="3432175"/>
            <a:ext cx="43338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rgbClr val="15C300"/>
                </a:solidFill>
                <a:latin typeface="Times New Roman" charset="0"/>
                <a:cs typeface="+mn-cs"/>
              </a:rPr>
              <a:t>S</a:t>
            </a:r>
            <a:r>
              <a:rPr lang="fr-FR" sz="2400" b="0" baseline="-25000">
                <a:solidFill>
                  <a:srgbClr val="15C300"/>
                </a:solidFill>
                <a:latin typeface="Times New Roman" charset="0"/>
                <a:cs typeface="+mn-cs"/>
              </a:rPr>
              <a:t>s</a:t>
            </a:r>
            <a:endParaRPr lang="fr-FR" sz="2400" b="0">
              <a:solidFill>
                <a:srgbClr val="15C300"/>
              </a:solidFill>
              <a:latin typeface="Times New Roman" charset="0"/>
              <a:cs typeface="+mn-cs"/>
            </a:endParaRPr>
          </a:p>
        </p:txBody>
      </p:sp>
      <p:sp>
        <p:nvSpPr>
          <p:cNvPr id="61512" name="Text Box 72"/>
          <p:cNvSpPr txBox="1">
            <a:spLocks noChangeArrowheads="1"/>
          </p:cNvSpPr>
          <p:nvPr/>
        </p:nvSpPr>
        <p:spPr bwMode="auto">
          <a:xfrm>
            <a:off x="290513" y="3432175"/>
            <a:ext cx="4445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rgbClr val="FF0000"/>
                </a:solidFill>
                <a:latin typeface="Times New Roman" charset="0"/>
                <a:cs typeface="+mn-cs"/>
              </a:rPr>
              <a:t>S</a:t>
            </a:r>
            <a:r>
              <a:rPr lang="fr-FR" sz="2400" b="0" baseline="-25000">
                <a:solidFill>
                  <a:srgbClr val="FF0000"/>
                </a:solidFill>
                <a:latin typeface="Times New Roman" charset="0"/>
                <a:cs typeface="+mn-cs"/>
              </a:rPr>
              <a:t>e</a:t>
            </a:r>
            <a:endParaRPr lang="fr-FR" sz="2400" b="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61513" name="Line 73"/>
          <p:cNvSpPr>
            <a:spLocks noChangeShapeType="1"/>
          </p:cNvSpPr>
          <p:nvPr/>
        </p:nvSpPr>
        <p:spPr bwMode="auto">
          <a:xfrm flipH="1">
            <a:off x="3640138" y="3511550"/>
            <a:ext cx="327025" cy="1076325"/>
          </a:xfrm>
          <a:prstGeom prst="line">
            <a:avLst/>
          </a:prstGeom>
          <a:noFill/>
          <a:ln w="57150" cmpd="sng">
            <a:solidFill>
              <a:srgbClr val="15C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14" name="Line 74"/>
          <p:cNvSpPr>
            <a:spLocks noChangeShapeType="1"/>
          </p:cNvSpPr>
          <p:nvPr/>
        </p:nvSpPr>
        <p:spPr bwMode="auto">
          <a:xfrm>
            <a:off x="679450" y="3670300"/>
            <a:ext cx="184150" cy="512763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15" name="Line 75"/>
          <p:cNvSpPr>
            <a:spLocks noChangeShapeType="1"/>
          </p:cNvSpPr>
          <p:nvPr/>
        </p:nvSpPr>
        <p:spPr bwMode="auto">
          <a:xfrm flipV="1">
            <a:off x="1698625" y="3262313"/>
            <a:ext cx="769938" cy="1333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16" name="Line 76"/>
          <p:cNvSpPr>
            <a:spLocks noChangeShapeType="1"/>
          </p:cNvSpPr>
          <p:nvPr/>
        </p:nvSpPr>
        <p:spPr bwMode="auto">
          <a:xfrm>
            <a:off x="1941513" y="3983038"/>
            <a:ext cx="768350" cy="82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17" name="Line 77"/>
          <p:cNvSpPr>
            <a:spLocks noChangeShapeType="1"/>
          </p:cNvSpPr>
          <p:nvPr/>
        </p:nvSpPr>
        <p:spPr bwMode="auto">
          <a:xfrm>
            <a:off x="2787650" y="3341688"/>
            <a:ext cx="925513" cy="1000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18" name="Line 78"/>
          <p:cNvSpPr>
            <a:spLocks noChangeShapeType="1"/>
          </p:cNvSpPr>
          <p:nvPr/>
        </p:nvSpPr>
        <p:spPr bwMode="auto">
          <a:xfrm>
            <a:off x="2992438" y="4311650"/>
            <a:ext cx="833437" cy="414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19" name="Text Box 79"/>
          <p:cNvSpPr txBox="1">
            <a:spLocks noChangeArrowheads="1"/>
          </p:cNvSpPr>
          <p:nvPr/>
        </p:nvSpPr>
        <p:spPr bwMode="auto">
          <a:xfrm>
            <a:off x="2674938" y="3887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61520" name="Text Box 80"/>
          <p:cNvSpPr txBox="1">
            <a:spLocks noChangeArrowheads="1"/>
          </p:cNvSpPr>
          <p:nvPr/>
        </p:nvSpPr>
        <p:spPr bwMode="auto">
          <a:xfrm>
            <a:off x="3648075" y="310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61521" name="Text Box 81"/>
          <p:cNvSpPr txBox="1">
            <a:spLocks noChangeArrowheads="1"/>
          </p:cNvSpPr>
          <p:nvPr/>
        </p:nvSpPr>
        <p:spPr bwMode="auto">
          <a:xfrm>
            <a:off x="2484438" y="29797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61522" name="Freeform 82"/>
          <p:cNvSpPr>
            <a:spLocks/>
          </p:cNvSpPr>
          <p:nvPr/>
        </p:nvSpPr>
        <p:spPr bwMode="auto">
          <a:xfrm>
            <a:off x="635000" y="3298825"/>
            <a:ext cx="3306763" cy="396875"/>
          </a:xfrm>
          <a:custGeom>
            <a:avLst/>
            <a:gdLst>
              <a:gd name="T0" fmla="*/ 0 w 2460"/>
              <a:gd name="T1" fmla="*/ 278 h 294"/>
              <a:gd name="T2" fmla="*/ 44 w 2460"/>
              <a:gd name="T3" fmla="*/ 278 h 294"/>
              <a:gd name="T4" fmla="*/ 264 w 2460"/>
              <a:gd name="T5" fmla="*/ 182 h 294"/>
              <a:gd name="T6" fmla="*/ 520 w 2460"/>
              <a:gd name="T7" fmla="*/ 114 h 294"/>
              <a:gd name="T8" fmla="*/ 732 w 2460"/>
              <a:gd name="T9" fmla="*/ 66 h 294"/>
              <a:gd name="T10" fmla="*/ 880 w 2460"/>
              <a:gd name="T11" fmla="*/ 30 h 294"/>
              <a:gd name="T12" fmla="*/ 1072 w 2460"/>
              <a:gd name="T13" fmla="*/ 6 h 294"/>
              <a:gd name="T14" fmla="*/ 1312 w 2460"/>
              <a:gd name="T15" fmla="*/ 2 h 294"/>
              <a:gd name="T16" fmla="*/ 1556 w 2460"/>
              <a:gd name="T17" fmla="*/ 18 h 294"/>
              <a:gd name="T18" fmla="*/ 1732 w 2460"/>
              <a:gd name="T19" fmla="*/ 26 h 294"/>
              <a:gd name="T20" fmla="*/ 1928 w 2460"/>
              <a:gd name="T21" fmla="*/ 50 h 294"/>
              <a:gd name="T22" fmla="*/ 2096 w 2460"/>
              <a:gd name="T23" fmla="*/ 74 h 294"/>
              <a:gd name="T24" fmla="*/ 2288 w 2460"/>
              <a:gd name="T25" fmla="*/ 122 h 294"/>
              <a:gd name="T26" fmla="*/ 2460 w 2460"/>
              <a:gd name="T27" fmla="*/ 17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60" h="294">
                <a:moveTo>
                  <a:pt x="0" y="278"/>
                </a:moveTo>
                <a:cubicBezTo>
                  <a:pt x="0" y="286"/>
                  <a:pt x="0" y="294"/>
                  <a:pt x="44" y="278"/>
                </a:cubicBezTo>
                <a:cubicBezTo>
                  <a:pt x="88" y="262"/>
                  <a:pt x="185" y="209"/>
                  <a:pt x="264" y="182"/>
                </a:cubicBezTo>
                <a:cubicBezTo>
                  <a:pt x="343" y="155"/>
                  <a:pt x="442" y="133"/>
                  <a:pt x="520" y="114"/>
                </a:cubicBezTo>
                <a:cubicBezTo>
                  <a:pt x="598" y="95"/>
                  <a:pt x="672" y="80"/>
                  <a:pt x="732" y="66"/>
                </a:cubicBezTo>
                <a:cubicBezTo>
                  <a:pt x="792" y="52"/>
                  <a:pt x="823" y="40"/>
                  <a:pt x="880" y="30"/>
                </a:cubicBezTo>
                <a:cubicBezTo>
                  <a:pt x="937" y="20"/>
                  <a:pt x="1000" y="11"/>
                  <a:pt x="1072" y="6"/>
                </a:cubicBezTo>
                <a:cubicBezTo>
                  <a:pt x="1144" y="1"/>
                  <a:pt x="1231" y="0"/>
                  <a:pt x="1312" y="2"/>
                </a:cubicBezTo>
                <a:cubicBezTo>
                  <a:pt x="1393" y="4"/>
                  <a:pt x="1486" y="14"/>
                  <a:pt x="1556" y="18"/>
                </a:cubicBezTo>
                <a:cubicBezTo>
                  <a:pt x="1626" y="22"/>
                  <a:pt x="1670" y="21"/>
                  <a:pt x="1732" y="26"/>
                </a:cubicBezTo>
                <a:cubicBezTo>
                  <a:pt x="1794" y="31"/>
                  <a:pt x="1867" y="42"/>
                  <a:pt x="1928" y="50"/>
                </a:cubicBezTo>
                <a:cubicBezTo>
                  <a:pt x="1989" y="58"/>
                  <a:pt x="2036" y="62"/>
                  <a:pt x="2096" y="74"/>
                </a:cubicBezTo>
                <a:cubicBezTo>
                  <a:pt x="2156" y="86"/>
                  <a:pt x="2227" y="106"/>
                  <a:pt x="2288" y="122"/>
                </a:cubicBezTo>
                <a:cubicBezTo>
                  <a:pt x="2349" y="138"/>
                  <a:pt x="2404" y="154"/>
                  <a:pt x="2460" y="170"/>
                </a:cubicBezTo>
              </a:path>
            </a:pathLst>
          </a:custGeom>
          <a:noFill/>
          <a:ln w="57150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23" name="Freeform 83"/>
          <p:cNvSpPr>
            <a:spLocks/>
          </p:cNvSpPr>
          <p:nvPr/>
        </p:nvSpPr>
        <p:spPr bwMode="auto">
          <a:xfrm>
            <a:off x="828675" y="3965575"/>
            <a:ext cx="2786063" cy="644525"/>
          </a:xfrm>
          <a:custGeom>
            <a:avLst/>
            <a:gdLst>
              <a:gd name="T0" fmla="*/ 0 w 2072"/>
              <a:gd name="T1" fmla="*/ 167 h 479"/>
              <a:gd name="T2" fmla="*/ 24 w 2072"/>
              <a:gd name="T3" fmla="*/ 159 h 479"/>
              <a:gd name="T4" fmla="*/ 160 w 2072"/>
              <a:gd name="T5" fmla="*/ 107 h 479"/>
              <a:gd name="T6" fmla="*/ 308 w 2072"/>
              <a:gd name="T7" fmla="*/ 63 h 479"/>
              <a:gd name="T8" fmla="*/ 488 w 2072"/>
              <a:gd name="T9" fmla="*/ 27 h 479"/>
              <a:gd name="T10" fmla="*/ 588 w 2072"/>
              <a:gd name="T11" fmla="*/ 3 h 479"/>
              <a:gd name="T12" fmla="*/ 736 w 2072"/>
              <a:gd name="T13" fmla="*/ 7 h 479"/>
              <a:gd name="T14" fmla="*/ 864 w 2072"/>
              <a:gd name="T15" fmla="*/ 3 h 479"/>
              <a:gd name="T16" fmla="*/ 1008 w 2072"/>
              <a:gd name="T17" fmla="*/ 27 h 479"/>
              <a:gd name="T18" fmla="*/ 1192 w 2072"/>
              <a:gd name="T19" fmla="*/ 75 h 479"/>
              <a:gd name="T20" fmla="*/ 1368 w 2072"/>
              <a:gd name="T21" fmla="*/ 123 h 479"/>
              <a:gd name="T22" fmla="*/ 1532 w 2072"/>
              <a:gd name="T23" fmla="*/ 211 h 479"/>
              <a:gd name="T24" fmla="*/ 1800 w 2072"/>
              <a:gd name="T25" fmla="*/ 339 h 479"/>
              <a:gd name="T26" fmla="*/ 2072 w 2072"/>
              <a:gd name="T27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72" h="479">
                <a:moveTo>
                  <a:pt x="0" y="167"/>
                </a:moveTo>
                <a:lnTo>
                  <a:pt x="24" y="159"/>
                </a:lnTo>
                <a:cubicBezTo>
                  <a:pt x="51" y="149"/>
                  <a:pt x="113" y="123"/>
                  <a:pt x="160" y="107"/>
                </a:cubicBezTo>
                <a:cubicBezTo>
                  <a:pt x="207" y="91"/>
                  <a:pt x="253" y="76"/>
                  <a:pt x="308" y="63"/>
                </a:cubicBezTo>
                <a:cubicBezTo>
                  <a:pt x="363" y="50"/>
                  <a:pt x="441" y="37"/>
                  <a:pt x="488" y="27"/>
                </a:cubicBezTo>
                <a:cubicBezTo>
                  <a:pt x="535" y="17"/>
                  <a:pt x="547" y="6"/>
                  <a:pt x="588" y="3"/>
                </a:cubicBezTo>
                <a:cubicBezTo>
                  <a:pt x="629" y="0"/>
                  <a:pt x="690" y="7"/>
                  <a:pt x="736" y="7"/>
                </a:cubicBezTo>
                <a:cubicBezTo>
                  <a:pt x="782" y="7"/>
                  <a:pt x="819" y="0"/>
                  <a:pt x="864" y="3"/>
                </a:cubicBezTo>
                <a:cubicBezTo>
                  <a:pt x="909" y="6"/>
                  <a:pt x="953" y="15"/>
                  <a:pt x="1008" y="27"/>
                </a:cubicBezTo>
                <a:cubicBezTo>
                  <a:pt x="1063" y="39"/>
                  <a:pt x="1132" y="59"/>
                  <a:pt x="1192" y="75"/>
                </a:cubicBezTo>
                <a:cubicBezTo>
                  <a:pt x="1252" y="91"/>
                  <a:pt x="1311" y="100"/>
                  <a:pt x="1368" y="123"/>
                </a:cubicBezTo>
                <a:cubicBezTo>
                  <a:pt x="1425" y="146"/>
                  <a:pt x="1460" y="175"/>
                  <a:pt x="1532" y="211"/>
                </a:cubicBezTo>
                <a:cubicBezTo>
                  <a:pt x="1604" y="247"/>
                  <a:pt x="1710" y="294"/>
                  <a:pt x="1800" y="339"/>
                </a:cubicBezTo>
                <a:cubicBezTo>
                  <a:pt x="1890" y="384"/>
                  <a:pt x="1981" y="431"/>
                  <a:pt x="2072" y="479"/>
                </a:cubicBezTo>
              </a:path>
            </a:pathLst>
          </a:custGeom>
          <a:noFill/>
          <a:ln w="57150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24" name="Rectangle 84"/>
          <p:cNvSpPr>
            <a:spLocks noChangeArrowheads="1"/>
          </p:cNvSpPr>
          <p:nvPr/>
        </p:nvSpPr>
        <p:spPr bwMode="auto">
          <a:xfrm>
            <a:off x="1601788" y="2901950"/>
            <a:ext cx="590550" cy="458788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chemeClr val="bg1"/>
                </a:solidFill>
                <a:latin typeface="Times New Roman" charset="0"/>
                <a:cs typeface="+mn-cs"/>
              </a:rPr>
              <a:t>S</a:t>
            </a:r>
            <a:r>
              <a:rPr lang="fr-FR" sz="2400" b="0" baseline="-25000">
                <a:solidFill>
                  <a:schemeClr val="bg1"/>
                </a:solidFill>
                <a:latin typeface="Times New Roman" charset="0"/>
                <a:cs typeface="+mn-cs"/>
              </a:rPr>
              <a:t>sol</a:t>
            </a:r>
          </a:p>
        </p:txBody>
      </p:sp>
      <p:sp>
        <p:nvSpPr>
          <p:cNvPr id="61525" name="Line 85"/>
          <p:cNvSpPr>
            <a:spLocks noChangeShapeType="1"/>
          </p:cNvSpPr>
          <p:nvPr/>
        </p:nvSpPr>
        <p:spPr bwMode="auto">
          <a:xfrm flipH="1">
            <a:off x="1946275" y="3979863"/>
            <a:ext cx="28575" cy="47307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26" name="Line 86"/>
          <p:cNvSpPr>
            <a:spLocks noChangeShapeType="1"/>
          </p:cNvSpPr>
          <p:nvPr/>
        </p:nvSpPr>
        <p:spPr bwMode="auto">
          <a:xfrm flipH="1" flipV="1">
            <a:off x="1230313" y="2967038"/>
            <a:ext cx="114300" cy="47307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527" name="Text Box 87"/>
          <p:cNvSpPr txBox="1">
            <a:spLocks noChangeArrowheads="1"/>
          </p:cNvSpPr>
          <p:nvPr/>
        </p:nvSpPr>
        <p:spPr bwMode="auto">
          <a:xfrm>
            <a:off x="1797050" y="4419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sp>
        <p:nvSpPr>
          <p:cNvPr id="61528" name="Text Box 88"/>
          <p:cNvSpPr txBox="1">
            <a:spLocks noChangeArrowheads="1"/>
          </p:cNvSpPr>
          <p:nvPr/>
        </p:nvSpPr>
        <p:spPr bwMode="auto">
          <a:xfrm>
            <a:off x="979488" y="25892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529" name="Group 65"/>
          <p:cNvGrpSpPr>
            <a:grpSpLocks/>
          </p:cNvGrpSpPr>
          <p:nvPr/>
        </p:nvGrpSpPr>
        <p:grpSpPr bwMode="auto">
          <a:xfrm>
            <a:off x="123825" y="3494088"/>
            <a:ext cx="10239375" cy="1514475"/>
            <a:chOff x="78" y="2406"/>
            <a:chExt cx="6450" cy="954"/>
          </a:xfrm>
        </p:grpSpPr>
        <p:pic>
          <p:nvPicPr>
            <p:cNvPr id="10295" name="Picture 55" descr="Capture d’écran 2010#AA10C2.png                                00093780Macintosh HD                   7C268657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" y="2668"/>
              <a:ext cx="6450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528" name="Text Box 64"/>
            <p:cNvSpPr txBox="1">
              <a:spLocks noChangeArrowheads="1"/>
            </p:cNvSpPr>
            <p:nvPr/>
          </p:nvSpPr>
          <p:spPr bwMode="auto">
            <a:xfrm>
              <a:off x="422" y="2406"/>
              <a:ext cx="421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b="0" dirty="0">
                  <a:cs typeface="+mn-cs"/>
                </a:rPr>
                <a:t>On montre (grâce au théorème de la normale, cf. poly) :</a:t>
              </a:r>
            </a:p>
          </p:txBody>
        </p:sp>
      </p:grp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+mj-cs"/>
              </a:rPr>
              <a:t>Généralisation</a:t>
            </a:r>
          </a:p>
        </p:txBody>
      </p:sp>
      <p:grpSp>
        <p:nvGrpSpPr>
          <p:cNvPr id="62525" name="Group 61"/>
          <p:cNvGrpSpPr>
            <a:grpSpLocks/>
          </p:cNvGrpSpPr>
          <p:nvPr/>
        </p:nvGrpSpPr>
        <p:grpSpPr bwMode="auto">
          <a:xfrm>
            <a:off x="990600" y="2997200"/>
            <a:ext cx="6416675" cy="508000"/>
            <a:chOff x="624" y="1888"/>
            <a:chExt cx="4042" cy="320"/>
          </a:xfrm>
        </p:grpSpPr>
        <p:sp>
          <p:nvSpPr>
            <p:cNvPr id="62468" name="Text Box 4"/>
            <p:cNvSpPr txBox="1">
              <a:spLocks noChangeArrowheads="1"/>
            </p:cNvSpPr>
            <p:nvPr/>
          </p:nvSpPr>
          <p:spPr bwMode="auto">
            <a:xfrm>
              <a:off x="624" y="1948"/>
              <a:ext cx="189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b="0">
                  <a:cs typeface="+mn-cs"/>
                </a:rPr>
                <a:t>On cherche donc plutôt </a:t>
              </a:r>
            </a:p>
          </p:txBody>
        </p:sp>
        <p:pic>
          <p:nvPicPr>
            <p:cNvPr id="10294" name="Picture 51" descr="Capture d’écran 2010#AA1047.png                                00093780Macintosh HD                   7C268657: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" y="1888"/>
              <a:ext cx="210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2523" name="Group 59"/>
          <p:cNvGrpSpPr>
            <a:grpSpLocks/>
          </p:cNvGrpSpPr>
          <p:nvPr/>
        </p:nvGrpSpPr>
        <p:grpSpPr bwMode="auto">
          <a:xfrm>
            <a:off x="1127125" y="4164013"/>
            <a:ext cx="8385175" cy="1576387"/>
            <a:chOff x="710" y="2828"/>
            <a:chExt cx="5282" cy="993"/>
          </a:xfrm>
        </p:grpSpPr>
        <p:sp>
          <p:nvSpPr>
            <p:cNvPr id="62520" name="Rectangle 56"/>
            <p:cNvSpPr>
              <a:spLocks noChangeArrowheads="1"/>
            </p:cNvSpPr>
            <p:nvPr/>
          </p:nvSpPr>
          <p:spPr bwMode="auto">
            <a:xfrm>
              <a:off x="1152" y="2828"/>
              <a:ext cx="672" cy="288"/>
            </a:xfrm>
            <a:prstGeom prst="rect">
              <a:avLst/>
            </a:prstGeom>
            <a:solidFill>
              <a:srgbClr val="FF8000">
                <a:alpha val="34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2521" name="Rectangle 57"/>
            <p:cNvSpPr>
              <a:spLocks noChangeArrowheads="1"/>
            </p:cNvSpPr>
            <p:nvPr/>
          </p:nvSpPr>
          <p:spPr bwMode="auto">
            <a:xfrm>
              <a:off x="5664" y="2828"/>
              <a:ext cx="328" cy="288"/>
            </a:xfrm>
            <a:prstGeom prst="rect">
              <a:avLst/>
            </a:prstGeom>
            <a:solidFill>
              <a:srgbClr val="FF8000">
                <a:alpha val="34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2522" name="Text Box 58"/>
            <p:cNvSpPr txBox="1">
              <a:spLocks noChangeArrowheads="1"/>
            </p:cNvSpPr>
            <p:nvPr/>
          </p:nvSpPr>
          <p:spPr bwMode="auto">
            <a:xfrm>
              <a:off x="710" y="3359"/>
              <a:ext cx="5031" cy="4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b="0" dirty="0">
                  <a:solidFill>
                    <a:srgbClr val="FFFFFF"/>
                  </a:solidFill>
                  <a:cs typeface="+mn-cs"/>
                </a:rPr>
                <a:t>Ajouter la force exercée par </a:t>
              </a:r>
              <a:r>
                <a:rPr lang="fr-FR" b="0" dirty="0">
                  <a:solidFill>
                    <a:srgbClr val="A599CE"/>
                  </a:solidFill>
                  <a:cs typeface="+mn-cs"/>
                </a:rPr>
                <a:t>l</a:t>
              </a:r>
              <a:r>
                <a:rPr lang="ja-JP" altLang="fr-FR" b="0" dirty="0">
                  <a:solidFill>
                    <a:srgbClr val="A599CE"/>
                  </a:solidFill>
                  <a:latin typeface="Arial"/>
                  <a:cs typeface="+mn-cs"/>
                </a:rPr>
                <a:t>’</a:t>
              </a:r>
              <a:r>
                <a:rPr lang="fr-FR" b="0" dirty="0">
                  <a:solidFill>
                    <a:srgbClr val="A599CE"/>
                  </a:solidFill>
                  <a:cs typeface="+mn-cs"/>
                </a:rPr>
                <a:t>air sur le solide</a:t>
              </a:r>
              <a:r>
                <a:rPr lang="fr-FR" b="0" dirty="0">
                  <a:solidFill>
                    <a:srgbClr val="FFFFFF"/>
                  </a:solidFill>
                  <a:cs typeface="+mn-cs"/>
                </a:rPr>
                <a:t> revient à remplacer</a:t>
              </a:r>
              <a:br>
                <a:rPr lang="fr-FR" b="0" dirty="0">
                  <a:solidFill>
                    <a:srgbClr val="FFFFFF"/>
                  </a:solidFill>
                  <a:cs typeface="+mn-cs"/>
                </a:rPr>
              </a:br>
              <a:r>
                <a:rPr lang="fr-FR" b="0" dirty="0">
                  <a:solidFill>
                    <a:srgbClr val="FFFFFF"/>
                  </a:solidFill>
                  <a:cs typeface="+mn-cs"/>
                </a:rPr>
                <a:t>p par </a:t>
              </a:r>
              <a:r>
                <a:rPr lang="fr-FR" b="0" dirty="0">
                  <a:solidFill>
                    <a:srgbClr val="A599CE"/>
                  </a:solidFill>
                  <a:cs typeface="+mn-cs"/>
                </a:rPr>
                <a:t>p-</a:t>
              </a:r>
              <a:r>
                <a:rPr lang="fr-FR" b="0" dirty="0" err="1">
                  <a:solidFill>
                    <a:srgbClr val="A599CE"/>
                  </a:solidFill>
                  <a:cs typeface="+mn-cs"/>
                </a:rPr>
                <a:t>p</a:t>
              </a:r>
              <a:r>
                <a:rPr lang="fr-FR" b="0" baseline="-25000" dirty="0" err="1">
                  <a:solidFill>
                    <a:srgbClr val="A599CE"/>
                  </a:solidFill>
                  <a:cs typeface="+mn-cs"/>
                </a:rPr>
                <a:t>atm</a:t>
              </a:r>
              <a:r>
                <a:rPr lang="fr-FR" b="0" dirty="0">
                  <a:solidFill>
                    <a:srgbClr val="FFFFFF"/>
                  </a:solidFill>
                  <a:cs typeface="+mn-cs"/>
                </a:rPr>
                <a:t> dans l</a:t>
              </a:r>
              <a:r>
                <a:rPr lang="ja-JP" altLang="fr-FR" b="0" dirty="0">
                  <a:solidFill>
                    <a:srgbClr val="FFFFFF"/>
                  </a:solidFill>
                  <a:latin typeface="Arial"/>
                  <a:cs typeface="+mn-cs"/>
                </a:rPr>
                <a:t>’</a:t>
              </a:r>
              <a:r>
                <a:rPr lang="fr-FR" b="0" dirty="0">
                  <a:solidFill>
                    <a:srgbClr val="FFFFFF"/>
                  </a:solidFill>
                  <a:cs typeface="+mn-cs"/>
                </a:rPr>
                <a:t>intégrale des forces de pression.</a:t>
              </a:r>
            </a:p>
          </p:txBody>
        </p:sp>
      </p:grpSp>
      <p:sp>
        <p:nvSpPr>
          <p:cNvPr id="62531" name="Freeform 67" descr="Diagonales vers le haut (blanc/noir)"/>
          <p:cNvSpPr>
            <a:spLocks/>
          </p:cNvSpPr>
          <p:nvPr/>
        </p:nvSpPr>
        <p:spPr bwMode="auto">
          <a:xfrm>
            <a:off x="6294438" y="1409700"/>
            <a:ext cx="3376612" cy="609600"/>
          </a:xfrm>
          <a:custGeom>
            <a:avLst/>
            <a:gdLst>
              <a:gd name="T0" fmla="*/ 37 w 2512"/>
              <a:gd name="T1" fmla="*/ 453 h 453"/>
              <a:gd name="T2" fmla="*/ 0 w 2512"/>
              <a:gd name="T3" fmla="*/ 336 h 453"/>
              <a:gd name="T4" fmla="*/ 432 w 2512"/>
              <a:gd name="T5" fmla="*/ 128 h 453"/>
              <a:gd name="T6" fmla="*/ 938 w 2512"/>
              <a:gd name="T7" fmla="*/ 42 h 453"/>
              <a:gd name="T8" fmla="*/ 1610 w 2512"/>
              <a:gd name="T9" fmla="*/ 0 h 453"/>
              <a:gd name="T10" fmla="*/ 2320 w 2512"/>
              <a:gd name="T11" fmla="*/ 90 h 453"/>
              <a:gd name="T12" fmla="*/ 2512 w 2512"/>
              <a:gd name="T13" fmla="*/ 154 h 453"/>
              <a:gd name="T14" fmla="*/ 2458 w 2512"/>
              <a:gd name="T15" fmla="*/ 341 h 453"/>
              <a:gd name="T16" fmla="*/ 2272 w 2512"/>
              <a:gd name="T17" fmla="*/ 288 h 453"/>
              <a:gd name="T18" fmla="*/ 1941 w 2512"/>
              <a:gd name="T19" fmla="*/ 218 h 453"/>
              <a:gd name="T20" fmla="*/ 1653 w 2512"/>
              <a:gd name="T21" fmla="*/ 186 h 453"/>
              <a:gd name="T22" fmla="*/ 1376 w 2512"/>
              <a:gd name="T23" fmla="*/ 170 h 453"/>
              <a:gd name="T24" fmla="*/ 1226 w 2512"/>
              <a:gd name="T25" fmla="*/ 170 h 453"/>
              <a:gd name="T26" fmla="*/ 917 w 2512"/>
              <a:gd name="T27" fmla="*/ 197 h 453"/>
              <a:gd name="T28" fmla="*/ 650 w 2512"/>
              <a:gd name="T29" fmla="*/ 256 h 453"/>
              <a:gd name="T30" fmla="*/ 384 w 2512"/>
              <a:gd name="T31" fmla="*/ 320 h 453"/>
              <a:gd name="T32" fmla="*/ 277 w 2512"/>
              <a:gd name="T33" fmla="*/ 352 h 453"/>
              <a:gd name="T34" fmla="*/ 37 w 2512"/>
              <a:gd name="T35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12" h="453">
                <a:moveTo>
                  <a:pt x="37" y="453"/>
                </a:moveTo>
                <a:lnTo>
                  <a:pt x="0" y="336"/>
                </a:lnTo>
                <a:lnTo>
                  <a:pt x="432" y="128"/>
                </a:lnTo>
                <a:lnTo>
                  <a:pt x="938" y="42"/>
                </a:lnTo>
                <a:lnTo>
                  <a:pt x="1610" y="0"/>
                </a:lnTo>
                <a:lnTo>
                  <a:pt x="2320" y="90"/>
                </a:lnTo>
                <a:lnTo>
                  <a:pt x="2512" y="154"/>
                </a:lnTo>
                <a:lnTo>
                  <a:pt x="2458" y="341"/>
                </a:lnTo>
                <a:lnTo>
                  <a:pt x="2272" y="288"/>
                </a:lnTo>
                <a:lnTo>
                  <a:pt x="1941" y="218"/>
                </a:lnTo>
                <a:lnTo>
                  <a:pt x="1653" y="186"/>
                </a:lnTo>
                <a:lnTo>
                  <a:pt x="1376" y="170"/>
                </a:lnTo>
                <a:lnTo>
                  <a:pt x="1226" y="170"/>
                </a:lnTo>
                <a:lnTo>
                  <a:pt x="917" y="197"/>
                </a:lnTo>
                <a:lnTo>
                  <a:pt x="650" y="256"/>
                </a:lnTo>
                <a:lnTo>
                  <a:pt x="384" y="320"/>
                </a:lnTo>
                <a:lnTo>
                  <a:pt x="277" y="352"/>
                </a:lnTo>
                <a:lnTo>
                  <a:pt x="37" y="453"/>
                </a:lnTo>
                <a:close/>
              </a:path>
            </a:pathLst>
          </a:custGeom>
          <a:pattFill prst="ltUpDiag">
            <a:fgClr>
              <a:schemeClr val="tx1"/>
            </a:fgClr>
            <a:bgClr>
              <a:schemeClr val="bg1"/>
            </a:bgClr>
          </a:patt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32" name="Freeform 68" descr="Diagonales vers le haut (blanc/noir)"/>
          <p:cNvSpPr>
            <a:spLocks/>
          </p:cNvSpPr>
          <p:nvPr/>
        </p:nvSpPr>
        <p:spPr bwMode="auto">
          <a:xfrm>
            <a:off x="6523038" y="2320925"/>
            <a:ext cx="2751137" cy="855663"/>
          </a:xfrm>
          <a:custGeom>
            <a:avLst/>
            <a:gdLst>
              <a:gd name="T0" fmla="*/ 0 w 2048"/>
              <a:gd name="T1" fmla="*/ 144 h 635"/>
              <a:gd name="T2" fmla="*/ 128 w 2048"/>
              <a:gd name="T3" fmla="*/ 96 h 635"/>
              <a:gd name="T4" fmla="*/ 230 w 2048"/>
              <a:gd name="T5" fmla="*/ 64 h 635"/>
              <a:gd name="T6" fmla="*/ 512 w 2048"/>
              <a:gd name="T7" fmla="*/ 0 h 635"/>
              <a:gd name="T8" fmla="*/ 806 w 2048"/>
              <a:gd name="T9" fmla="*/ 0 h 635"/>
              <a:gd name="T10" fmla="*/ 960 w 2048"/>
              <a:gd name="T11" fmla="*/ 16 h 635"/>
              <a:gd name="T12" fmla="*/ 1078 w 2048"/>
              <a:gd name="T13" fmla="*/ 37 h 635"/>
              <a:gd name="T14" fmla="*/ 1323 w 2048"/>
              <a:gd name="T15" fmla="*/ 107 h 635"/>
              <a:gd name="T16" fmla="*/ 2048 w 2048"/>
              <a:gd name="T17" fmla="*/ 469 h 635"/>
              <a:gd name="T18" fmla="*/ 1958 w 2048"/>
              <a:gd name="T19" fmla="*/ 635 h 635"/>
              <a:gd name="T20" fmla="*/ 1552 w 2048"/>
              <a:gd name="T21" fmla="*/ 453 h 635"/>
              <a:gd name="T22" fmla="*/ 1280 w 2048"/>
              <a:gd name="T23" fmla="*/ 325 h 635"/>
              <a:gd name="T24" fmla="*/ 955 w 2048"/>
              <a:gd name="T25" fmla="*/ 240 h 635"/>
              <a:gd name="T26" fmla="*/ 694 w 2048"/>
              <a:gd name="T27" fmla="*/ 245 h 635"/>
              <a:gd name="T28" fmla="*/ 496 w 2048"/>
              <a:gd name="T29" fmla="*/ 267 h 635"/>
              <a:gd name="T30" fmla="*/ 102 w 2048"/>
              <a:gd name="T31" fmla="*/ 389 h 635"/>
              <a:gd name="T32" fmla="*/ 0 w 2048"/>
              <a:gd name="T33" fmla="*/ 144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48" h="635">
                <a:moveTo>
                  <a:pt x="0" y="144"/>
                </a:moveTo>
                <a:lnTo>
                  <a:pt x="128" y="96"/>
                </a:lnTo>
                <a:lnTo>
                  <a:pt x="230" y="64"/>
                </a:lnTo>
                <a:lnTo>
                  <a:pt x="512" y="0"/>
                </a:lnTo>
                <a:lnTo>
                  <a:pt x="806" y="0"/>
                </a:lnTo>
                <a:lnTo>
                  <a:pt x="960" y="16"/>
                </a:lnTo>
                <a:lnTo>
                  <a:pt x="1078" y="37"/>
                </a:lnTo>
                <a:lnTo>
                  <a:pt x="1323" y="107"/>
                </a:lnTo>
                <a:lnTo>
                  <a:pt x="2048" y="469"/>
                </a:lnTo>
                <a:lnTo>
                  <a:pt x="1958" y="635"/>
                </a:lnTo>
                <a:lnTo>
                  <a:pt x="1552" y="453"/>
                </a:lnTo>
                <a:lnTo>
                  <a:pt x="1280" y="325"/>
                </a:lnTo>
                <a:lnTo>
                  <a:pt x="955" y="240"/>
                </a:lnTo>
                <a:lnTo>
                  <a:pt x="694" y="245"/>
                </a:lnTo>
                <a:lnTo>
                  <a:pt x="496" y="267"/>
                </a:lnTo>
                <a:lnTo>
                  <a:pt x="102" y="389"/>
                </a:lnTo>
                <a:lnTo>
                  <a:pt x="0" y="144"/>
                </a:lnTo>
                <a:close/>
              </a:path>
            </a:pathLst>
          </a:custGeom>
          <a:pattFill prst="ltUpDiag">
            <a:fgClr>
              <a:schemeClr val="tx1"/>
            </a:fgClr>
            <a:bgClr>
              <a:schemeClr val="bg1"/>
            </a:bgClr>
          </a:patt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35" name="Freeform 71"/>
          <p:cNvSpPr>
            <a:spLocks/>
          </p:cNvSpPr>
          <p:nvPr/>
        </p:nvSpPr>
        <p:spPr bwMode="auto">
          <a:xfrm>
            <a:off x="6337300" y="1636713"/>
            <a:ext cx="3279775" cy="1317625"/>
          </a:xfrm>
          <a:custGeom>
            <a:avLst/>
            <a:gdLst>
              <a:gd name="T0" fmla="*/ 0 w 3360"/>
              <a:gd name="T1" fmla="*/ 384 h 1296"/>
              <a:gd name="T2" fmla="*/ 336 w 3360"/>
              <a:gd name="T3" fmla="*/ 240 h 1296"/>
              <a:gd name="T4" fmla="*/ 720 w 3360"/>
              <a:gd name="T5" fmla="*/ 144 h 1296"/>
              <a:gd name="T6" fmla="*/ 1152 w 3360"/>
              <a:gd name="T7" fmla="*/ 48 h 1296"/>
              <a:gd name="T8" fmla="*/ 1536 w 3360"/>
              <a:gd name="T9" fmla="*/ 0 h 1296"/>
              <a:gd name="T10" fmla="*/ 1872 w 3360"/>
              <a:gd name="T11" fmla="*/ 0 h 1296"/>
              <a:gd name="T12" fmla="*/ 2448 w 3360"/>
              <a:gd name="T13" fmla="*/ 48 h 1296"/>
              <a:gd name="T14" fmla="*/ 2832 w 3360"/>
              <a:gd name="T15" fmla="*/ 96 h 1296"/>
              <a:gd name="T16" fmla="*/ 3360 w 3360"/>
              <a:gd name="T17" fmla="*/ 240 h 1296"/>
              <a:gd name="T18" fmla="*/ 3024 w 3360"/>
              <a:gd name="T19" fmla="*/ 1296 h 1296"/>
              <a:gd name="T20" fmla="*/ 2736 w 3360"/>
              <a:gd name="T21" fmla="*/ 1152 h 1296"/>
              <a:gd name="T22" fmla="*/ 2400 w 3360"/>
              <a:gd name="T23" fmla="*/ 1008 h 1296"/>
              <a:gd name="T24" fmla="*/ 2016 w 3360"/>
              <a:gd name="T25" fmla="*/ 816 h 1296"/>
              <a:gd name="T26" fmla="*/ 1680 w 3360"/>
              <a:gd name="T27" fmla="*/ 720 h 1296"/>
              <a:gd name="T28" fmla="*/ 1296 w 3360"/>
              <a:gd name="T29" fmla="*/ 672 h 1296"/>
              <a:gd name="T30" fmla="*/ 912 w 3360"/>
              <a:gd name="T31" fmla="*/ 672 h 1296"/>
              <a:gd name="T32" fmla="*/ 480 w 3360"/>
              <a:gd name="T33" fmla="*/ 768 h 1296"/>
              <a:gd name="T34" fmla="*/ 192 w 3360"/>
              <a:gd name="T35" fmla="*/ 864 h 1296"/>
              <a:gd name="T36" fmla="*/ 0 w 3360"/>
              <a:gd name="T37" fmla="*/ 384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360" h="1296">
                <a:moveTo>
                  <a:pt x="0" y="384"/>
                </a:moveTo>
                <a:lnTo>
                  <a:pt x="336" y="240"/>
                </a:lnTo>
                <a:lnTo>
                  <a:pt x="720" y="144"/>
                </a:lnTo>
                <a:lnTo>
                  <a:pt x="1152" y="48"/>
                </a:lnTo>
                <a:lnTo>
                  <a:pt x="1536" y="0"/>
                </a:lnTo>
                <a:lnTo>
                  <a:pt x="1872" y="0"/>
                </a:lnTo>
                <a:lnTo>
                  <a:pt x="2448" y="48"/>
                </a:lnTo>
                <a:lnTo>
                  <a:pt x="2832" y="96"/>
                </a:lnTo>
                <a:lnTo>
                  <a:pt x="3360" y="240"/>
                </a:lnTo>
                <a:lnTo>
                  <a:pt x="3024" y="1296"/>
                </a:lnTo>
                <a:lnTo>
                  <a:pt x="2736" y="1152"/>
                </a:lnTo>
                <a:lnTo>
                  <a:pt x="2400" y="1008"/>
                </a:lnTo>
                <a:lnTo>
                  <a:pt x="2016" y="816"/>
                </a:lnTo>
                <a:lnTo>
                  <a:pt x="1680" y="720"/>
                </a:lnTo>
                <a:lnTo>
                  <a:pt x="1296" y="672"/>
                </a:lnTo>
                <a:lnTo>
                  <a:pt x="912" y="672"/>
                </a:lnTo>
                <a:lnTo>
                  <a:pt x="480" y="768"/>
                </a:lnTo>
                <a:lnTo>
                  <a:pt x="192" y="864"/>
                </a:lnTo>
                <a:lnTo>
                  <a:pt x="0" y="384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36" name="Text Box 72"/>
          <p:cNvSpPr txBox="1">
            <a:spLocks noChangeArrowheads="1"/>
          </p:cNvSpPr>
          <p:nvPr/>
        </p:nvSpPr>
        <p:spPr bwMode="auto">
          <a:xfrm>
            <a:off x="8026400" y="1879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latin typeface="Times New Roman" charset="0"/>
                <a:cs typeface="+mn-cs"/>
              </a:rPr>
              <a:t>V</a:t>
            </a:r>
          </a:p>
        </p:txBody>
      </p:sp>
      <p:sp>
        <p:nvSpPr>
          <p:cNvPr id="62537" name="Line 73"/>
          <p:cNvSpPr>
            <a:spLocks noChangeShapeType="1"/>
          </p:cNvSpPr>
          <p:nvPr/>
        </p:nvSpPr>
        <p:spPr bwMode="auto">
          <a:xfrm>
            <a:off x="9480550" y="2271713"/>
            <a:ext cx="419100" cy="1444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9853613" y="21717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15B0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sp>
        <p:nvSpPr>
          <p:cNvPr id="62539" name="Line 75"/>
          <p:cNvSpPr>
            <a:spLocks noChangeShapeType="1"/>
          </p:cNvSpPr>
          <p:nvPr/>
        </p:nvSpPr>
        <p:spPr bwMode="auto">
          <a:xfrm>
            <a:off x="9491663" y="2403475"/>
            <a:ext cx="757237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10199688" y="2498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62541" name="Line 77"/>
          <p:cNvSpPr>
            <a:spLocks noChangeShapeType="1"/>
          </p:cNvSpPr>
          <p:nvPr/>
        </p:nvSpPr>
        <p:spPr bwMode="auto">
          <a:xfrm>
            <a:off x="9415463" y="2622550"/>
            <a:ext cx="487362" cy="258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42" name="Text Box 78"/>
          <p:cNvSpPr txBox="1">
            <a:spLocks noChangeArrowheads="1"/>
          </p:cNvSpPr>
          <p:nvPr/>
        </p:nvSpPr>
        <p:spPr bwMode="auto">
          <a:xfrm>
            <a:off x="9917113" y="27305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62543" name="Line 79"/>
          <p:cNvSpPr>
            <a:spLocks noChangeShapeType="1"/>
          </p:cNvSpPr>
          <p:nvPr/>
        </p:nvSpPr>
        <p:spPr bwMode="auto">
          <a:xfrm flipH="1">
            <a:off x="6040438" y="2262188"/>
            <a:ext cx="395287" cy="1444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44" name="Text Box 80"/>
          <p:cNvSpPr txBox="1">
            <a:spLocks noChangeArrowheads="1"/>
          </p:cNvSpPr>
          <p:nvPr/>
        </p:nvSpPr>
        <p:spPr bwMode="auto">
          <a:xfrm>
            <a:off x="5842000" y="20383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sp>
        <p:nvSpPr>
          <p:cNvPr id="62545" name="Line 81"/>
          <p:cNvSpPr>
            <a:spLocks noChangeShapeType="1"/>
          </p:cNvSpPr>
          <p:nvPr/>
        </p:nvSpPr>
        <p:spPr bwMode="auto">
          <a:xfrm flipV="1">
            <a:off x="6423025" y="2025650"/>
            <a:ext cx="744538" cy="2317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46" name="Text Box 82"/>
          <p:cNvSpPr txBox="1">
            <a:spLocks noChangeArrowheads="1"/>
          </p:cNvSpPr>
          <p:nvPr/>
        </p:nvSpPr>
        <p:spPr bwMode="auto">
          <a:xfrm>
            <a:off x="7137400" y="18859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62547" name="Line 83"/>
          <p:cNvSpPr>
            <a:spLocks noChangeShapeType="1"/>
          </p:cNvSpPr>
          <p:nvPr/>
        </p:nvSpPr>
        <p:spPr bwMode="auto">
          <a:xfrm flipV="1">
            <a:off x="6465888" y="2214563"/>
            <a:ext cx="561975" cy="1047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48" name="Line 84"/>
          <p:cNvSpPr>
            <a:spLocks noChangeShapeType="1"/>
          </p:cNvSpPr>
          <p:nvPr/>
        </p:nvSpPr>
        <p:spPr bwMode="auto">
          <a:xfrm flipV="1">
            <a:off x="6372225" y="1931988"/>
            <a:ext cx="466725" cy="2190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49" name="Line 85"/>
          <p:cNvSpPr>
            <a:spLocks noChangeShapeType="1"/>
          </p:cNvSpPr>
          <p:nvPr/>
        </p:nvSpPr>
        <p:spPr bwMode="auto">
          <a:xfrm>
            <a:off x="9563100" y="2089150"/>
            <a:ext cx="757238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50" name="Text Box 86"/>
          <p:cNvSpPr txBox="1">
            <a:spLocks noChangeArrowheads="1"/>
          </p:cNvSpPr>
          <p:nvPr/>
        </p:nvSpPr>
        <p:spPr bwMode="auto">
          <a:xfrm>
            <a:off x="9550400" y="1765300"/>
            <a:ext cx="43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rgbClr val="15C300"/>
                </a:solidFill>
                <a:latin typeface="Times New Roman" charset="0"/>
                <a:cs typeface="+mn-cs"/>
              </a:rPr>
              <a:t>S</a:t>
            </a:r>
            <a:r>
              <a:rPr lang="fr-FR" sz="2400" b="0" baseline="-25000">
                <a:solidFill>
                  <a:srgbClr val="15C300"/>
                </a:solidFill>
                <a:latin typeface="Times New Roman" charset="0"/>
                <a:cs typeface="+mn-cs"/>
              </a:rPr>
              <a:t>s</a:t>
            </a:r>
            <a:endParaRPr lang="fr-FR" sz="2400" b="0">
              <a:solidFill>
                <a:srgbClr val="15C300"/>
              </a:solidFill>
              <a:latin typeface="Times New Roman" charset="0"/>
              <a:cs typeface="+mn-cs"/>
            </a:endParaRPr>
          </a:p>
        </p:txBody>
      </p:sp>
      <p:sp>
        <p:nvSpPr>
          <p:cNvPr id="62551" name="Text Box 87"/>
          <p:cNvSpPr txBox="1">
            <a:spLocks noChangeArrowheads="1"/>
          </p:cNvSpPr>
          <p:nvPr/>
        </p:nvSpPr>
        <p:spPr bwMode="auto">
          <a:xfrm>
            <a:off x="5949950" y="1765300"/>
            <a:ext cx="44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rgbClr val="FF0000"/>
                </a:solidFill>
                <a:latin typeface="Times New Roman" charset="0"/>
                <a:cs typeface="+mn-cs"/>
              </a:rPr>
              <a:t>S</a:t>
            </a:r>
            <a:r>
              <a:rPr lang="fr-FR" sz="2400" b="0" baseline="-25000">
                <a:solidFill>
                  <a:srgbClr val="FF0000"/>
                </a:solidFill>
                <a:latin typeface="Times New Roman" charset="0"/>
                <a:cs typeface="+mn-cs"/>
              </a:rPr>
              <a:t>e</a:t>
            </a:r>
            <a:endParaRPr lang="fr-FR" sz="2400" b="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62552" name="Line 88"/>
          <p:cNvSpPr>
            <a:spLocks noChangeShapeType="1"/>
          </p:cNvSpPr>
          <p:nvPr/>
        </p:nvSpPr>
        <p:spPr bwMode="auto">
          <a:xfrm flipH="1">
            <a:off x="9299575" y="1844675"/>
            <a:ext cx="327025" cy="1074738"/>
          </a:xfrm>
          <a:prstGeom prst="line">
            <a:avLst/>
          </a:prstGeom>
          <a:noFill/>
          <a:ln w="57150" cmpd="sng">
            <a:solidFill>
              <a:srgbClr val="15C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53" name="Line 89"/>
          <p:cNvSpPr>
            <a:spLocks noChangeShapeType="1"/>
          </p:cNvSpPr>
          <p:nvPr/>
        </p:nvSpPr>
        <p:spPr bwMode="auto">
          <a:xfrm>
            <a:off x="6338888" y="2003425"/>
            <a:ext cx="184150" cy="512763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55" name="Line 91"/>
          <p:cNvSpPr>
            <a:spLocks noChangeShapeType="1"/>
          </p:cNvSpPr>
          <p:nvPr/>
        </p:nvSpPr>
        <p:spPr bwMode="auto">
          <a:xfrm>
            <a:off x="7600950" y="2316163"/>
            <a:ext cx="768350" cy="82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57" name="Line 93"/>
          <p:cNvSpPr>
            <a:spLocks noChangeShapeType="1"/>
          </p:cNvSpPr>
          <p:nvPr/>
        </p:nvSpPr>
        <p:spPr bwMode="auto">
          <a:xfrm>
            <a:off x="8651875" y="2644775"/>
            <a:ext cx="833438" cy="414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58" name="Text Box 94"/>
          <p:cNvSpPr txBox="1">
            <a:spLocks noChangeArrowheads="1"/>
          </p:cNvSpPr>
          <p:nvPr/>
        </p:nvSpPr>
        <p:spPr bwMode="auto">
          <a:xfrm>
            <a:off x="8334375" y="2220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chemeClr val="accent2"/>
                </a:solidFill>
                <a:latin typeface="Times New Roman" charset="0"/>
                <a:cs typeface="+mn-cs"/>
              </a:rPr>
              <a:t>v</a:t>
            </a:r>
            <a:endParaRPr lang="fr-FR" sz="2400" b="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62561" name="Freeform 97"/>
          <p:cNvSpPr>
            <a:spLocks/>
          </p:cNvSpPr>
          <p:nvPr/>
        </p:nvSpPr>
        <p:spPr bwMode="auto">
          <a:xfrm>
            <a:off x="6294438" y="1631950"/>
            <a:ext cx="3308350" cy="396875"/>
          </a:xfrm>
          <a:custGeom>
            <a:avLst/>
            <a:gdLst>
              <a:gd name="T0" fmla="*/ 0 w 2460"/>
              <a:gd name="T1" fmla="*/ 278 h 294"/>
              <a:gd name="T2" fmla="*/ 44 w 2460"/>
              <a:gd name="T3" fmla="*/ 278 h 294"/>
              <a:gd name="T4" fmla="*/ 264 w 2460"/>
              <a:gd name="T5" fmla="*/ 182 h 294"/>
              <a:gd name="T6" fmla="*/ 520 w 2460"/>
              <a:gd name="T7" fmla="*/ 114 h 294"/>
              <a:gd name="T8" fmla="*/ 732 w 2460"/>
              <a:gd name="T9" fmla="*/ 66 h 294"/>
              <a:gd name="T10" fmla="*/ 880 w 2460"/>
              <a:gd name="T11" fmla="*/ 30 h 294"/>
              <a:gd name="T12" fmla="*/ 1072 w 2460"/>
              <a:gd name="T13" fmla="*/ 6 h 294"/>
              <a:gd name="T14" fmla="*/ 1312 w 2460"/>
              <a:gd name="T15" fmla="*/ 2 h 294"/>
              <a:gd name="T16" fmla="*/ 1556 w 2460"/>
              <a:gd name="T17" fmla="*/ 18 h 294"/>
              <a:gd name="T18" fmla="*/ 1732 w 2460"/>
              <a:gd name="T19" fmla="*/ 26 h 294"/>
              <a:gd name="T20" fmla="*/ 1928 w 2460"/>
              <a:gd name="T21" fmla="*/ 50 h 294"/>
              <a:gd name="T22" fmla="*/ 2096 w 2460"/>
              <a:gd name="T23" fmla="*/ 74 h 294"/>
              <a:gd name="T24" fmla="*/ 2288 w 2460"/>
              <a:gd name="T25" fmla="*/ 122 h 294"/>
              <a:gd name="T26" fmla="*/ 2460 w 2460"/>
              <a:gd name="T27" fmla="*/ 17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60" h="294">
                <a:moveTo>
                  <a:pt x="0" y="278"/>
                </a:moveTo>
                <a:cubicBezTo>
                  <a:pt x="0" y="286"/>
                  <a:pt x="0" y="294"/>
                  <a:pt x="44" y="278"/>
                </a:cubicBezTo>
                <a:cubicBezTo>
                  <a:pt x="88" y="262"/>
                  <a:pt x="185" y="209"/>
                  <a:pt x="264" y="182"/>
                </a:cubicBezTo>
                <a:cubicBezTo>
                  <a:pt x="343" y="155"/>
                  <a:pt x="442" y="133"/>
                  <a:pt x="520" y="114"/>
                </a:cubicBezTo>
                <a:cubicBezTo>
                  <a:pt x="598" y="95"/>
                  <a:pt x="672" y="80"/>
                  <a:pt x="732" y="66"/>
                </a:cubicBezTo>
                <a:cubicBezTo>
                  <a:pt x="792" y="52"/>
                  <a:pt x="823" y="40"/>
                  <a:pt x="880" y="30"/>
                </a:cubicBezTo>
                <a:cubicBezTo>
                  <a:pt x="937" y="20"/>
                  <a:pt x="1000" y="11"/>
                  <a:pt x="1072" y="6"/>
                </a:cubicBezTo>
                <a:cubicBezTo>
                  <a:pt x="1144" y="1"/>
                  <a:pt x="1231" y="0"/>
                  <a:pt x="1312" y="2"/>
                </a:cubicBezTo>
                <a:cubicBezTo>
                  <a:pt x="1393" y="4"/>
                  <a:pt x="1486" y="14"/>
                  <a:pt x="1556" y="18"/>
                </a:cubicBezTo>
                <a:cubicBezTo>
                  <a:pt x="1626" y="22"/>
                  <a:pt x="1670" y="21"/>
                  <a:pt x="1732" y="26"/>
                </a:cubicBezTo>
                <a:cubicBezTo>
                  <a:pt x="1794" y="31"/>
                  <a:pt x="1867" y="42"/>
                  <a:pt x="1928" y="50"/>
                </a:cubicBezTo>
                <a:cubicBezTo>
                  <a:pt x="1989" y="58"/>
                  <a:pt x="2036" y="62"/>
                  <a:pt x="2096" y="74"/>
                </a:cubicBezTo>
                <a:cubicBezTo>
                  <a:pt x="2156" y="86"/>
                  <a:pt x="2227" y="106"/>
                  <a:pt x="2288" y="122"/>
                </a:cubicBezTo>
                <a:cubicBezTo>
                  <a:pt x="2349" y="138"/>
                  <a:pt x="2404" y="154"/>
                  <a:pt x="2460" y="170"/>
                </a:cubicBezTo>
              </a:path>
            </a:pathLst>
          </a:custGeom>
          <a:noFill/>
          <a:ln w="57150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62" name="Freeform 98"/>
          <p:cNvSpPr>
            <a:spLocks/>
          </p:cNvSpPr>
          <p:nvPr/>
        </p:nvSpPr>
        <p:spPr bwMode="auto">
          <a:xfrm>
            <a:off x="6488113" y="2298700"/>
            <a:ext cx="2786062" cy="644525"/>
          </a:xfrm>
          <a:custGeom>
            <a:avLst/>
            <a:gdLst>
              <a:gd name="T0" fmla="*/ 0 w 2072"/>
              <a:gd name="T1" fmla="*/ 167 h 479"/>
              <a:gd name="T2" fmla="*/ 24 w 2072"/>
              <a:gd name="T3" fmla="*/ 159 h 479"/>
              <a:gd name="T4" fmla="*/ 160 w 2072"/>
              <a:gd name="T5" fmla="*/ 107 h 479"/>
              <a:gd name="T6" fmla="*/ 308 w 2072"/>
              <a:gd name="T7" fmla="*/ 63 h 479"/>
              <a:gd name="T8" fmla="*/ 488 w 2072"/>
              <a:gd name="T9" fmla="*/ 27 h 479"/>
              <a:gd name="T10" fmla="*/ 588 w 2072"/>
              <a:gd name="T11" fmla="*/ 3 h 479"/>
              <a:gd name="T12" fmla="*/ 736 w 2072"/>
              <a:gd name="T13" fmla="*/ 7 h 479"/>
              <a:gd name="T14" fmla="*/ 864 w 2072"/>
              <a:gd name="T15" fmla="*/ 3 h 479"/>
              <a:gd name="T16" fmla="*/ 1008 w 2072"/>
              <a:gd name="T17" fmla="*/ 27 h 479"/>
              <a:gd name="T18" fmla="*/ 1192 w 2072"/>
              <a:gd name="T19" fmla="*/ 75 h 479"/>
              <a:gd name="T20" fmla="*/ 1368 w 2072"/>
              <a:gd name="T21" fmla="*/ 123 h 479"/>
              <a:gd name="T22" fmla="*/ 1532 w 2072"/>
              <a:gd name="T23" fmla="*/ 211 h 479"/>
              <a:gd name="T24" fmla="*/ 1800 w 2072"/>
              <a:gd name="T25" fmla="*/ 339 h 479"/>
              <a:gd name="T26" fmla="*/ 2072 w 2072"/>
              <a:gd name="T27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72" h="479">
                <a:moveTo>
                  <a:pt x="0" y="167"/>
                </a:moveTo>
                <a:lnTo>
                  <a:pt x="24" y="159"/>
                </a:lnTo>
                <a:cubicBezTo>
                  <a:pt x="51" y="149"/>
                  <a:pt x="113" y="123"/>
                  <a:pt x="160" y="107"/>
                </a:cubicBezTo>
                <a:cubicBezTo>
                  <a:pt x="207" y="91"/>
                  <a:pt x="253" y="76"/>
                  <a:pt x="308" y="63"/>
                </a:cubicBezTo>
                <a:cubicBezTo>
                  <a:pt x="363" y="50"/>
                  <a:pt x="441" y="37"/>
                  <a:pt x="488" y="27"/>
                </a:cubicBezTo>
                <a:cubicBezTo>
                  <a:pt x="535" y="17"/>
                  <a:pt x="547" y="6"/>
                  <a:pt x="588" y="3"/>
                </a:cubicBezTo>
                <a:cubicBezTo>
                  <a:pt x="629" y="0"/>
                  <a:pt x="690" y="7"/>
                  <a:pt x="736" y="7"/>
                </a:cubicBezTo>
                <a:cubicBezTo>
                  <a:pt x="782" y="7"/>
                  <a:pt x="819" y="0"/>
                  <a:pt x="864" y="3"/>
                </a:cubicBezTo>
                <a:cubicBezTo>
                  <a:pt x="909" y="6"/>
                  <a:pt x="953" y="15"/>
                  <a:pt x="1008" y="27"/>
                </a:cubicBezTo>
                <a:cubicBezTo>
                  <a:pt x="1063" y="39"/>
                  <a:pt x="1132" y="59"/>
                  <a:pt x="1192" y="75"/>
                </a:cubicBezTo>
                <a:cubicBezTo>
                  <a:pt x="1252" y="91"/>
                  <a:pt x="1311" y="100"/>
                  <a:pt x="1368" y="123"/>
                </a:cubicBezTo>
                <a:cubicBezTo>
                  <a:pt x="1425" y="146"/>
                  <a:pt x="1460" y="175"/>
                  <a:pt x="1532" y="211"/>
                </a:cubicBezTo>
                <a:cubicBezTo>
                  <a:pt x="1604" y="247"/>
                  <a:pt x="1710" y="294"/>
                  <a:pt x="1800" y="339"/>
                </a:cubicBezTo>
                <a:cubicBezTo>
                  <a:pt x="1890" y="384"/>
                  <a:pt x="1981" y="431"/>
                  <a:pt x="2072" y="479"/>
                </a:cubicBezTo>
              </a:path>
            </a:pathLst>
          </a:custGeom>
          <a:noFill/>
          <a:ln w="57150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64" name="Line 100"/>
          <p:cNvSpPr>
            <a:spLocks noChangeShapeType="1"/>
          </p:cNvSpPr>
          <p:nvPr/>
        </p:nvSpPr>
        <p:spPr bwMode="auto">
          <a:xfrm flipH="1">
            <a:off x="7605713" y="2312988"/>
            <a:ext cx="28575" cy="47307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65" name="Line 101"/>
          <p:cNvSpPr>
            <a:spLocks noChangeShapeType="1"/>
          </p:cNvSpPr>
          <p:nvPr/>
        </p:nvSpPr>
        <p:spPr bwMode="auto">
          <a:xfrm flipH="1" flipV="1">
            <a:off x="6889750" y="1300163"/>
            <a:ext cx="114300" cy="47307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2566" name="Text Box 102"/>
          <p:cNvSpPr txBox="1">
            <a:spLocks noChangeArrowheads="1"/>
          </p:cNvSpPr>
          <p:nvPr/>
        </p:nvSpPr>
        <p:spPr bwMode="auto">
          <a:xfrm>
            <a:off x="7456488" y="27527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sp>
        <p:nvSpPr>
          <p:cNvPr id="62567" name="Text Box 103"/>
          <p:cNvSpPr txBox="1">
            <a:spLocks noChangeArrowheads="1"/>
          </p:cNvSpPr>
          <p:nvPr/>
        </p:nvSpPr>
        <p:spPr bwMode="auto">
          <a:xfrm>
            <a:off x="6638925" y="9223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grpSp>
        <p:nvGrpSpPr>
          <p:cNvPr id="62527" name="Group 63"/>
          <p:cNvGrpSpPr>
            <a:grpSpLocks/>
          </p:cNvGrpSpPr>
          <p:nvPr/>
        </p:nvGrpSpPr>
        <p:grpSpPr bwMode="auto">
          <a:xfrm>
            <a:off x="438150" y="1042988"/>
            <a:ext cx="9239250" cy="2144712"/>
            <a:chOff x="276" y="657"/>
            <a:chExt cx="5820" cy="1351"/>
          </a:xfrm>
        </p:grpSpPr>
        <p:sp>
          <p:nvSpPr>
            <p:cNvPr id="62467" name="Text Box 3"/>
            <p:cNvSpPr txBox="1">
              <a:spLocks noChangeArrowheads="1"/>
            </p:cNvSpPr>
            <p:nvPr/>
          </p:nvSpPr>
          <p:spPr bwMode="auto">
            <a:xfrm>
              <a:off x="276" y="1056"/>
              <a:ext cx="3516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  <a:defRPr/>
              </a:pPr>
              <a:r>
                <a:rPr lang="fr-FR" b="0">
                  <a:cs typeface="+mn-cs"/>
                </a:rPr>
                <a:t> En général la surface du solide non mouillée </a:t>
              </a:r>
              <a:br>
                <a:rPr lang="fr-FR" b="0">
                  <a:cs typeface="+mn-cs"/>
                </a:rPr>
              </a:br>
              <a:r>
                <a:rPr lang="fr-FR" b="0">
                  <a:cs typeface="+mn-cs"/>
                </a:rPr>
                <a:t>	est en contact avec l</a:t>
              </a:r>
              <a:r>
                <a:rPr lang="ja-JP" altLang="fr-FR" b="0">
                  <a:latin typeface="Arial"/>
                  <a:cs typeface="+mn-cs"/>
                </a:rPr>
                <a:t>’</a:t>
              </a:r>
              <a:r>
                <a:rPr lang="fr-FR" b="0">
                  <a:cs typeface="+mn-cs"/>
                </a:rPr>
                <a:t>air extérieur</a:t>
              </a:r>
            </a:p>
          </p:txBody>
        </p:sp>
        <p:grpSp>
          <p:nvGrpSpPr>
            <p:cNvPr id="10285" name="Group 62"/>
            <p:cNvGrpSpPr>
              <a:grpSpLocks/>
            </p:cNvGrpSpPr>
            <p:nvPr/>
          </p:nvGrpSpPr>
          <p:grpSpPr bwMode="auto">
            <a:xfrm>
              <a:off x="3952" y="657"/>
              <a:ext cx="2144" cy="1351"/>
              <a:chOff x="3952" y="657"/>
              <a:chExt cx="2144" cy="1351"/>
            </a:xfrm>
          </p:grpSpPr>
          <p:grpSp>
            <p:nvGrpSpPr>
              <p:cNvPr id="10286" name="Group 53"/>
              <p:cNvGrpSpPr>
                <a:grpSpLocks/>
              </p:cNvGrpSpPr>
              <p:nvPr/>
            </p:nvGrpSpPr>
            <p:grpSpPr bwMode="auto">
              <a:xfrm>
                <a:off x="3952" y="657"/>
                <a:ext cx="2144" cy="518"/>
                <a:chOff x="3952" y="657"/>
                <a:chExt cx="2144" cy="518"/>
              </a:xfrm>
            </p:grpSpPr>
            <p:sp>
              <p:nvSpPr>
                <p:cNvPr id="62508" name="Freeform 44"/>
                <p:cNvSpPr>
                  <a:spLocks/>
                </p:cNvSpPr>
                <p:nvPr/>
              </p:nvSpPr>
              <p:spPr bwMode="auto">
                <a:xfrm>
                  <a:off x="3952" y="895"/>
                  <a:ext cx="2144" cy="280"/>
                </a:xfrm>
                <a:custGeom>
                  <a:avLst/>
                  <a:gdLst>
                    <a:gd name="T0" fmla="*/ 0 w 2192"/>
                    <a:gd name="T1" fmla="*/ 281 h 281"/>
                    <a:gd name="T2" fmla="*/ 180 w 2192"/>
                    <a:gd name="T3" fmla="*/ 209 h 281"/>
                    <a:gd name="T4" fmla="*/ 392 w 2192"/>
                    <a:gd name="T5" fmla="*/ 113 h 281"/>
                    <a:gd name="T6" fmla="*/ 604 w 2192"/>
                    <a:gd name="T7" fmla="*/ 77 h 281"/>
                    <a:gd name="T8" fmla="*/ 1052 w 2192"/>
                    <a:gd name="T9" fmla="*/ 25 h 281"/>
                    <a:gd name="T10" fmla="*/ 1328 w 2192"/>
                    <a:gd name="T11" fmla="*/ 9 h 281"/>
                    <a:gd name="T12" fmla="*/ 1472 w 2192"/>
                    <a:gd name="T13" fmla="*/ 9 h 281"/>
                    <a:gd name="T14" fmla="*/ 1892 w 2192"/>
                    <a:gd name="T15" fmla="*/ 65 h 281"/>
                    <a:gd name="T16" fmla="*/ 2064 w 2192"/>
                    <a:gd name="T17" fmla="*/ 101 h 281"/>
                    <a:gd name="T18" fmla="*/ 2192 w 2192"/>
                    <a:gd name="T19" fmla="*/ 141 h 281"/>
                    <a:gd name="connsiteX0" fmla="*/ 0 w 10000"/>
                    <a:gd name="connsiteY0" fmla="*/ 9846 h 9846"/>
                    <a:gd name="connsiteX1" fmla="*/ 821 w 10000"/>
                    <a:gd name="connsiteY1" fmla="*/ 7284 h 9846"/>
                    <a:gd name="connsiteX2" fmla="*/ 1788 w 10000"/>
                    <a:gd name="connsiteY2" fmla="*/ 3867 h 9846"/>
                    <a:gd name="connsiteX3" fmla="*/ 2755 w 10000"/>
                    <a:gd name="connsiteY3" fmla="*/ 2586 h 9846"/>
                    <a:gd name="connsiteX4" fmla="*/ 4179 w 10000"/>
                    <a:gd name="connsiteY4" fmla="*/ 736 h 9846"/>
                    <a:gd name="connsiteX5" fmla="*/ 6058 w 10000"/>
                    <a:gd name="connsiteY5" fmla="*/ 166 h 9846"/>
                    <a:gd name="connsiteX6" fmla="*/ 6715 w 10000"/>
                    <a:gd name="connsiteY6" fmla="*/ 166 h 9846"/>
                    <a:gd name="connsiteX7" fmla="*/ 8631 w 10000"/>
                    <a:gd name="connsiteY7" fmla="*/ 2159 h 9846"/>
                    <a:gd name="connsiteX8" fmla="*/ 9416 w 10000"/>
                    <a:gd name="connsiteY8" fmla="*/ 3440 h 9846"/>
                    <a:gd name="connsiteX9" fmla="*/ 10000 w 10000"/>
                    <a:gd name="connsiteY9" fmla="*/ 4864 h 9846"/>
                    <a:gd name="connsiteX0" fmla="*/ 0 w 9927"/>
                    <a:gd name="connsiteY0" fmla="*/ 10144 h 10144"/>
                    <a:gd name="connsiteX1" fmla="*/ 748 w 9927"/>
                    <a:gd name="connsiteY1" fmla="*/ 7398 h 10144"/>
                    <a:gd name="connsiteX2" fmla="*/ 1715 w 9927"/>
                    <a:gd name="connsiteY2" fmla="*/ 3927 h 10144"/>
                    <a:gd name="connsiteX3" fmla="*/ 2682 w 9927"/>
                    <a:gd name="connsiteY3" fmla="*/ 2626 h 10144"/>
                    <a:gd name="connsiteX4" fmla="*/ 4106 w 9927"/>
                    <a:gd name="connsiteY4" fmla="*/ 748 h 10144"/>
                    <a:gd name="connsiteX5" fmla="*/ 5985 w 9927"/>
                    <a:gd name="connsiteY5" fmla="*/ 169 h 10144"/>
                    <a:gd name="connsiteX6" fmla="*/ 6642 w 9927"/>
                    <a:gd name="connsiteY6" fmla="*/ 169 h 10144"/>
                    <a:gd name="connsiteX7" fmla="*/ 8558 w 9927"/>
                    <a:gd name="connsiteY7" fmla="*/ 2193 h 10144"/>
                    <a:gd name="connsiteX8" fmla="*/ 9343 w 9927"/>
                    <a:gd name="connsiteY8" fmla="*/ 3494 h 10144"/>
                    <a:gd name="connsiteX9" fmla="*/ 9927 w 9927"/>
                    <a:gd name="connsiteY9" fmla="*/ 4940 h 10144"/>
                    <a:gd name="connsiteX0" fmla="*/ 0 w 10000"/>
                    <a:gd name="connsiteY0" fmla="*/ 10000 h 10000"/>
                    <a:gd name="connsiteX1" fmla="*/ 754 w 10000"/>
                    <a:gd name="connsiteY1" fmla="*/ 7293 h 10000"/>
                    <a:gd name="connsiteX2" fmla="*/ 1728 w 10000"/>
                    <a:gd name="connsiteY2" fmla="*/ 3871 h 10000"/>
                    <a:gd name="connsiteX3" fmla="*/ 2702 w 10000"/>
                    <a:gd name="connsiteY3" fmla="*/ 2020 h 10000"/>
                    <a:gd name="connsiteX4" fmla="*/ 4136 w 10000"/>
                    <a:gd name="connsiteY4" fmla="*/ 737 h 10000"/>
                    <a:gd name="connsiteX5" fmla="*/ 6029 w 10000"/>
                    <a:gd name="connsiteY5" fmla="*/ 167 h 10000"/>
                    <a:gd name="connsiteX6" fmla="*/ 6691 w 10000"/>
                    <a:gd name="connsiteY6" fmla="*/ 167 h 10000"/>
                    <a:gd name="connsiteX7" fmla="*/ 8621 w 10000"/>
                    <a:gd name="connsiteY7" fmla="*/ 2162 h 10000"/>
                    <a:gd name="connsiteX8" fmla="*/ 9412 w 10000"/>
                    <a:gd name="connsiteY8" fmla="*/ 3444 h 10000"/>
                    <a:gd name="connsiteX9" fmla="*/ 10000 w 10000"/>
                    <a:gd name="connsiteY9" fmla="*/ 4870 h 10000"/>
                    <a:gd name="connsiteX0" fmla="*/ 0 w 10000"/>
                    <a:gd name="connsiteY0" fmla="*/ 9954 h 9954"/>
                    <a:gd name="connsiteX1" fmla="*/ 754 w 10000"/>
                    <a:gd name="connsiteY1" fmla="*/ 7247 h 9954"/>
                    <a:gd name="connsiteX2" fmla="*/ 1728 w 10000"/>
                    <a:gd name="connsiteY2" fmla="*/ 3825 h 9954"/>
                    <a:gd name="connsiteX3" fmla="*/ 2702 w 10000"/>
                    <a:gd name="connsiteY3" fmla="*/ 1974 h 9954"/>
                    <a:gd name="connsiteX4" fmla="*/ 4136 w 10000"/>
                    <a:gd name="connsiteY4" fmla="*/ 691 h 9954"/>
                    <a:gd name="connsiteX5" fmla="*/ 6029 w 10000"/>
                    <a:gd name="connsiteY5" fmla="*/ 121 h 9954"/>
                    <a:gd name="connsiteX6" fmla="*/ 6691 w 10000"/>
                    <a:gd name="connsiteY6" fmla="*/ 121 h 9954"/>
                    <a:gd name="connsiteX7" fmla="*/ 8125 w 10000"/>
                    <a:gd name="connsiteY7" fmla="*/ 1404 h 9954"/>
                    <a:gd name="connsiteX8" fmla="*/ 9412 w 10000"/>
                    <a:gd name="connsiteY8" fmla="*/ 3398 h 9954"/>
                    <a:gd name="connsiteX9" fmla="*/ 10000 w 10000"/>
                    <a:gd name="connsiteY9" fmla="*/ 4824 h 9954"/>
                    <a:gd name="connsiteX0" fmla="*/ 0 w 10000"/>
                    <a:gd name="connsiteY0" fmla="*/ 9999 h 9999"/>
                    <a:gd name="connsiteX1" fmla="*/ 754 w 10000"/>
                    <a:gd name="connsiteY1" fmla="*/ 7279 h 9999"/>
                    <a:gd name="connsiteX2" fmla="*/ 1728 w 10000"/>
                    <a:gd name="connsiteY2" fmla="*/ 3842 h 9999"/>
                    <a:gd name="connsiteX3" fmla="*/ 2702 w 10000"/>
                    <a:gd name="connsiteY3" fmla="*/ 1982 h 9999"/>
                    <a:gd name="connsiteX4" fmla="*/ 4136 w 10000"/>
                    <a:gd name="connsiteY4" fmla="*/ 693 h 9999"/>
                    <a:gd name="connsiteX5" fmla="*/ 6029 w 10000"/>
                    <a:gd name="connsiteY5" fmla="*/ 121 h 9999"/>
                    <a:gd name="connsiteX6" fmla="*/ 6691 w 10000"/>
                    <a:gd name="connsiteY6" fmla="*/ 121 h 9999"/>
                    <a:gd name="connsiteX7" fmla="*/ 8125 w 10000"/>
                    <a:gd name="connsiteY7" fmla="*/ 1409 h 9999"/>
                    <a:gd name="connsiteX8" fmla="*/ 9412 w 10000"/>
                    <a:gd name="connsiteY8" fmla="*/ 3413 h 9999"/>
                    <a:gd name="connsiteX9" fmla="*/ 10000 w 10000"/>
                    <a:gd name="connsiteY9" fmla="*/ 4845 h 9999"/>
                    <a:gd name="connsiteX0" fmla="*/ 0 w 10000"/>
                    <a:gd name="connsiteY0" fmla="*/ 10000 h 10000"/>
                    <a:gd name="connsiteX1" fmla="*/ 754 w 10000"/>
                    <a:gd name="connsiteY1" fmla="*/ 7280 h 10000"/>
                    <a:gd name="connsiteX2" fmla="*/ 1728 w 10000"/>
                    <a:gd name="connsiteY2" fmla="*/ 3842 h 10000"/>
                    <a:gd name="connsiteX3" fmla="*/ 2702 w 10000"/>
                    <a:gd name="connsiteY3" fmla="*/ 1982 h 10000"/>
                    <a:gd name="connsiteX4" fmla="*/ 4136 w 10000"/>
                    <a:gd name="connsiteY4" fmla="*/ 693 h 10000"/>
                    <a:gd name="connsiteX5" fmla="*/ 6029 w 10000"/>
                    <a:gd name="connsiteY5" fmla="*/ 121 h 10000"/>
                    <a:gd name="connsiteX6" fmla="*/ 6691 w 10000"/>
                    <a:gd name="connsiteY6" fmla="*/ 121 h 10000"/>
                    <a:gd name="connsiteX7" fmla="*/ 8125 w 10000"/>
                    <a:gd name="connsiteY7" fmla="*/ 1409 h 10000"/>
                    <a:gd name="connsiteX8" fmla="*/ 9394 w 10000"/>
                    <a:gd name="connsiteY8" fmla="*/ 2842 h 10000"/>
                    <a:gd name="connsiteX9" fmla="*/ 10000 w 10000"/>
                    <a:gd name="connsiteY9" fmla="*/ 4845 h 10000"/>
                    <a:gd name="connsiteX0" fmla="*/ 0 w 10000"/>
                    <a:gd name="connsiteY0" fmla="*/ 10000 h 10000"/>
                    <a:gd name="connsiteX1" fmla="*/ 754 w 10000"/>
                    <a:gd name="connsiteY1" fmla="*/ 7280 h 10000"/>
                    <a:gd name="connsiteX2" fmla="*/ 1728 w 10000"/>
                    <a:gd name="connsiteY2" fmla="*/ 3842 h 10000"/>
                    <a:gd name="connsiteX3" fmla="*/ 2702 w 10000"/>
                    <a:gd name="connsiteY3" fmla="*/ 2553 h 10000"/>
                    <a:gd name="connsiteX4" fmla="*/ 4136 w 10000"/>
                    <a:gd name="connsiteY4" fmla="*/ 693 h 10000"/>
                    <a:gd name="connsiteX5" fmla="*/ 6029 w 10000"/>
                    <a:gd name="connsiteY5" fmla="*/ 121 h 10000"/>
                    <a:gd name="connsiteX6" fmla="*/ 6691 w 10000"/>
                    <a:gd name="connsiteY6" fmla="*/ 121 h 10000"/>
                    <a:gd name="connsiteX7" fmla="*/ 8125 w 10000"/>
                    <a:gd name="connsiteY7" fmla="*/ 1409 h 10000"/>
                    <a:gd name="connsiteX8" fmla="*/ 9394 w 10000"/>
                    <a:gd name="connsiteY8" fmla="*/ 2842 h 10000"/>
                    <a:gd name="connsiteX9" fmla="*/ 10000 w 10000"/>
                    <a:gd name="connsiteY9" fmla="*/ 4845 h 10000"/>
                    <a:gd name="connsiteX0" fmla="*/ 0 w 10000"/>
                    <a:gd name="connsiteY0" fmla="*/ 10000 h 10000"/>
                    <a:gd name="connsiteX1" fmla="*/ 754 w 10000"/>
                    <a:gd name="connsiteY1" fmla="*/ 7280 h 10000"/>
                    <a:gd name="connsiteX2" fmla="*/ 1728 w 10000"/>
                    <a:gd name="connsiteY2" fmla="*/ 3842 h 10000"/>
                    <a:gd name="connsiteX3" fmla="*/ 2702 w 10000"/>
                    <a:gd name="connsiteY3" fmla="*/ 2410 h 10000"/>
                    <a:gd name="connsiteX4" fmla="*/ 4136 w 10000"/>
                    <a:gd name="connsiteY4" fmla="*/ 693 h 10000"/>
                    <a:gd name="connsiteX5" fmla="*/ 6029 w 10000"/>
                    <a:gd name="connsiteY5" fmla="*/ 121 h 10000"/>
                    <a:gd name="connsiteX6" fmla="*/ 6691 w 10000"/>
                    <a:gd name="connsiteY6" fmla="*/ 121 h 10000"/>
                    <a:gd name="connsiteX7" fmla="*/ 8125 w 10000"/>
                    <a:gd name="connsiteY7" fmla="*/ 1409 h 10000"/>
                    <a:gd name="connsiteX8" fmla="*/ 9394 w 10000"/>
                    <a:gd name="connsiteY8" fmla="*/ 2842 h 10000"/>
                    <a:gd name="connsiteX9" fmla="*/ 10000 w 10000"/>
                    <a:gd name="connsiteY9" fmla="*/ 4845 h 10000"/>
                    <a:gd name="connsiteX0" fmla="*/ 0 w 10000"/>
                    <a:gd name="connsiteY0" fmla="*/ 10000 h 10000"/>
                    <a:gd name="connsiteX1" fmla="*/ 754 w 10000"/>
                    <a:gd name="connsiteY1" fmla="*/ 7280 h 10000"/>
                    <a:gd name="connsiteX2" fmla="*/ 1728 w 10000"/>
                    <a:gd name="connsiteY2" fmla="*/ 3842 h 10000"/>
                    <a:gd name="connsiteX3" fmla="*/ 2702 w 10000"/>
                    <a:gd name="connsiteY3" fmla="*/ 2410 h 10000"/>
                    <a:gd name="connsiteX4" fmla="*/ 4136 w 10000"/>
                    <a:gd name="connsiteY4" fmla="*/ 693 h 10000"/>
                    <a:gd name="connsiteX5" fmla="*/ 6029 w 10000"/>
                    <a:gd name="connsiteY5" fmla="*/ 121 h 10000"/>
                    <a:gd name="connsiteX6" fmla="*/ 6691 w 10000"/>
                    <a:gd name="connsiteY6" fmla="*/ 121 h 10000"/>
                    <a:gd name="connsiteX7" fmla="*/ 8125 w 10000"/>
                    <a:gd name="connsiteY7" fmla="*/ 1409 h 10000"/>
                    <a:gd name="connsiteX8" fmla="*/ 9210 w 10000"/>
                    <a:gd name="connsiteY8" fmla="*/ 2699 h 10000"/>
                    <a:gd name="connsiteX9" fmla="*/ 10000 w 10000"/>
                    <a:gd name="connsiteY9" fmla="*/ 4845 h 10000"/>
                    <a:gd name="connsiteX0" fmla="*/ 0 w 9853"/>
                    <a:gd name="connsiteY0" fmla="*/ 10000 h 10000"/>
                    <a:gd name="connsiteX1" fmla="*/ 754 w 9853"/>
                    <a:gd name="connsiteY1" fmla="*/ 7280 h 10000"/>
                    <a:gd name="connsiteX2" fmla="*/ 1728 w 9853"/>
                    <a:gd name="connsiteY2" fmla="*/ 3842 h 10000"/>
                    <a:gd name="connsiteX3" fmla="*/ 2702 w 9853"/>
                    <a:gd name="connsiteY3" fmla="*/ 2410 h 10000"/>
                    <a:gd name="connsiteX4" fmla="*/ 4136 w 9853"/>
                    <a:gd name="connsiteY4" fmla="*/ 693 h 10000"/>
                    <a:gd name="connsiteX5" fmla="*/ 6029 w 9853"/>
                    <a:gd name="connsiteY5" fmla="*/ 121 h 10000"/>
                    <a:gd name="connsiteX6" fmla="*/ 6691 w 9853"/>
                    <a:gd name="connsiteY6" fmla="*/ 121 h 10000"/>
                    <a:gd name="connsiteX7" fmla="*/ 8125 w 9853"/>
                    <a:gd name="connsiteY7" fmla="*/ 1409 h 10000"/>
                    <a:gd name="connsiteX8" fmla="*/ 9210 w 9853"/>
                    <a:gd name="connsiteY8" fmla="*/ 2699 h 10000"/>
                    <a:gd name="connsiteX9" fmla="*/ 9853 w 9853"/>
                    <a:gd name="connsiteY9" fmla="*/ 4702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853" h="10000">
                      <a:moveTo>
                        <a:pt x="0" y="10000"/>
                      </a:moveTo>
                      <a:cubicBezTo>
                        <a:pt x="262" y="9212"/>
                        <a:pt x="465" y="8306"/>
                        <a:pt x="754" y="7280"/>
                      </a:cubicBezTo>
                      <a:cubicBezTo>
                        <a:pt x="1042" y="6255"/>
                        <a:pt x="1403" y="4654"/>
                        <a:pt x="1728" y="3842"/>
                      </a:cubicBezTo>
                      <a:cubicBezTo>
                        <a:pt x="2053" y="3030"/>
                        <a:pt x="2301" y="2936"/>
                        <a:pt x="2702" y="2410"/>
                      </a:cubicBezTo>
                      <a:cubicBezTo>
                        <a:pt x="3103" y="1885"/>
                        <a:pt x="3582" y="1074"/>
                        <a:pt x="4136" y="693"/>
                      </a:cubicBezTo>
                      <a:cubicBezTo>
                        <a:pt x="4690" y="312"/>
                        <a:pt x="5603" y="215"/>
                        <a:pt x="6029" y="121"/>
                      </a:cubicBezTo>
                      <a:cubicBezTo>
                        <a:pt x="6455" y="24"/>
                        <a:pt x="6342" y="-94"/>
                        <a:pt x="6691" y="121"/>
                      </a:cubicBezTo>
                      <a:cubicBezTo>
                        <a:pt x="7040" y="336"/>
                        <a:pt x="7705" y="979"/>
                        <a:pt x="8125" y="1409"/>
                      </a:cubicBezTo>
                      <a:cubicBezTo>
                        <a:pt x="8545" y="1839"/>
                        <a:pt x="8980" y="2235"/>
                        <a:pt x="9210" y="2699"/>
                      </a:cubicBezTo>
                      <a:cubicBezTo>
                        <a:pt x="9439" y="3165"/>
                        <a:pt x="9674" y="4201"/>
                        <a:pt x="9853" y="4702"/>
                      </a:cubicBezTo>
                    </a:path>
                  </a:pathLst>
                </a:custGeom>
                <a:noFill/>
                <a:ln w="57150" cmpd="sng">
                  <a:solidFill>
                    <a:srgbClr val="A599C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cs typeface="+mn-cs"/>
                  </a:endParaRPr>
                </a:p>
              </p:txBody>
            </p:sp>
            <p:sp>
              <p:nvSpPr>
                <p:cNvPr id="62509" name="Rectangle 45"/>
                <p:cNvSpPr>
                  <a:spLocks noChangeArrowheads="1"/>
                </p:cNvSpPr>
                <p:nvPr/>
              </p:nvSpPr>
              <p:spPr bwMode="auto">
                <a:xfrm>
                  <a:off x="5712" y="657"/>
                  <a:ext cx="315" cy="250"/>
                </a:xfrm>
                <a:prstGeom prst="rect">
                  <a:avLst/>
                </a:prstGeom>
                <a:solidFill>
                  <a:srgbClr val="A599CE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fr-FR" b="0">
                      <a:solidFill>
                        <a:schemeClr val="bg1"/>
                      </a:solidFill>
                      <a:latin typeface="Times New Roman" charset="0"/>
                      <a:cs typeface="+mn-cs"/>
                    </a:rPr>
                    <a:t>S</a:t>
                  </a:r>
                  <a:r>
                    <a:rPr lang="fr-FR" b="0" baseline="-25000">
                      <a:solidFill>
                        <a:schemeClr val="bg1"/>
                      </a:solidFill>
                      <a:latin typeface="Times New Roman" charset="0"/>
                      <a:cs typeface="+mn-cs"/>
                    </a:rPr>
                    <a:t>air</a:t>
                  </a:r>
                </a:p>
              </p:txBody>
            </p:sp>
          </p:grpSp>
          <p:sp>
            <p:nvSpPr>
              <p:cNvPr id="62510" name="Freeform 46"/>
              <p:cNvSpPr>
                <a:spLocks/>
              </p:cNvSpPr>
              <p:nvPr/>
            </p:nvSpPr>
            <p:spPr bwMode="auto">
              <a:xfrm>
                <a:off x="4200" y="1667"/>
                <a:ext cx="1572" cy="341"/>
              </a:xfrm>
              <a:custGeom>
                <a:avLst/>
                <a:gdLst>
                  <a:gd name="T0" fmla="*/ 0 w 1624"/>
                  <a:gd name="T1" fmla="*/ 151 h 355"/>
                  <a:gd name="T2" fmla="*/ 272 w 1624"/>
                  <a:gd name="T3" fmla="*/ 51 h 355"/>
                  <a:gd name="T4" fmla="*/ 456 w 1624"/>
                  <a:gd name="T5" fmla="*/ 11 h 355"/>
                  <a:gd name="T6" fmla="*/ 640 w 1624"/>
                  <a:gd name="T7" fmla="*/ 11 h 355"/>
                  <a:gd name="T8" fmla="*/ 752 w 1624"/>
                  <a:gd name="T9" fmla="*/ 7 h 355"/>
                  <a:gd name="T10" fmla="*/ 916 w 1624"/>
                  <a:gd name="T11" fmla="*/ 51 h 355"/>
                  <a:gd name="T12" fmla="*/ 1032 w 1624"/>
                  <a:gd name="T13" fmla="*/ 79 h 355"/>
                  <a:gd name="T14" fmla="*/ 1232 w 1624"/>
                  <a:gd name="T15" fmla="*/ 175 h 355"/>
                  <a:gd name="T16" fmla="*/ 1440 w 1624"/>
                  <a:gd name="T17" fmla="*/ 267 h 355"/>
                  <a:gd name="T18" fmla="*/ 1624 w 1624"/>
                  <a:gd name="T19" fmla="*/ 355 h 355"/>
                  <a:gd name="connsiteX0" fmla="*/ 0 w 9828"/>
                  <a:gd name="connsiteY0" fmla="*/ 3564 h 9873"/>
                  <a:gd name="connsiteX1" fmla="*/ 1503 w 9828"/>
                  <a:gd name="connsiteY1" fmla="*/ 1310 h 9873"/>
                  <a:gd name="connsiteX2" fmla="*/ 2636 w 9828"/>
                  <a:gd name="connsiteY2" fmla="*/ 183 h 9873"/>
                  <a:gd name="connsiteX3" fmla="*/ 3769 w 9828"/>
                  <a:gd name="connsiteY3" fmla="*/ 183 h 9873"/>
                  <a:gd name="connsiteX4" fmla="*/ 4459 w 9828"/>
                  <a:gd name="connsiteY4" fmla="*/ 70 h 9873"/>
                  <a:gd name="connsiteX5" fmla="*/ 5468 w 9828"/>
                  <a:gd name="connsiteY5" fmla="*/ 1310 h 9873"/>
                  <a:gd name="connsiteX6" fmla="*/ 6183 w 9828"/>
                  <a:gd name="connsiteY6" fmla="*/ 2098 h 9873"/>
                  <a:gd name="connsiteX7" fmla="*/ 7414 w 9828"/>
                  <a:gd name="connsiteY7" fmla="*/ 4803 h 9873"/>
                  <a:gd name="connsiteX8" fmla="*/ 8695 w 9828"/>
                  <a:gd name="connsiteY8" fmla="*/ 7394 h 9873"/>
                  <a:gd name="connsiteX9" fmla="*/ 9828 w 9828"/>
                  <a:gd name="connsiteY9" fmla="*/ 9873 h 9873"/>
                  <a:gd name="connsiteX0" fmla="*/ 0 w 10000"/>
                  <a:gd name="connsiteY0" fmla="*/ 3886 h 10276"/>
                  <a:gd name="connsiteX1" fmla="*/ 1529 w 10000"/>
                  <a:gd name="connsiteY1" fmla="*/ 1603 h 10276"/>
                  <a:gd name="connsiteX2" fmla="*/ 2682 w 10000"/>
                  <a:gd name="connsiteY2" fmla="*/ 461 h 10276"/>
                  <a:gd name="connsiteX3" fmla="*/ 3634 w 10000"/>
                  <a:gd name="connsiteY3" fmla="*/ 4 h 10276"/>
                  <a:gd name="connsiteX4" fmla="*/ 4537 w 10000"/>
                  <a:gd name="connsiteY4" fmla="*/ 347 h 10276"/>
                  <a:gd name="connsiteX5" fmla="*/ 5564 w 10000"/>
                  <a:gd name="connsiteY5" fmla="*/ 1603 h 10276"/>
                  <a:gd name="connsiteX6" fmla="*/ 6291 w 10000"/>
                  <a:gd name="connsiteY6" fmla="*/ 2401 h 10276"/>
                  <a:gd name="connsiteX7" fmla="*/ 7544 w 10000"/>
                  <a:gd name="connsiteY7" fmla="*/ 5141 h 10276"/>
                  <a:gd name="connsiteX8" fmla="*/ 8847 w 10000"/>
                  <a:gd name="connsiteY8" fmla="*/ 7765 h 10276"/>
                  <a:gd name="connsiteX9" fmla="*/ 10000 w 10000"/>
                  <a:gd name="connsiteY9" fmla="*/ 10276 h 10276"/>
                  <a:gd name="connsiteX0" fmla="*/ 0 w 10000"/>
                  <a:gd name="connsiteY0" fmla="*/ 3882 h 10272"/>
                  <a:gd name="connsiteX1" fmla="*/ 1529 w 10000"/>
                  <a:gd name="connsiteY1" fmla="*/ 1599 h 10272"/>
                  <a:gd name="connsiteX2" fmla="*/ 2456 w 10000"/>
                  <a:gd name="connsiteY2" fmla="*/ 343 h 10272"/>
                  <a:gd name="connsiteX3" fmla="*/ 3634 w 10000"/>
                  <a:gd name="connsiteY3" fmla="*/ 0 h 10272"/>
                  <a:gd name="connsiteX4" fmla="*/ 4537 w 10000"/>
                  <a:gd name="connsiteY4" fmla="*/ 343 h 10272"/>
                  <a:gd name="connsiteX5" fmla="*/ 5564 w 10000"/>
                  <a:gd name="connsiteY5" fmla="*/ 1599 h 10272"/>
                  <a:gd name="connsiteX6" fmla="*/ 6291 w 10000"/>
                  <a:gd name="connsiteY6" fmla="*/ 2397 h 10272"/>
                  <a:gd name="connsiteX7" fmla="*/ 7544 w 10000"/>
                  <a:gd name="connsiteY7" fmla="*/ 5137 h 10272"/>
                  <a:gd name="connsiteX8" fmla="*/ 8847 w 10000"/>
                  <a:gd name="connsiteY8" fmla="*/ 7761 h 10272"/>
                  <a:gd name="connsiteX9" fmla="*/ 10000 w 10000"/>
                  <a:gd name="connsiteY9" fmla="*/ 10272 h 10272"/>
                  <a:gd name="connsiteX0" fmla="*/ 0 w 10000"/>
                  <a:gd name="connsiteY0" fmla="*/ 3882 h 10272"/>
                  <a:gd name="connsiteX1" fmla="*/ 1529 w 10000"/>
                  <a:gd name="connsiteY1" fmla="*/ 1599 h 10272"/>
                  <a:gd name="connsiteX2" fmla="*/ 2456 w 10000"/>
                  <a:gd name="connsiteY2" fmla="*/ 343 h 10272"/>
                  <a:gd name="connsiteX3" fmla="*/ 3634 w 10000"/>
                  <a:gd name="connsiteY3" fmla="*/ 0 h 10272"/>
                  <a:gd name="connsiteX4" fmla="*/ 4537 w 10000"/>
                  <a:gd name="connsiteY4" fmla="*/ 343 h 10272"/>
                  <a:gd name="connsiteX5" fmla="*/ 5564 w 10000"/>
                  <a:gd name="connsiteY5" fmla="*/ 1599 h 10272"/>
                  <a:gd name="connsiteX6" fmla="*/ 6291 w 10000"/>
                  <a:gd name="connsiteY6" fmla="*/ 2397 h 10272"/>
                  <a:gd name="connsiteX7" fmla="*/ 7544 w 10000"/>
                  <a:gd name="connsiteY7" fmla="*/ 5137 h 10272"/>
                  <a:gd name="connsiteX8" fmla="*/ 8847 w 10000"/>
                  <a:gd name="connsiteY8" fmla="*/ 7761 h 10272"/>
                  <a:gd name="connsiteX9" fmla="*/ 10000 w 10000"/>
                  <a:gd name="connsiteY9" fmla="*/ 10272 h 10272"/>
                  <a:gd name="connsiteX0" fmla="*/ 0 w 10000"/>
                  <a:gd name="connsiteY0" fmla="*/ 3882 h 10272"/>
                  <a:gd name="connsiteX1" fmla="*/ 1529 w 10000"/>
                  <a:gd name="connsiteY1" fmla="*/ 1599 h 10272"/>
                  <a:gd name="connsiteX2" fmla="*/ 2456 w 10000"/>
                  <a:gd name="connsiteY2" fmla="*/ 343 h 10272"/>
                  <a:gd name="connsiteX3" fmla="*/ 3634 w 10000"/>
                  <a:gd name="connsiteY3" fmla="*/ 0 h 10272"/>
                  <a:gd name="connsiteX4" fmla="*/ 4537 w 10000"/>
                  <a:gd name="connsiteY4" fmla="*/ 343 h 10272"/>
                  <a:gd name="connsiteX5" fmla="*/ 5489 w 10000"/>
                  <a:gd name="connsiteY5" fmla="*/ 1257 h 10272"/>
                  <a:gd name="connsiteX6" fmla="*/ 6291 w 10000"/>
                  <a:gd name="connsiteY6" fmla="*/ 2397 h 10272"/>
                  <a:gd name="connsiteX7" fmla="*/ 7544 w 10000"/>
                  <a:gd name="connsiteY7" fmla="*/ 5137 h 10272"/>
                  <a:gd name="connsiteX8" fmla="*/ 8847 w 10000"/>
                  <a:gd name="connsiteY8" fmla="*/ 7761 h 10272"/>
                  <a:gd name="connsiteX9" fmla="*/ 10000 w 10000"/>
                  <a:gd name="connsiteY9" fmla="*/ 10272 h 10272"/>
                  <a:gd name="connsiteX0" fmla="*/ 0 w 10000"/>
                  <a:gd name="connsiteY0" fmla="*/ 3882 h 10272"/>
                  <a:gd name="connsiteX1" fmla="*/ 1529 w 10000"/>
                  <a:gd name="connsiteY1" fmla="*/ 1599 h 10272"/>
                  <a:gd name="connsiteX2" fmla="*/ 2456 w 10000"/>
                  <a:gd name="connsiteY2" fmla="*/ 343 h 10272"/>
                  <a:gd name="connsiteX3" fmla="*/ 3634 w 10000"/>
                  <a:gd name="connsiteY3" fmla="*/ 0 h 10272"/>
                  <a:gd name="connsiteX4" fmla="*/ 4537 w 10000"/>
                  <a:gd name="connsiteY4" fmla="*/ 343 h 10272"/>
                  <a:gd name="connsiteX5" fmla="*/ 5489 w 10000"/>
                  <a:gd name="connsiteY5" fmla="*/ 1257 h 10272"/>
                  <a:gd name="connsiteX6" fmla="*/ 6567 w 10000"/>
                  <a:gd name="connsiteY6" fmla="*/ 2968 h 10272"/>
                  <a:gd name="connsiteX7" fmla="*/ 7544 w 10000"/>
                  <a:gd name="connsiteY7" fmla="*/ 5137 h 10272"/>
                  <a:gd name="connsiteX8" fmla="*/ 8847 w 10000"/>
                  <a:gd name="connsiteY8" fmla="*/ 7761 h 10272"/>
                  <a:gd name="connsiteX9" fmla="*/ 10000 w 10000"/>
                  <a:gd name="connsiteY9" fmla="*/ 10272 h 10272"/>
                  <a:gd name="connsiteX0" fmla="*/ 0 w 10025"/>
                  <a:gd name="connsiteY0" fmla="*/ 3540 h 10272"/>
                  <a:gd name="connsiteX1" fmla="*/ 1554 w 10025"/>
                  <a:gd name="connsiteY1" fmla="*/ 1599 h 10272"/>
                  <a:gd name="connsiteX2" fmla="*/ 2481 w 10025"/>
                  <a:gd name="connsiteY2" fmla="*/ 343 h 10272"/>
                  <a:gd name="connsiteX3" fmla="*/ 3659 w 10025"/>
                  <a:gd name="connsiteY3" fmla="*/ 0 h 10272"/>
                  <a:gd name="connsiteX4" fmla="*/ 4562 w 10025"/>
                  <a:gd name="connsiteY4" fmla="*/ 343 h 10272"/>
                  <a:gd name="connsiteX5" fmla="*/ 5514 w 10025"/>
                  <a:gd name="connsiteY5" fmla="*/ 1257 h 10272"/>
                  <a:gd name="connsiteX6" fmla="*/ 6592 w 10025"/>
                  <a:gd name="connsiteY6" fmla="*/ 2968 h 10272"/>
                  <a:gd name="connsiteX7" fmla="*/ 7569 w 10025"/>
                  <a:gd name="connsiteY7" fmla="*/ 5137 h 10272"/>
                  <a:gd name="connsiteX8" fmla="*/ 8872 w 10025"/>
                  <a:gd name="connsiteY8" fmla="*/ 7761 h 10272"/>
                  <a:gd name="connsiteX9" fmla="*/ 10025 w 10025"/>
                  <a:gd name="connsiteY9" fmla="*/ 10272 h 10272"/>
                  <a:gd name="connsiteX0" fmla="*/ 0 w 10025"/>
                  <a:gd name="connsiteY0" fmla="*/ 3540 h 10272"/>
                  <a:gd name="connsiteX1" fmla="*/ 1554 w 10025"/>
                  <a:gd name="connsiteY1" fmla="*/ 1142 h 10272"/>
                  <a:gd name="connsiteX2" fmla="*/ 2481 w 10025"/>
                  <a:gd name="connsiteY2" fmla="*/ 343 h 10272"/>
                  <a:gd name="connsiteX3" fmla="*/ 3659 w 10025"/>
                  <a:gd name="connsiteY3" fmla="*/ 0 h 10272"/>
                  <a:gd name="connsiteX4" fmla="*/ 4562 w 10025"/>
                  <a:gd name="connsiteY4" fmla="*/ 343 h 10272"/>
                  <a:gd name="connsiteX5" fmla="*/ 5514 w 10025"/>
                  <a:gd name="connsiteY5" fmla="*/ 1257 h 10272"/>
                  <a:gd name="connsiteX6" fmla="*/ 6592 w 10025"/>
                  <a:gd name="connsiteY6" fmla="*/ 2968 h 10272"/>
                  <a:gd name="connsiteX7" fmla="*/ 7569 w 10025"/>
                  <a:gd name="connsiteY7" fmla="*/ 5137 h 10272"/>
                  <a:gd name="connsiteX8" fmla="*/ 8872 w 10025"/>
                  <a:gd name="connsiteY8" fmla="*/ 7761 h 10272"/>
                  <a:gd name="connsiteX9" fmla="*/ 10025 w 10025"/>
                  <a:gd name="connsiteY9" fmla="*/ 10272 h 10272"/>
                  <a:gd name="connsiteX0" fmla="*/ 0 w 10025"/>
                  <a:gd name="connsiteY0" fmla="*/ 3736 h 10468"/>
                  <a:gd name="connsiteX1" fmla="*/ 1554 w 10025"/>
                  <a:gd name="connsiteY1" fmla="*/ 1338 h 10468"/>
                  <a:gd name="connsiteX2" fmla="*/ 2481 w 10025"/>
                  <a:gd name="connsiteY2" fmla="*/ 539 h 10468"/>
                  <a:gd name="connsiteX3" fmla="*/ 3659 w 10025"/>
                  <a:gd name="connsiteY3" fmla="*/ 196 h 10468"/>
                  <a:gd name="connsiteX4" fmla="*/ 4562 w 10025"/>
                  <a:gd name="connsiteY4" fmla="*/ 82 h 10468"/>
                  <a:gd name="connsiteX5" fmla="*/ 5514 w 10025"/>
                  <a:gd name="connsiteY5" fmla="*/ 1453 h 10468"/>
                  <a:gd name="connsiteX6" fmla="*/ 6592 w 10025"/>
                  <a:gd name="connsiteY6" fmla="*/ 3164 h 10468"/>
                  <a:gd name="connsiteX7" fmla="*/ 7569 w 10025"/>
                  <a:gd name="connsiteY7" fmla="*/ 5333 h 10468"/>
                  <a:gd name="connsiteX8" fmla="*/ 8872 w 10025"/>
                  <a:gd name="connsiteY8" fmla="*/ 7957 h 10468"/>
                  <a:gd name="connsiteX9" fmla="*/ 10025 w 10025"/>
                  <a:gd name="connsiteY9" fmla="*/ 10468 h 10468"/>
                  <a:gd name="connsiteX0" fmla="*/ 0 w 10025"/>
                  <a:gd name="connsiteY0" fmla="*/ 3736 h 10468"/>
                  <a:gd name="connsiteX1" fmla="*/ 1554 w 10025"/>
                  <a:gd name="connsiteY1" fmla="*/ 1338 h 10468"/>
                  <a:gd name="connsiteX2" fmla="*/ 2481 w 10025"/>
                  <a:gd name="connsiteY2" fmla="*/ 539 h 10468"/>
                  <a:gd name="connsiteX3" fmla="*/ 3659 w 10025"/>
                  <a:gd name="connsiteY3" fmla="*/ 196 h 10468"/>
                  <a:gd name="connsiteX4" fmla="*/ 4562 w 10025"/>
                  <a:gd name="connsiteY4" fmla="*/ 82 h 10468"/>
                  <a:gd name="connsiteX5" fmla="*/ 5514 w 10025"/>
                  <a:gd name="connsiteY5" fmla="*/ 1453 h 10468"/>
                  <a:gd name="connsiteX6" fmla="*/ 6592 w 10025"/>
                  <a:gd name="connsiteY6" fmla="*/ 3164 h 10468"/>
                  <a:gd name="connsiteX7" fmla="*/ 8872 w 10025"/>
                  <a:gd name="connsiteY7" fmla="*/ 7957 h 10468"/>
                  <a:gd name="connsiteX8" fmla="*/ 10025 w 10025"/>
                  <a:gd name="connsiteY8" fmla="*/ 10468 h 10468"/>
                  <a:gd name="connsiteX0" fmla="*/ 0 w 10025"/>
                  <a:gd name="connsiteY0" fmla="*/ 3736 h 10468"/>
                  <a:gd name="connsiteX1" fmla="*/ 1554 w 10025"/>
                  <a:gd name="connsiteY1" fmla="*/ 1338 h 10468"/>
                  <a:gd name="connsiteX2" fmla="*/ 2481 w 10025"/>
                  <a:gd name="connsiteY2" fmla="*/ 539 h 10468"/>
                  <a:gd name="connsiteX3" fmla="*/ 3659 w 10025"/>
                  <a:gd name="connsiteY3" fmla="*/ 196 h 10468"/>
                  <a:gd name="connsiteX4" fmla="*/ 4562 w 10025"/>
                  <a:gd name="connsiteY4" fmla="*/ 82 h 10468"/>
                  <a:gd name="connsiteX5" fmla="*/ 5514 w 10025"/>
                  <a:gd name="connsiteY5" fmla="*/ 1453 h 10468"/>
                  <a:gd name="connsiteX6" fmla="*/ 6592 w 10025"/>
                  <a:gd name="connsiteY6" fmla="*/ 3164 h 10468"/>
                  <a:gd name="connsiteX7" fmla="*/ 8245 w 10025"/>
                  <a:gd name="connsiteY7" fmla="*/ 6588 h 10468"/>
                  <a:gd name="connsiteX8" fmla="*/ 10025 w 10025"/>
                  <a:gd name="connsiteY8" fmla="*/ 10468 h 10468"/>
                  <a:gd name="connsiteX0" fmla="*/ 0 w 10025"/>
                  <a:gd name="connsiteY0" fmla="*/ 3736 h 10468"/>
                  <a:gd name="connsiteX1" fmla="*/ 1554 w 10025"/>
                  <a:gd name="connsiteY1" fmla="*/ 1338 h 10468"/>
                  <a:gd name="connsiteX2" fmla="*/ 2481 w 10025"/>
                  <a:gd name="connsiteY2" fmla="*/ 539 h 10468"/>
                  <a:gd name="connsiteX3" fmla="*/ 3659 w 10025"/>
                  <a:gd name="connsiteY3" fmla="*/ 196 h 10468"/>
                  <a:gd name="connsiteX4" fmla="*/ 4562 w 10025"/>
                  <a:gd name="connsiteY4" fmla="*/ 82 h 10468"/>
                  <a:gd name="connsiteX5" fmla="*/ 5514 w 10025"/>
                  <a:gd name="connsiteY5" fmla="*/ 1453 h 10468"/>
                  <a:gd name="connsiteX6" fmla="*/ 6692 w 10025"/>
                  <a:gd name="connsiteY6" fmla="*/ 3620 h 10468"/>
                  <a:gd name="connsiteX7" fmla="*/ 8245 w 10025"/>
                  <a:gd name="connsiteY7" fmla="*/ 6588 h 10468"/>
                  <a:gd name="connsiteX8" fmla="*/ 10025 w 10025"/>
                  <a:gd name="connsiteY8" fmla="*/ 10468 h 10468"/>
                  <a:gd name="connsiteX0" fmla="*/ 0 w 10025"/>
                  <a:gd name="connsiteY0" fmla="*/ 3736 h 10468"/>
                  <a:gd name="connsiteX1" fmla="*/ 1554 w 10025"/>
                  <a:gd name="connsiteY1" fmla="*/ 1338 h 10468"/>
                  <a:gd name="connsiteX2" fmla="*/ 2481 w 10025"/>
                  <a:gd name="connsiteY2" fmla="*/ 539 h 10468"/>
                  <a:gd name="connsiteX3" fmla="*/ 3659 w 10025"/>
                  <a:gd name="connsiteY3" fmla="*/ 196 h 10468"/>
                  <a:gd name="connsiteX4" fmla="*/ 4562 w 10025"/>
                  <a:gd name="connsiteY4" fmla="*/ 82 h 10468"/>
                  <a:gd name="connsiteX5" fmla="*/ 5514 w 10025"/>
                  <a:gd name="connsiteY5" fmla="*/ 1453 h 10468"/>
                  <a:gd name="connsiteX6" fmla="*/ 6717 w 10025"/>
                  <a:gd name="connsiteY6" fmla="*/ 3278 h 10468"/>
                  <a:gd name="connsiteX7" fmla="*/ 8245 w 10025"/>
                  <a:gd name="connsiteY7" fmla="*/ 6588 h 10468"/>
                  <a:gd name="connsiteX8" fmla="*/ 10025 w 10025"/>
                  <a:gd name="connsiteY8" fmla="*/ 10468 h 10468"/>
                  <a:gd name="connsiteX0" fmla="*/ 0 w 10025"/>
                  <a:gd name="connsiteY0" fmla="*/ 3870 h 10602"/>
                  <a:gd name="connsiteX1" fmla="*/ 1554 w 10025"/>
                  <a:gd name="connsiteY1" fmla="*/ 1472 h 10602"/>
                  <a:gd name="connsiteX2" fmla="*/ 2481 w 10025"/>
                  <a:gd name="connsiteY2" fmla="*/ 673 h 10602"/>
                  <a:gd name="connsiteX3" fmla="*/ 3659 w 10025"/>
                  <a:gd name="connsiteY3" fmla="*/ 330 h 10602"/>
                  <a:gd name="connsiteX4" fmla="*/ 4562 w 10025"/>
                  <a:gd name="connsiteY4" fmla="*/ 216 h 10602"/>
                  <a:gd name="connsiteX5" fmla="*/ 6717 w 10025"/>
                  <a:gd name="connsiteY5" fmla="*/ 3412 h 10602"/>
                  <a:gd name="connsiteX6" fmla="*/ 8245 w 10025"/>
                  <a:gd name="connsiteY6" fmla="*/ 6722 h 10602"/>
                  <a:gd name="connsiteX7" fmla="*/ 10025 w 10025"/>
                  <a:gd name="connsiteY7" fmla="*/ 10602 h 10602"/>
                  <a:gd name="connsiteX0" fmla="*/ 0 w 10025"/>
                  <a:gd name="connsiteY0" fmla="*/ 3550 h 10282"/>
                  <a:gd name="connsiteX1" fmla="*/ 1554 w 10025"/>
                  <a:gd name="connsiteY1" fmla="*/ 1152 h 10282"/>
                  <a:gd name="connsiteX2" fmla="*/ 2481 w 10025"/>
                  <a:gd name="connsiteY2" fmla="*/ 353 h 10282"/>
                  <a:gd name="connsiteX3" fmla="*/ 3659 w 10025"/>
                  <a:gd name="connsiteY3" fmla="*/ 10 h 10282"/>
                  <a:gd name="connsiteX4" fmla="*/ 5289 w 10025"/>
                  <a:gd name="connsiteY4" fmla="*/ 694 h 10282"/>
                  <a:gd name="connsiteX5" fmla="*/ 6717 w 10025"/>
                  <a:gd name="connsiteY5" fmla="*/ 3092 h 10282"/>
                  <a:gd name="connsiteX6" fmla="*/ 8245 w 10025"/>
                  <a:gd name="connsiteY6" fmla="*/ 6402 h 10282"/>
                  <a:gd name="connsiteX7" fmla="*/ 10025 w 10025"/>
                  <a:gd name="connsiteY7" fmla="*/ 10282 h 10282"/>
                  <a:gd name="connsiteX0" fmla="*/ 0 w 9850"/>
                  <a:gd name="connsiteY0" fmla="*/ 3550 h 9712"/>
                  <a:gd name="connsiteX1" fmla="*/ 1554 w 9850"/>
                  <a:gd name="connsiteY1" fmla="*/ 1152 h 9712"/>
                  <a:gd name="connsiteX2" fmla="*/ 2481 w 9850"/>
                  <a:gd name="connsiteY2" fmla="*/ 353 h 9712"/>
                  <a:gd name="connsiteX3" fmla="*/ 3659 w 9850"/>
                  <a:gd name="connsiteY3" fmla="*/ 10 h 9712"/>
                  <a:gd name="connsiteX4" fmla="*/ 5289 w 9850"/>
                  <a:gd name="connsiteY4" fmla="*/ 694 h 9712"/>
                  <a:gd name="connsiteX5" fmla="*/ 6717 w 9850"/>
                  <a:gd name="connsiteY5" fmla="*/ 3092 h 9712"/>
                  <a:gd name="connsiteX6" fmla="*/ 8245 w 9850"/>
                  <a:gd name="connsiteY6" fmla="*/ 6402 h 9712"/>
                  <a:gd name="connsiteX7" fmla="*/ 9850 w 9850"/>
                  <a:gd name="connsiteY7" fmla="*/ 9712 h 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50" h="9712">
                    <a:moveTo>
                      <a:pt x="0" y="3550"/>
                    </a:moveTo>
                    <a:cubicBezTo>
                      <a:pt x="614" y="2437"/>
                      <a:pt x="1141" y="1685"/>
                      <a:pt x="1554" y="1152"/>
                    </a:cubicBezTo>
                    <a:cubicBezTo>
                      <a:pt x="1968" y="619"/>
                      <a:pt x="2130" y="543"/>
                      <a:pt x="2481" y="353"/>
                    </a:cubicBezTo>
                    <a:cubicBezTo>
                      <a:pt x="2832" y="163"/>
                      <a:pt x="3191" y="-47"/>
                      <a:pt x="3659" y="10"/>
                    </a:cubicBezTo>
                    <a:cubicBezTo>
                      <a:pt x="4127" y="67"/>
                      <a:pt x="4780" y="181"/>
                      <a:pt x="5289" y="694"/>
                    </a:cubicBezTo>
                    <a:cubicBezTo>
                      <a:pt x="5798" y="1207"/>
                      <a:pt x="6224" y="2141"/>
                      <a:pt x="6717" y="3092"/>
                    </a:cubicBezTo>
                    <a:cubicBezTo>
                      <a:pt x="7210" y="4043"/>
                      <a:pt x="7673" y="5185"/>
                      <a:pt x="8245" y="6402"/>
                    </a:cubicBezTo>
                    <a:cubicBezTo>
                      <a:pt x="8652" y="7258"/>
                      <a:pt x="9656" y="9284"/>
                      <a:pt x="9850" y="9712"/>
                    </a:cubicBezTo>
                  </a:path>
                </a:pathLst>
              </a:custGeom>
              <a:noFill/>
              <a:ln w="57150" cmpd="sng">
                <a:solidFill>
                  <a:srgbClr val="A599C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</p:grpSp>
      <p:grpSp>
        <p:nvGrpSpPr>
          <p:cNvPr id="62524" name="Group 60"/>
          <p:cNvGrpSpPr>
            <a:grpSpLocks/>
          </p:cNvGrpSpPr>
          <p:nvPr/>
        </p:nvGrpSpPr>
        <p:grpSpPr bwMode="auto">
          <a:xfrm>
            <a:off x="514350" y="1149350"/>
            <a:ext cx="9698038" cy="6181725"/>
            <a:chOff x="324" y="724"/>
            <a:chExt cx="6109" cy="3894"/>
          </a:xfrm>
        </p:grpSpPr>
        <p:grpSp>
          <p:nvGrpSpPr>
            <p:cNvPr id="10279" name="Group 52"/>
            <p:cNvGrpSpPr>
              <a:grpSpLocks/>
            </p:cNvGrpSpPr>
            <p:nvPr/>
          </p:nvGrpSpPr>
          <p:grpSpPr bwMode="auto">
            <a:xfrm>
              <a:off x="4696" y="724"/>
              <a:ext cx="832" cy="356"/>
              <a:chOff x="4696" y="724"/>
              <a:chExt cx="832" cy="356"/>
            </a:xfrm>
          </p:grpSpPr>
          <p:sp>
            <p:nvSpPr>
              <p:cNvPr id="62512" name="Freeform 48"/>
              <p:cNvSpPr>
                <a:spLocks/>
              </p:cNvSpPr>
              <p:nvPr/>
            </p:nvSpPr>
            <p:spPr bwMode="auto">
              <a:xfrm>
                <a:off x="4696" y="724"/>
                <a:ext cx="832" cy="356"/>
              </a:xfrm>
              <a:custGeom>
                <a:avLst/>
                <a:gdLst>
                  <a:gd name="T0" fmla="*/ 0 w 832"/>
                  <a:gd name="T1" fmla="*/ 141 h 301"/>
                  <a:gd name="T2" fmla="*/ 28 w 832"/>
                  <a:gd name="T3" fmla="*/ 289 h 301"/>
                  <a:gd name="T4" fmla="*/ 144 w 832"/>
                  <a:gd name="T5" fmla="*/ 273 h 301"/>
                  <a:gd name="T6" fmla="*/ 460 w 832"/>
                  <a:gd name="T7" fmla="*/ 269 h 301"/>
                  <a:gd name="T8" fmla="*/ 792 w 832"/>
                  <a:gd name="T9" fmla="*/ 301 h 301"/>
                  <a:gd name="T10" fmla="*/ 832 w 832"/>
                  <a:gd name="T11" fmla="*/ 101 h 301"/>
                  <a:gd name="T12" fmla="*/ 604 w 832"/>
                  <a:gd name="T13" fmla="*/ 81 h 301"/>
                  <a:gd name="T14" fmla="*/ 0 w 832"/>
                  <a:gd name="T15" fmla="*/ 141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32" h="301">
                    <a:moveTo>
                      <a:pt x="0" y="141"/>
                    </a:moveTo>
                    <a:lnTo>
                      <a:pt x="28" y="289"/>
                    </a:lnTo>
                    <a:lnTo>
                      <a:pt x="144" y="273"/>
                    </a:lnTo>
                    <a:lnTo>
                      <a:pt x="460" y="269"/>
                    </a:lnTo>
                    <a:lnTo>
                      <a:pt x="792" y="301"/>
                    </a:lnTo>
                    <a:lnTo>
                      <a:pt x="832" y="101"/>
                    </a:lnTo>
                    <a:cubicBezTo>
                      <a:pt x="602" y="76"/>
                      <a:pt x="604" y="0"/>
                      <a:pt x="604" y="81"/>
                    </a:cubicBez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62513" name="Freeform 49"/>
              <p:cNvSpPr>
                <a:spLocks/>
              </p:cNvSpPr>
              <p:nvPr/>
            </p:nvSpPr>
            <p:spPr bwMode="auto">
              <a:xfrm>
                <a:off x="4704" y="1025"/>
                <a:ext cx="784" cy="35"/>
              </a:xfrm>
              <a:custGeom>
                <a:avLst/>
                <a:gdLst>
                  <a:gd name="T0" fmla="*/ 0 w 784"/>
                  <a:gd name="T1" fmla="*/ 33 h 41"/>
                  <a:gd name="T2" fmla="*/ 140 w 784"/>
                  <a:gd name="T3" fmla="*/ 5 h 41"/>
                  <a:gd name="T4" fmla="*/ 324 w 784"/>
                  <a:gd name="T5" fmla="*/ 5 h 41"/>
                  <a:gd name="T6" fmla="*/ 456 w 784"/>
                  <a:gd name="T7" fmla="*/ 5 h 41"/>
                  <a:gd name="T8" fmla="*/ 612 w 784"/>
                  <a:gd name="T9" fmla="*/ 21 h 41"/>
                  <a:gd name="T10" fmla="*/ 784 w 784"/>
                  <a:gd name="T11" fmla="*/ 41 h 41"/>
                  <a:gd name="connsiteX0" fmla="*/ 0 w 9898"/>
                  <a:gd name="connsiteY0" fmla="*/ 7372 h 7372"/>
                  <a:gd name="connsiteX1" fmla="*/ 1786 w 9898"/>
                  <a:gd name="connsiteY1" fmla="*/ 543 h 7372"/>
                  <a:gd name="connsiteX2" fmla="*/ 4133 w 9898"/>
                  <a:gd name="connsiteY2" fmla="*/ 543 h 7372"/>
                  <a:gd name="connsiteX3" fmla="*/ 5816 w 9898"/>
                  <a:gd name="connsiteY3" fmla="*/ 543 h 7372"/>
                  <a:gd name="connsiteX4" fmla="*/ 7806 w 9898"/>
                  <a:gd name="connsiteY4" fmla="*/ 4445 h 7372"/>
                  <a:gd name="connsiteX5" fmla="*/ 9898 w 9898"/>
                  <a:gd name="connsiteY5" fmla="*/ 5421 h 7372"/>
                  <a:gd name="connsiteX0" fmla="*/ 0 w 10000"/>
                  <a:gd name="connsiteY0" fmla="*/ 10176 h 10176"/>
                  <a:gd name="connsiteX1" fmla="*/ 1804 w 10000"/>
                  <a:gd name="connsiteY1" fmla="*/ 913 h 10176"/>
                  <a:gd name="connsiteX2" fmla="*/ 4176 w 10000"/>
                  <a:gd name="connsiteY2" fmla="*/ 913 h 10176"/>
                  <a:gd name="connsiteX3" fmla="*/ 5876 w 10000"/>
                  <a:gd name="connsiteY3" fmla="*/ 913 h 10176"/>
                  <a:gd name="connsiteX4" fmla="*/ 7731 w 10000"/>
                  <a:gd name="connsiteY4" fmla="*/ 873 h 10176"/>
                  <a:gd name="connsiteX5" fmla="*/ 10000 w 10000"/>
                  <a:gd name="connsiteY5" fmla="*/ 7529 h 10176"/>
                  <a:gd name="connsiteX0" fmla="*/ 0 w 10000"/>
                  <a:gd name="connsiteY0" fmla="*/ 10176 h 10176"/>
                  <a:gd name="connsiteX1" fmla="*/ 1804 w 10000"/>
                  <a:gd name="connsiteY1" fmla="*/ 913 h 10176"/>
                  <a:gd name="connsiteX2" fmla="*/ 5876 w 10000"/>
                  <a:gd name="connsiteY2" fmla="*/ 913 h 10176"/>
                  <a:gd name="connsiteX3" fmla="*/ 7731 w 10000"/>
                  <a:gd name="connsiteY3" fmla="*/ 873 h 10176"/>
                  <a:gd name="connsiteX4" fmla="*/ 10000 w 10000"/>
                  <a:gd name="connsiteY4" fmla="*/ 7529 h 10176"/>
                  <a:gd name="connsiteX0" fmla="*/ 0 w 10000"/>
                  <a:gd name="connsiteY0" fmla="*/ 9948 h 9948"/>
                  <a:gd name="connsiteX1" fmla="*/ 1804 w 10000"/>
                  <a:gd name="connsiteY1" fmla="*/ 685 h 9948"/>
                  <a:gd name="connsiteX2" fmla="*/ 5876 w 10000"/>
                  <a:gd name="connsiteY2" fmla="*/ 685 h 9948"/>
                  <a:gd name="connsiteX3" fmla="*/ 10000 w 10000"/>
                  <a:gd name="connsiteY3" fmla="*/ 7301 h 9948"/>
                  <a:gd name="connsiteX0" fmla="*/ 0 w 10000"/>
                  <a:gd name="connsiteY0" fmla="*/ 10315 h 10315"/>
                  <a:gd name="connsiteX1" fmla="*/ 2062 w 10000"/>
                  <a:gd name="connsiteY1" fmla="*/ 1004 h 10315"/>
                  <a:gd name="connsiteX2" fmla="*/ 5876 w 10000"/>
                  <a:gd name="connsiteY2" fmla="*/ 1004 h 10315"/>
                  <a:gd name="connsiteX3" fmla="*/ 10000 w 10000"/>
                  <a:gd name="connsiteY3" fmla="*/ 7654 h 10315"/>
                  <a:gd name="connsiteX0" fmla="*/ 0 w 10000"/>
                  <a:gd name="connsiteY0" fmla="*/ 11455 h 11455"/>
                  <a:gd name="connsiteX1" fmla="*/ 2062 w 10000"/>
                  <a:gd name="connsiteY1" fmla="*/ 2144 h 11455"/>
                  <a:gd name="connsiteX2" fmla="*/ 5876 w 10000"/>
                  <a:gd name="connsiteY2" fmla="*/ 2144 h 11455"/>
                  <a:gd name="connsiteX3" fmla="*/ 10000 w 10000"/>
                  <a:gd name="connsiteY3" fmla="*/ 8794 h 11455"/>
                  <a:gd name="connsiteX0" fmla="*/ 0 w 10103"/>
                  <a:gd name="connsiteY0" fmla="*/ 11516 h 11516"/>
                  <a:gd name="connsiteX1" fmla="*/ 2062 w 10103"/>
                  <a:gd name="connsiteY1" fmla="*/ 2205 h 11516"/>
                  <a:gd name="connsiteX2" fmla="*/ 5876 w 10103"/>
                  <a:gd name="connsiteY2" fmla="*/ 2205 h 11516"/>
                  <a:gd name="connsiteX3" fmla="*/ 10103 w 10103"/>
                  <a:gd name="connsiteY3" fmla="*/ 10203 h 11516"/>
                  <a:gd name="connsiteX0" fmla="*/ 0 w 10103"/>
                  <a:gd name="connsiteY0" fmla="*/ 11930 h 11930"/>
                  <a:gd name="connsiteX1" fmla="*/ 2062 w 10103"/>
                  <a:gd name="connsiteY1" fmla="*/ 2619 h 11930"/>
                  <a:gd name="connsiteX2" fmla="*/ 5876 w 10103"/>
                  <a:gd name="connsiteY2" fmla="*/ 2619 h 11930"/>
                  <a:gd name="connsiteX3" fmla="*/ 10103 w 10103"/>
                  <a:gd name="connsiteY3" fmla="*/ 10617 h 11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03" h="11930">
                    <a:moveTo>
                      <a:pt x="0" y="11930"/>
                    </a:moveTo>
                    <a:cubicBezTo>
                      <a:pt x="554" y="7939"/>
                      <a:pt x="413" y="6833"/>
                      <a:pt x="2062" y="2619"/>
                    </a:cubicBezTo>
                    <a:cubicBezTo>
                      <a:pt x="3711" y="-1595"/>
                      <a:pt x="4175" y="-69"/>
                      <a:pt x="5876" y="2619"/>
                    </a:cubicBezTo>
                    <a:cubicBezTo>
                      <a:pt x="7577" y="5307"/>
                      <a:pt x="9244" y="9232"/>
                      <a:pt x="10103" y="10617"/>
                    </a:cubicBezTo>
                  </a:path>
                </a:pathLst>
              </a:custGeom>
              <a:noFill/>
              <a:ln w="57150" cmpd="sng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62514" name="Rectangle 50"/>
              <p:cNvSpPr>
                <a:spLocks noChangeArrowheads="1"/>
              </p:cNvSpPr>
              <p:nvPr/>
            </p:nvSpPr>
            <p:spPr bwMode="auto">
              <a:xfrm>
                <a:off x="4982" y="765"/>
                <a:ext cx="373" cy="231"/>
              </a:xfrm>
              <a:prstGeom prst="rect">
                <a:avLst/>
              </a:prstGeom>
              <a:solidFill>
                <a:srgbClr val="FF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800" b="0">
                    <a:solidFill>
                      <a:schemeClr val="bg1"/>
                    </a:solidFill>
                    <a:latin typeface="Times New Roman" charset="0"/>
                    <a:cs typeface="+mn-cs"/>
                  </a:rPr>
                  <a:t>S</a:t>
                </a:r>
                <a:r>
                  <a:rPr lang="fr-FR" sz="1800" b="0" baseline="-25000">
                    <a:solidFill>
                      <a:schemeClr val="bg1"/>
                    </a:solidFill>
                    <a:latin typeface="Times New Roman" charset="0"/>
                    <a:cs typeface="+mn-cs"/>
                  </a:rPr>
                  <a:t>libre</a:t>
                </a:r>
              </a:p>
            </p:txBody>
          </p:sp>
        </p:grpSp>
        <p:sp>
          <p:nvSpPr>
            <p:cNvPr id="62518" name="Text Box 54"/>
            <p:cNvSpPr txBox="1">
              <a:spLocks noChangeArrowheads="1"/>
            </p:cNvSpPr>
            <p:nvPr/>
          </p:nvSpPr>
          <p:spPr bwMode="auto">
            <a:xfrm>
              <a:off x="324" y="3954"/>
              <a:ext cx="6109" cy="6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  <a:defRPr/>
              </a:pPr>
              <a:r>
                <a:rPr lang="fr-FR" b="0" dirty="0">
                  <a:cs typeface="+mn-cs"/>
                </a:rPr>
                <a:t> Certaines parties du liquide peuvent être en </a:t>
              </a:r>
              <a:r>
                <a:rPr lang="fr-FR" b="0" dirty="0">
                  <a:solidFill>
                    <a:srgbClr val="FF8000"/>
                  </a:solidFill>
                  <a:cs typeface="+mn-cs"/>
                </a:rPr>
                <a:t>contact direct avec l</a:t>
              </a:r>
              <a:r>
                <a:rPr lang="ja-JP" altLang="fr-FR" b="0" dirty="0">
                  <a:solidFill>
                    <a:srgbClr val="FF8000"/>
                  </a:solidFill>
                  <a:latin typeface="Arial"/>
                  <a:cs typeface="+mn-cs"/>
                </a:rPr>
                <a:t>’</a:t>
              </a:r>
              <a:r>
                <a:rPr lang="fr-FR" b="0" dirty="0">
                  <a:solidFill>
                    <a:srgbClr val="FF8000"/>
                  </a:solidFill>
                  <a:cs typeface="+mn-cs"/>
                </a:rPr>
                <a:t>air extérieur </a:t>
              </a:r>
              <a:br>
                <a:rPr lang="fr-FR" b="0" dirty="0">
                  <a:solidFill>
                    <a:srgbClr val="FF8000"/>
                  </a:solidFill>
                  <a:cs typeface="+mn-cs"/>
                </a:rPr>
              </a:br>
              <a:r>
                <a:rPr lang="fr-FR" b="0" dirty="0">
                  <a:cs typeface="+mn-cs"/>
                </a:rPr>
                <a:t>	= surfaces libres (jets, problèmes fluviaux)</a:t>
              </a:r>
              <a:br>
                <a:rPr lang="fr-FR" b="0" dirty="0">
                  <a:cs typeface="+mn-cs"/>
                </a:rPr>
              </a:br>
              <a:r>
                <a:rPr lang="fr-FR" b="0" dirty="0">
                  <a:cs typeface="+mn-cs"/>
                </a:rPr>
                <a:t>	</a:t>
              </a:r>
              <a:r>
                <a:rPr lang="fr-FR" dirty="0">
                  <a:cs typeface="+mn-cs"/>
                </a:rPr>
                <a:t>Cela ne change pas le résultat.</a:t>
              </a:r>
              <a:r>
                <a:rPr lang="fr-FR" b="0" dirty="0">
                  <a:cs typeface="+mn-cs"/>
                </a:rPr>
                <a:t> (cf poly)</a:t>
              </a:r>
            </a:p>
          </p:txBody>
        </p:sp>
      </p:grpSp>
      <p:sp>
        <p:nvSpPr>
          <p:cNvPr id="62563" name="Rectangle 99"/>
          <p:cNvSpPr>
            <a:spLocks noChangeArrowheads="1"/>
          </p:cNvSpPr>
          <p:nvPr/>
        </p:nvSpPr>
        <p:spPr bwMode="auto">
          <a:xfrm>
            <a:off x="8610600" y="1812925"/>
            <a:ext cx="517525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0">
                <a:solidFill>
                  <a:schemeClr val="bg1"/>
                </a:solidFill>
                <a:latin typeface="Times New Roman" charset="0"/>
                <a:cs typeface="+mn-cs"/>
              </a:rPr>
              <a:t>S</a:t>
            </a:r>
            <a:r>
              <a:rPr lang="fr-FR" b="0" baseline="-25000">
                <a:solidFill>
                  <a:schemeClr val="bg1"/>
                </a:solidFill>
                <a:latin typeface="Times New Roman" charset="0"/>
                <a:cs typeface="+mn-cs"/>
              </a:rPr>
              <a:t>sol</a:t>
            </a:r>
          </a:p>
        </p:txBody>
      </p:sp>
      <p:sp>
        <p:nvSpPr>
          <p:cNvPr id="57" name="Text Box 75"/>
          <p:cNvSpPr txBox="1">
            <a:spLocks noChangeArrowheads="1"/>
          </p:cNvSpPr>
          <p:nvPr/>
        </p:nvSpPr>
        <p:spPr bwMode="auto">
          <a:xfrm>
            <a:off x="3976688" y="5797550"/>
            <a:ext cx="1800225" cy="4619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r>
              <a:rPr lang="fr-FR" sz="2400">
                <a:solidFill>
                  <a:schemeClr val="bg1"/>
                </a:solidFill>
              </a:rPr>
              <a:t>A RETENIR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2" name="Freeform 44" descr="Diagonales vers le haut (blanc/noir)"/>
          <p:cNvSpPr>
            <a:spLocks/>
          </p:cNvSpPr>
          <p:nvPr/>
        </p:nvSpPr>
        <p:spPr bwMode="auto">
          <a:xfrm>
            <a:off x="2057400" y="3505200"/>
            <a:ext cx="6248400" cy="1150938"/>
          </a:xfrm>
          <a:custGeom>
            <a:avLst/>
            <a:gdLst>
              <a:gd name="T0" fmla="*/ 0 w 3936"/>
              <a:gd name="T1" fmla="*/ 48 h 725"/>
              <a:gd name="T2" fmla="*/ 1344 w 3936"/>
              <a:gd name="T3" fmla="*/ 0 h 725"/>
              <a:gd name="T4" fmla="*/ 1488 w 3936"/>
              <a:gd name="T5" fmla="*/ 0 h 725"/>
              <a:gd name="T6" fmla="*/ 2496 w 3936"/>
              <a:gd name="T7" fmla="*/ 96 h 725"/>
              <a:gd name="T8" fmla="*/ 3333 w 3936"/>
              <a:gd name="T9" fmla="*/ 299 h 725"/>
              <a:gd name="T10" fmla="*/ 3936 w 3936"/>
              <a:gd name="T11" fmla="*/ 528 h 725"/>
              <a:gd name="T12" fmla="*/ 3898 w 3936"/>
              <a:gd name="T13" fmla="*/ 725 h 725"/>
              <a:gd name="T14" fmla="*/ 3258 w 3936"/>
              <a:gd name="T15" fmla="*/ 485 h 725"/>
              <a:gd name="T16" fmla="*/ 2416 w 3936"/>
              <a:gd name="T17" fmla="*/ 293 h 725"/>
              <a:gd name="T18" fmla="*/ 1472 w 3936"/>
              <a:gd name="T19" fmla="*/ 203 h 725"/>
              <a:gd name="T20" fmla="*/ 32 w 3936"/>
              <a:gd name="T21" fmla="*/ 251 h 725"/>
              <a:gd name="T22" fmla="*/ 0 w 3936"/>
              <a:gd name="T23" fmla="*/ 48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36" h="725">
                <a:moveTo>
                  <a:pt x="0" y="48"/>
                </a:moveTo>
                <a:lnTo>
                  <a:pt x="1344" y="0"/>
                </a:lnTo>
                <a:lnTo>
                  <a:pt x="1488" y="0"/>
                </a:lnTo>
                <a:lnTo>
                  <a:pt x="2496" y="96"/>
                </a:lnTo>
                <a:cubicBezTo>
                  <a:pt x="3319" y="289"/>
                  <a:pt x="3064" y="158"/>
                  <a:pt x="3333" y="299"/>
                </a:cubicBezTo>
                <a:lnTo>
                  <a:pt x="3936" y="528"/>
                </a:lnTo>
                <a:lnTo>
                  <a:pt x="3898" y="725"/>
                </a:lnTo>
                <a:lnTo>
                  <a:pt x="3258" y="485"/>
                </a:lnTo>
                <a:lnTo>
                  <a:pt x="2416" y="293"/>
                </a:lnTo>
                <a:lnTo>
                  <a:pt x="1472" y="203"/>
                </a:lnTo>
                <a:lnTo>
                  <a:pt x="32" y="251"/>
                </a:lnTo>
                <a:lnTo>
                  <a:pt x="0" y="48"/>
                </a:lnTo>
                <a:close/>
              </a:path>
            </a:pathLst>
          </a:custGeom>
          <a:pattFill prst="ltUp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+mj-cs"/>
              </a:rPr>
              <a:t>Cas d</a:t>
            </a:r>
            <a:r>
              <a:rPr lang="ja-JP" altLang="fr-FR">
                <a:latin typeface="Arial"/>
                <a:cs typeface="+mj-cs"/>
              </a:rPr>
              <a:t>’</a:t>
            </a:r>
            <a:r>
              <a:rPr lang="fr-FR">
                <a:cs typeface="+mj-cs"/>
              </a:rPr>
              <a:t>un tube de courant</a:t>
            </a: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 flipH="1">
            <a:off x="1371600" y="3352800"/>
            <a:ext cx="623888" cy="76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8382000" y="4267200"/>
            <a:ext cx="43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rgbClr val="15C300"/>
                </a:solidFill>
                <a:latin typeface="Times New Roman" charset="0"/>
                <a:cs typeface="+mn-cs"/>
              </a:rPr>
              <a:t>S</a:t>
            </a:r>
            <a:r>
              <a:rPr lang="fr-FR" sz="2400" b="0" baseline="-25000">
                <a:solidFill>
                  <a:srgbClr val="15C300"/>
                </a:solidFill>
                <a:latin typeface="Times New Roman" charset="0"/>
                <a:cs typeface="+mn-cs"/>
              </a:rPr>
              <a:t>s</a:t>
            </a:r>
            <a:endParaRPr lang="fr-FR" sz="2400" b="0">
              <a:solidFill>
                <a:srgbClr val="15C300"/>
              </a:solidFill>
              <a:latin typeface="Times New Roman" charset="0"/>
              <a:cs typeface="+mn-cs"/>
            </a:endParaRP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1676400" y="3352800"/>
            <a:ext cx="44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solidFill>
                  <a:srgbClr val="FF0000"/>
                </a:solidFill>
                <a:latin typeface="Times New Roman" charset="0"/>
                <a:cs typeface="+mn-cs"/>
              </a:rPr>
              <a:t>S</a:t>
            </a:r>
            <a:r>
              <a:rPr lang="fr-FR" sz="2400" b="0" baseline="-25000">
                <a:solidFill>
                  <a:srgbClr val="FF0000"/>
                </a:solidFill>
                <a:latin typeface="Times New Roman" charset="0"/>
                <a:cs typeface="+mn-cs"/>
              </a:rPr>
              <a:t>e</a:t>
            </a:r>
            <a:endParaRPr lang="fr-FR" sz="2400" b="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1066800" y="3276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sp>
        <p:nvSpPr>
          <p:cNvPr id="63529" name="Freeform 41"/>
          <p:cNvSpPr>
            <a:spLocks/>
          </p:cNvSpPr>
          <p:nvPr/>
        </p:nvSpPr>
        <p:spPr bwMode="auto">
          <a:xfrm>
            <a:off x="1981200" y="2795588"/>
            <a:ext cx="6553200" cy="1600200"/>
          </a:xfrm>
          <a:custGeom>
            <a:avLst/>
            <a:gdLst>
              <a:gd name="T0" fmla="*/ 0 w 4128"/>
              <a:gd name="T1" fmla="*/ 192 h 1008"/>
              <a:gd name="T2" fmla="*/ 576 w 4128"/>
              <a:gd name="T3" fmla="*/ 96 h 1008"/>
              <a:gd name="T4" fmla="*/ 1632 w 4128"/>
              <a:gd name="T5" fmla="*/ 0 h 1008"/>
              <a:gd name="T6" fmla="*/ 2832 w 4128"/>
              <a:gd name="T7" fmla="*/ 48 h 1008"/>
              <a:gd name="T8" fmla="*/ 4128 w 4128"/>
              <a:gd name="T9" fmla="*/ 288 h 1008"/>
              <a:gd name="T10" fmla="*/ 3984 w 4128"/>
              <a:gd name="T11" fmla="*/ 1008 h 1008"/>
              <a:gd name="T12" fmla="*/ 3360 w 4128"/>
              <a:gd name="T13" fmla="*/ 768 h 1008"/>
              <a:gd name="T14" fmla="*/ 2496 w 4128"/>
              <a:gd name="T15" fmla="*/ 576 h 1008"/>
              <a:gd name="T16" fmla="*/ 1488 w 4128"/>
              <a:gd name="T17" fmla="*/ 480 h 1008"/>
              <a:gd name="T18" fmla="*/ 48 w 4128"/>
              <a:gd name="T19" fmla="*/ 528 h 1008"/>
              <a:gd name="T20" fmla="*/ 0 w 4128"/>
              <a:gd name="T21" fmla="*/ 192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128" h="1008">
                <a:moveTo>
                  <a:pt x="0" y="192"/>
                </a:moveTo>
                <a:lnTo>
                  <a:pt x="576" y="96"/>
                </a:lnTo>
                <a:lnTo>
                  <a:pt x="1632" y="0"/>
                </a:lnTo>
                <a:lnTo>
                  <a:pt x="2832" y="48"/>
                </a:lnTo>
                <a:lnTo>
                  <a:pt x="4128" y="288"/>
                </a:lnTo>
                <a:lnTo>
                  <a:pt x="3984" y="1008"/>
                </a:lnTo>
                <a:lnTo>
                  <a:pt x="3360" y="768"/>
                </a:lnTo>
                <a:lnTo>
                  <a:pt x="2496" y="576"/>
                </a:lnTo>
                <a:lnTo>
                  <a:pt x="1488" y="480"/>
                </a:lnTo>
                <a:lnTo>
                  <a:pt x="48" y="528"/>
                </a:lnTo>
                <a:lnTo>
                  <a:pt x="0" y="192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3530" name="Freeform 42" descr="Diagonales vers le haut (blanc/noir)"/>
          <p:cNvSpPr>
            <a:spLocks/>
          </p:cNvSpPr>
          <p:nvPr/>
        </p:nvSpPr>
        <p:spPr bwMode="auto">
          <a:xfrm>
            <a:off x="1905000" y="2514600"/>
            <a:ext cx="6705600" cy="762000"/>
          </a:xfrm>
          <a:custGeom>
            <a:avLst/>
            <a:gdLst>
              <a:gd name="T0" fmla="*/ 48 w 4224"/>
              <a:gd name="T1" fmla="*/ 384 h 480"/>
              <a:gd name="T2" fmla="*/ 624 w 4224"/>
              <a:gd name="T3" fmla="*/ 288 h 480"/>
              <a:gd name="T4" fmla="*/ 1632 w 4224"/>
              <a:gd name="T5" fmla="*/ 192 h 480"/>
              <a:gd name="T6" fmla="*/ 2928 w 4224"/>
              <a:gd name="T7" fmla="*/ 240 h 480"/>
              <a:gd name="T8" fmla="*/ 4176 w 4224"/>
              <a:gd name="T9" fmla="*/ 480 h 480"/>
              <a:gd name="T10" fmla="*/ 4224 w 4224"/>
              <a:gd name="T11" fmla="*/ 240 h 480"/>
              <a:gd name="T12" fmla="*/ 2976 w 4224"/>
              <a:gd name="T13" fmla="*/ 0 h 480"/>
              <a:gd name="T14" fmla="*/ 1680 w 4224"/>
              <a:gd name="T15" fmla="*/ 0 h 480"/>
              <a:gd name="T16" fmla="*/ 0 w 4224"/>
              <a:gd name="T17" fmla="*/ 192 h 480"/>
              <a:gd name="T18" fmla="*/ 48 w 4224"/>
              <a:gd name="T19" fmla="*/ 384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24" h="480">
                <a:moveTo>
                  <a:pt x="48" y="384"/>
                </a:moveTo>
                <a:lnTo>
                  <a:pt x="624" y="288"/>
                </a:lnTo>
                <a:lnTo>
                  <a:pt x="1632" y="192"/>
                </a:lnTo>
                <a:lnTo>
                  <a:pt x="2928" y="240"/>
                </a:lnTo>
                <a:lnTo>
                  <a:pt x="4176" y="480"/>
                </a:lnTo>
                <a:lnTo>
                  <a:pt x="4224" y="240"/>
                </a:lnTo>
                <a:lnTo>
                  <a:pt x="2976" y="0"/>
                </a:lnTo>
                <a:lnTo>
                  <a:pt x="1680" y="0"/>
                </a:lnTo>
                <a:lnTo>
                  <a:pt x="0" y="192"/>
                </a:lnTo>
                <a:lnTo>
                  <a:pt x="48" y="384"/>
                </a:lnTo>
                <a:close/>
              </a:path>
            </a:pathLst>
          </a:custGeom>
          <a:pattFill prst="ltUp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3534" name="Line 46"/>
          <p:cNvSpPr>
            <a:spLocks noChangeShapeType="1"/>
          </p:cNvSpPr>
          <p:nvPr/>
        </p:nvSpPr>
        <p:spPr bwMode="auto">
          <a:xfrm>
            <a:off x="1981200" y="3124200"/>
            <a:ext cx="76200" cy="50800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3535" name="Line 47"/>
          <p:cNvSpPr>
            <a:spLocks noChangeShapeType="1"/>
          </p:cNvSpPr>
          <p:nvPr/>
        </p:nvSpPr>
        <p:spPr bwMode="auto">
          <a:xfrm flipH="1">
            <a:off x="8288338" y="3292475"/>
            <a:ext cx="236537" cy="1117600"/>
          </a:xfrm>
          <a:prstGeom prst="line">
            <a:avLst/>
          </a:prstGeom>
          <a:noFill/>
          <a:ln w="57150" cmpd="sng">
            <a:solidFill>
              <a:srgbClr val="15C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3541" name="Line 53"/>
          <p:cNvSpPr>
            <a:spLocks noChangeShapeType="1"/>
          </p:cNvSpPr>
          <p:nvPr/>
        </p:nvSpPr>
        <p:spPr bwMode="auto">
          <a:xfrm>
            <a:off x="8426450" y="3683000"/>
            <a:ext cx="623888" cy="14446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8985250" y="36544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FF00FF"/>
                </a:solidFill>
                <a:latin typeface="Times New Roman" charset="0"/>
                <a:cs typeface="+mn-cs"/>
              </a:rPr>
              <a:t>n</a:t>
            </a:r>
            <a:endParaRPr lang="fr-FR" sz="2400" b="0">
              <a:solidFill>
                <a:srgbClr val="FF00FF"/>
              </a:solidFill>
              <a:latin typeface="Times New Roman" charset="0"/>
              <a:cs typeface="+mn-cs"/>
            </a:endParaRPr>
          </a:p>
        </p:txBody>
      </p:sp>
      <p:grpSp>
        <p:nvGrpSpPr>
          <p:cNvPr id="4" name="Grouper 3"/>
          <p:cNvGrpSpPr>
            <a:grpSpLocks/>
          </p:cNvGrpSpPr>
          <p:nvPr/>
        </p:nvGrpSpPr>
        <p:grpSpPr bwMode="auto">
          <a:xfrm>
            <a:off x="685800" y="1962150"/>
            <a:ext cx="9829800" cy="2838450"/>
            <a:chOff x="685800" y="1962150"/>
            <a:chExt cx="9829800" cy="2838450"/>
          </a:xfrm>
        </p:grpSpPr>
        <p:sp>
          <p:nvSpPr>
            <p:cNvPr id="63522" name="Text Box 34"/>
            <p:cNvSpPr txBox="1">
              <a:spLocks noChangeArrowheads="1"/>
            </p:cNvSpPr>
            <p:nvPr/>
          </p:nvSpPr>
          <p:spPr bwMode="auto">
            <a:xfrm>
              <a:off x="685800" y="1962150"/>
              <a:ext cx="7358063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 b="0">
                  <a:cs typeface="+mn-cs"/>
                </a:rPr>
                <a:t>On suppose que la vitesse est uniforme sur </a:t>
              </a:r>
              <a:r>
                <a:rPr lang="fr-FR" sz="2400" b="0">
                  <a:solidFill>
                    <a:srgbClr val="FF0000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rgbClr val="FF0000"/>
                  </a:solidFill>
                  <a:latin typeface="Times New Roman" charset="0"/>
                  <a:cs typeface="+mn-cs"/>
                </a:rPr>
                <a:t>e</a:t>
              </a:r>
              <a:r>
                <a:rPr lang="fr-FR" sz="2400" b="0">
                  <a:cs typeface="+mn-cs"/>
                </a:rPr>
                <a:t> et </a:t>
              </a:r>
              <a:r>
                <a:rPr lang="fr-FR" sz="2400" b="0">
                  <a:solidFill>
                    <a:srgbClr val="15C300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 baseline="-25000">
                  <a:solidFill>
                    <a:srgbClr val="15C300"/>
                  </a:solidFill>
                  <a:latin typeface="Times New Roman" charset="0"/>
                  <a:cs typeface="+mn-cs"/>
                </a:rPr>
                <a:t>s</a:t>
              </a:r>
              <a:r>
                <a:rPr lang="fr-FR" sz="2400" b="0">
                  <a:cs typeface="+mn-cs"/>
                </a:rPr>
                <a:t> </a:t>
              </a:r>
            </a:p>
          </p:txBody>
        </p:sp>
        <p:grpSp>
          <p:nvGrpSpPr>
            <p:cNvPr id="11297" name="Group 70"/>
            <p:cNvGrpSpPr>
              <a:grpSpLocks/>
            </p:cNvGrpSpPr>
            <p:nvPr/>
          </p:nvGrpSpPr>
          <p:grpSpPr bwMode="auto">
            <a:xfrm>
              <a:off x="2057400" y="3048000"/>
              <a:ext cx="8458200" cy="1752600"/>
              <a:chOff x="1296" y="1920"/>
              <a:chExt cx="5328" cy="1104"/>
            </a:xfrm>
          </p:grpSpPr>
          <p:sp>
            <p:nvSpPr>
              <p:cNvPr id="63543" name="Line 55"/>
              <p:cNvSpPr>
                <a:spLocks noChangeShapeType="1"/>
              </p:cNvSpPr>
              <p:nvPr/>
            </p:nvSpPr>
            <p:spPr bwMode="auto">
              <a:xfrm flipV="1">
                <a:off x="1296" y="2091"/>
                <a:ext cx="937" cy="11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63544" name="Text Box 56"/>
              <p:cNvSpPr txBox="1">
                <a:spLocks noChangeArrowheads="1"/>
              </p:cNvSpPr>
              <p:nvPr/>
            </p:nvSpPr>
            <p:spPr bwMode="auto">
              <a:xfrm>
                <a:off x="2208" y="1920"/>
                <a:ext cx="7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40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v = </a:t>
                </a:r>
                <a:r>
                  <a:rPr lang="fr-FR" sz="2400" b="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v</a:t>
                </a:r>
                <a:r>
                  <a:rPr lang="fr-FR" sz="2400" b="0" baseline="-2500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e</a:t>
                </a:r>
                <a:r>
                  <a:rPr lang="fr-FR" sz="240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n</a:t>
                </a:r>
                <a:r>
                  <a:rPr lang="fr-FR" sz="2400" baseline="-2500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e</a:t>
                </a:r>
                <a:endParaRPr lang="fr-FR" sz="2400" b="0">
                  <a:solidFill>
                    <a:srgbClr val="FF0000"/>
                  </a:solidFill>
                  <a:latin typeface="Times New Roman" charset="0"/>
                  <a:cs typeface="+mn-cs"/>
                </a:endParaRPr>
              </a:p>
            </p:txBody>
          </p:sp>
          <p:sp>
            <p:nvSpPr>
              <p:cNvPr id="63545" name="Line 57"/>
              <p:cNvSpPr>
                <a:spLocks noChangeShapeType="1"/>
              </p:cNvSpPr>
              <p:nvPr/>
            </p:nvSpPr>
            <p:spPr bwMode="auto">
              <a:xfrm>
                <a:off x="5280" y="2592"/>
                <a:ext cx="831" cy="198"/>
              </a:xfrm>
              <a:prstGeom prst="line">
                <a:avLst/>
              </a:prstGeom>
              <a:noFill/>
              <a:ln w="38100" cmpd="sng">
                <a:solidFill>
                  <a:srgbClr val="15C3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63546" name="Text Box 58"/>
              <p:cNvSpPr txBox="1">
                <a:spLocks noChangeArrowheads="1"/>
              </p:cNvSpPr>
              <p:nvPr/>
            </p:nvSpPr>
            <p:spPr bwMode="auto">
              <a:xfrm>
                <a:off x="5904" y="2736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400">
                    <a:solidFill>
                      <a:srgbClr val="15C300"/>
                    </a:solidFill>
                    <a:latin typeface="Times New Roman" charset="0"/>
                    <a:cs typeface="+mn-cs"/>
                  </a:rPr>
                  <a:t>v = </a:t>
                </a:r>
                <a:r>
                  <a:rPr lang="fr-FR" sz="2400" b="0">
                    <a:solidFill>
                      <a:srgbClr val="15C300"/>
                    </a:solidFill>
                    <a:latin typeface="Times New Roman" charset="0"/>
                    <a:cs typeface="+mn-cs"/>
                  </a:rPr>
                  <a:t>v</a:t>
                </a:r>
                <a:r>
                  <a:rPr lang="fr-FR" sz="2400" b="0" baseline="-25000">
                    <a:solidFill>
                      <a:srgbClr val="15C300"/>
                    </a:solidFill>
                    <a:latin typeface="Times New Roman" charset="0"/>
                    <a:cs typeface="+mn-cs"/>
                  </a:rPr>
                  <a:t>s</a:t>
                </a:r>
                <a:r>
                  <a:rPr lang="fr-FR" sz="2400">
                    <a:solidFill>
                      <a:srgbClr val="15C300"/>
                    </a:solidFill>
                    <a:latin typeface="Times New Roman" charset="0"/>
                    <a:cs typeface="+mn-cs"/>
                  </a:rPr>
                  <a:t>n</a:t>
                </a:r>
                <a:r>
                  <a:rPr lang="fr-FR" sz="2400" baseline="-25000">
                    <a:solidFill>
                      <a:srgbClr val="15C300"/>
                    </a:solidFill>
                    <a:latin typeface="Times New Roman" charset="0"/>
                    <a:cs typeface="+mn-cs"/>
                  </a:rPr>
                  <a:t>s</a:t>
                </a:r>
                <a:endParaRPr lang="fr-FR" sz="2400" b="0">
                  <a:solidFill>
                    <a:srgbClr val="15C300"/>
                  </a:solidFill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63548" name="Freeform 60"/>
          <p:cNvSpPr>
            <a:spLocks/>
          </p:cNvSpPr>
          <p:nvPr/>
        </p:nvSpPr>
        <p:spPr bwMode="auto">
          <a:xfrm>
            <a:off x="1981200" y="2824163"/>
            <a:ext cx="6553200" cy="452437"/>
          </a:xfrm>
          <a:custGeom>
            <a:avLst/>
            <a:gdLst>
              <a:gd name="T0" fmla="*/ 0 w 4128"/>
              <a:gd name="T1" fmla="*/ 189 h 285"/>
              <a:gd name="T2" fmla="*/ 379 w 4128"/>
              <a:gd name="T3" fmla="*/ 125 h 285"/>
              <a:gd name="T4" fmla="*/ 645 w 4128"/>
              <a:gd name="T5" fmla="*/ 88 h 285"/>
              <a:gd name="T6" fmla="*/ 1253 w 4128"/>
              <a:gd name="T7" fmla="*/ 29 h 285"/>
              <a:gd name="T8" fmla="*/ 1557 w 4128"/>
              <a:gd name="T9" fmla="*/ 2 h 285"/>
              <a:gd name="T10" fmla="*/ 2149 w 4128"/>
              <a:gd name="T11" fmla="*/ 18 h 285"/>
              <a:gd name="T12" fmla="*/ 2874 w 4128"/>
              <a:gd name="T13" fmla="*/ 45 h 285"/>
              <a:gd name="T14" fmla="*/ 3760 w 4128"/>
              <a:gd name="T15" fmla="*/ 216 h 285"/>
              <a:gd name="T16" fmla="*/ 4128 w 4128"/>
              <a:gd name="T17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28" h="285">
                <a:moveTo>
                  <a:pt x="0" y="189"/>
                </a:moveTo>
                <a:cubicBezTo>
                  <a:pt x="136" y="165"/>
                  <a:pt x="272" y="142"/>
                  <a:pt x="379" y="125"/>
                </a:cubicBezTo>
                <a:cubicBezTo>
                  <a:pt x="486" y="108"/>
                  <a:pt x="499" y="104"/>
                  <a:pt x="645" y="88"/>
                </a:cubicBezTo>
                <a:cubicBezTo>
                  <a:pt x="791" y="72"/>
                  <a:pt x="1101" y="43"/>
                  <a:pt x="1253" y="29"/>
                </a:cubicBezTo>
                <a:cubicBezTo>
                  <a:pt x="1405" y="15"/>
                  <a:pt x="1408" y="4"/>
                  <a:pt x="1557" y="2"/>
                </a:cubicBezTo>
                <a:cubicBezTo>
                  <a:pt x="1706" y="0"/>
                  <a:pt x="1930" y="11"/>
                  <a:pt x="2149" y="18"/>
                </a:cubicBezTo>
                <a:cubicBezTo>
                  <a:pt x="2368" y="25"/>
                  <a:pt x="2606" y="12"/>
                  <a:pt x="2874" y="45"/>
                </a:cubicBezTo>
                <a:cubicBezTo>
                  <a:pt x="3142" y="78"/>
                  <a:pt x="3551" y="176"/>
                  <a:pt x="3760" y="216"/>
                </a:cubicBezTo>
                <a:cubicBezTo>
                  <a:pt x="3969" y="256"/>
                  <a:pt x="4048" y="270"/>
                  <a:pt x="4128" y="285"/>
                </a:cubicBezTo>
              </a:path>
            </a:pathLst>
          </a:custGeom>
          <a:noFill/>
          <a:ln w="57150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3551" name="Freeform 63"/>
          <p:cNvSpPr>
            <a:spLocks/>
          </p:cNvSpPr>
          <p:nvPr/>
        </p:nvSpPr>
        <p:spPr bwMode="auto">
          <a:xfrm>
            <a:off x="2057400" y="3546475"/>
            <a:ext cx="6238875" cy="847725"/>
          </a:xfrm>
          <a:custGeom>
            <a:avLst/>
            <a:gdLst>
              <a:gd name="T0" fmla="*/ 0 w 3930"/>
              <a:gd name="T1" fmla="*/ 70 h 534"/>
              <a:gd name="T2" fmla="*/ 549 w 3930"/>
              <a:gd name="T3" fmla="*/ 33 h 534"/>
              <a:gd name="T4" fmla="*/ 1077 w 3930"/>
              <a:gd name="T5" fmla="*/ 22 h 534"/>
              <a:gd name="T6" fmla="*/ 1461 w 3930"/>
              <a:gd name="T7" fmla="*/ 6 h 534"/>
              <a:gd name="T8" fmla="*/ 1984 w 3930"/>
              <a:gd name="T9" fmla="*/ 59 h 534"/>
              <a:gd name="T10" fmla="*/ 2448 w 3930"/>
              <a:gd name="T11" fmla="*/ 102 h 534"/>
              <a:gd name="T12" fmla="*/ 3104 w 3930"/>
              <a:gd name="T13" fmla="*/ 246 h 534"/>
              <a:gd name="T14" fmla="*/ 3333 w 3930"/>
              <a:gd name="T15" fmla="*/ 299 h 534"/>
              <a:gd name="T16" fmla="*/ 3930 w 3930"/>
              <a:gd name="T17" fmla="*/ 534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30" h="534">
                <a:moveTo>
                  <a:pt x="0" y="70"/>
                </a:moveTo>
                <a:cubicBezTo>
                  <a:pt x="185" y="55"/>
                  <a:pt x="370" y="41"/>
                  <a:pt x="549" y="33"/>
                </a:cubicBezTo>
                <a:cubicBezTo>
                  <a:pt x="728" y="25"/>
                  <a:pt x="925" y="26"/>
                  <a:pt x="1077" y="22"/>
                </a:cubicBezTo>
                <a:cubicBezTo>
                  <a:pt x="1229" y="18"/>
                  <a:pt x="1310" y="0"/>
                  <a:pt x="1461" y="6"/>
                </a:cubicBezTo>
                <a:cubicBezTo>
                  <a:pt x="1612" y="12"/>
                  <a:pt x="1820" y="43"/>
                  <a:pt x="1984" y="59"/>
                </a:cubicBezTo>
                <a:cubicBezTo>
                  <a:pt x="2148" y="75"/>
                  <a:pt x="2261" y="71"/>
                  <a:pt x="2448" y="102"/>
                </a:cubicBezTo>
                <a:cubicBezTo>
                  <a:pt x="2635" y="133"/>
                  <a:pt x="2957" y="213"/>
                  <a:pt x="3104" y="246"/>
                </a:cubicBezTo>
                <a:cubicBezTo>
                  <a:pt x="3251" y="279"/>
                  <a:pt x="3195" y="251"/>
                  <a:pt x="3333" y="299"/>
                </a:cubicBezTo>
                <a:cubicBezTo>
                  <a:pt x="3471" y="347"/>
                  <a:pt x="3700" y="440"/>
                  <a:pt x="3930" y="534"/>
                </a:cubicBezTo>
              </a:path>
            </a:pathLst>
          </a:custGeom>
          <a:noFill/>
          <a:ln w="57150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7543800" y="3276600"/>
            <a:ext cx="517525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0">
                <a:solidFill>
                  <a:schemeClr val="bg1"/>
                </a:solidFill>
                <a:latin typeface="Times New Roman" charset="0"/>
                <a:cs typeface="+mn-cs"/>
              </a:rPr>
              <a:t>S</a:t>
            </a:r>
            <a:r>
              <a:rPr lang="fr-FR" b="0" baseline="-25000">
                <a:solidFill>
                  <a:schemeClr val="bg1"/>
                </a:solidFill>
                <a:latin typeface="Times New Roman" charset="0"/>
                <a:cs typeface="+mn-cs"/>
              </a:rPr>
              <a:t>sol</a:t>
            </a:r>
          </a:p>
        </p:txBody>
      </p:sp>
      <p:grpSp>
        <p:nvGrpSpPr>
          <p:cNvPr id="11290" name="Group 65"/>
          <p:cNvGrpSpPr>
            <a:grpSpLocks/>
          </p:cNvGrpSpPr>
          <p:nvPr/>
        </p:nvGrpSpPr>
        <p:grpSpPr bwMode="auto">
          <a:xfrm>
            <a:off x="2014538" y="2895600"/>
            <a:ext cx="1020762" cy="457200"/>
            <a:chOff x="1269" y="1824"/>
            <a:chExt cx="643" cy="288"/>
          </a:xfrm>
        </p:grpSpPr>
        <p:sp>
          <p:nvSpPr>
            <p:cNvPr id="63536" name="Line 48"/>
            <p:cNvSpPr>
              <a:spLocks noChangeShapeType="1"/>
            </p:cNvSpPr>
            <p:nvPr/>
          </p:nvSpPr>
          <p:spPr bwMode="auto">
            <a:xfrm flipV="1">
              <a:off x="1269" y="2064"/>
              <a:ext cx="393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3537" name="Text Box 49"/>
            <p:cNvSpPr txBox="1">
              <a:spLocks noChangeArrowheads="1"/>
            </p:cNvSpPr>
            <p:nvPr/>
          </p:nvSpPr>
          <p:spPr bwMode="auto">
            <a:xfrm>
              <a:off x="1632" y="1824"/>
              <a:ext cx="2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FF0000"/>
                  </a:solidFill>
                  <a:latin typeface="Times New Roman" charset="0"/>
                  <a:cs typeface="+mn-cs"/>
                </a:rPr>
                <a:t>n</a:t>
              </a:r>
              <a:r>
                <a:rPr lang="fr-FR" sz="2400" baseline="-25000">
                  <a:solidFill>
                    <a:srgbClr val="FF0000"/>
                  </a:solidFill>
                  <a:latin typeface="Times New Roman" charset="0"/>
                  <a:cs typeface="+mn-cs"/>
                </a:rPr>
                <a:t>e</a:t>
              </a:r>
              <a:endParaRPr lang="fr-FR" sz="2400" b="0">
                <a:solidFill>
                  <a:srgbClr val="FF0000"/>
                </a:solidFill>
                <a:latin typeface="Times New Roman" charset="0"/>
                <a:cs typeface="+mn-cs"/>
              </a:endParaRPr>
            </a:p>
          </p:txBody>
        </p:sp>
      </p:grpSp>
      <p:grpSp>
        <p:nvGrpSpPr>
          <p:cNvPr id="11291" name="Group 66"/>
          <p:cNvGrpSpPr>
            <a:grpSpLocks/>
          </p:cNvGrpSpPr>
          <p:nvPr/>
        </p:nvGrpSpPr>
        <p:grpSpPr bwMode="auto">
          <a:xfrm>
            <a:off x="8372475" y="3857625"/>
            <a:ext cx="992188" cy="457200"/>
            <a:chOff x="5274" y="2430"/>
            <a:chExt cx="625" cy="288"/>
          </a:xfrm>
        </p:grpSpPr>
        <p:sp>
          <p:nvSpPr>
            <p:cNvPr id="63539" name="Line 51"/>
            <p:cNvSpPr>
              <a:spLocks noChangeShapeType="1"/>
            </p:cNvSpPr>
            <p:nvPr/>
          </p:nvSpPr>
          <p:spPr bwMode="auto">
            <a:xfrm>
              <a:off x="5274" y="2448"/>
              <a:ext cx="393" cy="91"/>
            </a:xfrm>
            <a:prstGeom prst="line">
              <a:avLst/>
            </a:prstGeom>
            <a:noFill/>
            <a:ln w="38100" cmpd="sng">
              <a:solidFill>
                <a:srgbClr val="15C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3540" name="Text Box 52"/>
            <p:cNvSpPr txBox="1">
              <a:spLocks noChangeArrowheads="1"/>
            </p:cNvSpPr>
            <p:nvPr/>
          </p:nvSpPr>
          <p:spPr bwMode="auto">
            <a:xfrm>
              <a:off x="5626" y="243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400">
                  <a:solidFill>
                    <a:srgbClr val="15C300"/>
                  </a:solidFill>
                  <a:latin typeface="Times New Roman" charset="0"/>
                  <a:cs typeface="+mn-cs"/>
                </a:rPr>
                <a:t>n</a:t>
              </a:r>
              <a:r>
                <a:rPr lang="fr-FR" sz="2400" baseline="-25000">
                  <a:solidFill>
                    <a:srgbClr val="15C300"/>
                  </a:solidFill>
                  <a:latin typeface="Times New Roman" charset="0"/>
                  <a:cs typeface="+mn-cs"/>
                </a:rPr>
                <a:t>s</a:t>
              </a:r>
              <a:endParaRPr lang="fr-FR" sz="2400" b="0">
                <a:solidFill>
                  <a:srgbClr val="15C300"/>
                </a:solidFill>
                <a:latin typeface="Times New Roman" charset="0"/>
                <a:cs typeface="+mn-cs"/>
              </a:endParaRPr>
            </a:p>
          </p:txBody>
        </p:sp>
      </p:grpSp>
      <p:sp>
        <p:nvSpPr>
          <p:cNvPr id="63552" name="Rectangle 64"/>
          <p:cNvSpPr>
            <a:spLocks noChangeArrowheads="1"/>
          </p:cNvSpPr>
          <p:nvPr/>
        </p:nvSpPr>
        <p:spPr bwMode="auto">
          <a:xfrm>
            <a:off x="685800" y="1504950"/>
            <a:ext cx="554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0">
                <a:cs typeface="+mn-cs"/>
              </a:rPr>
              <a:t>On note </a:t>
            </a:r>
            <a:r>
              <a:rPr lang="fr-FR" sz="2400">
                <a:solidFill>
                  <a:srgbClr val="FF0000"/>
                </a:solidFill>
                <a:cs typeface="+mn-cs"/>
              </a:rPr>
              <a:t>n</a:t>
            </a:r>
            <a:r>
              <a:rPr lang="fr-FR" sz="2400" baseline="-25000">
                <a:solidFill>
                  <a:srgbClr val="FF0000"/>
                </a:solidFill>
                <a:cs typeface="+mn-cs"/>
              </a:rPr>
              <a:t>e</a:t>
            </a:r>
            <a:r>
              <a:rPr lang="fr-FR" sz="2400" b="0">
                <a:cs typeface="+mn-cs"/>
              </a:rPr>
              <a:t> et </a:t>
            </a:r>
            <a:r>
              <a:rPr lang="fr-FR" sz="2400">
                <a:solidFill>
                  <a:srgbClr val="15C300"/>
                </a:solidFill>
                <a:cs typeface="+mn-cs"/>
              </a:rPr>
              <a:t>n</a:t>
            </a:r>
            <a:r>
              <a:rPr lang="fr-FR" sz="2400" baseline="-25000">
                <a:solidFill>
                  <a:srgbClr val="15C300"/>
                </a:solidFill>
                <a:cs typeface="+mn-cs"/>
              </a:rPr>
              <a:t>s</a:t>
            </a:r>
            <a:r>
              <a:rPr lang="fr-FR" sz="2400" b="0">
                <a:cs typeface="+mn-cs"/>
              </a:rPr>
              <a:t> les vecteurs normaux</a:t>
            </a:r>
            <a:endParaRPr lang="fr-FR" sz="2400">
              <a:cs typeface="+mn-cs"/>
            </a:endParaRPr>
          </a:p>
        </p:txBody>
      </p:sp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457200" y="4724400"/>
            <a:ext cx="9796463" cy="1117600"/>
            <a:chOff x="457200" y="4724400"/>
            <a:chExt cx="9796463" cy="1117600"/>
          </a:xfrm>
        </p:grpSpPr>
        <p:pic>
          <p:nvPicPr>
            <p:cNvPr id="3" name="Picture 73" descr="Capture d’écran 2010#AA1D03.png                                00093780Macintosh HD                   7C268657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324475"/>
              <a:ext cx="9796463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560" name="Text Box 72"/>
            <p:cNvSpPr txBox="1">
              <a:spLocks noChangeArrowheads="1"/>
            </p:cNvSpPr>
            <p:nvPr/>
          </p:nvSpPr>
          <p:spPr bwMode="auto">
            <a:xfrm>
              <a:off x="822325" y="4724400"/>
              <a:ext cx="1589088" cy="412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b="0">
                  <a:cs typeface="+mn-cs"/>
                </a:rPr>
                <a:t>On obtient :</a:t>
              </a:r>
            </a:p>
          </p:txBody>
        </p:sp>
      </p:grpSp>
      <p:sp>
        <p:nvSpPr>
          <p:cNvPr id="63564" name="Text Box 76"/>
          <p:cNvSpPr txBox="1">
            <a:spLocks noChangeArrowheads="1"/>
          </p:cNvSpPr>
          <p:nvPr/>
        </p:nvSpPr>
        <p:spPr bwMode="auto">
          <a:xfrm>
            <a:off x="1017588" y="6824663"/>
            <a:ext cx="86534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0" dirty="0">
                <a:cs typeface="+mn-cs"/>
              </a:rPr>
              <a:t>Si plusieurs entrées / sorties, on somme sur toutes les entrées / sorties.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7675" y="5294313"/>
            <a:ext cx="9793288" cy="1366837"/>
          </a:xfrm>
          <a:prstGeom prst="rect">
            <a:avLst/>
          </a:prstGeom>
          <a:solidFill>
            <a:srgbClr val="FFCD73">
              <a:alpha val="23921"/>
            </a:srgb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sz="1800"/>
          </a:p>
        </p:txBody>
      </p:sp>
      <p:sp>
        <p:nvSpPr>
          <p:cNvPr id="39" name="Text Box 75"/>
          <p:cNvSpPr txBox="1">
            <a:spLocks noChangeArrowheads="1"/>
          </p:cNvSpPr>
          <p:nvPr/>
        </p:nvSpPr>
        <p:spPr bwMode="auto">
          <a:xfrm>
            <a:off x="4445000" y="6084888"/>
            <a:ext cx="1800225" cy="4635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r>
              <a:rPr lang="fr-FR" sz="2400">
                <a:solidFill>
                  <a:schemeClr val="bg1"/>
                </a:solidFill>
              </a:rPr>
              <a:t>A RETENIR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0288" y="1516063"/>
            <a:ext cx="4443412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>
                <a:latin typeface="+mj-lt"/>
              </a:rPr>
              <a:t>dans le sens de l</a:t>
            </a:r>
            <a:r>
              <a:rPr lang="ja-JP" altLang="fr-FR" sz="2400">
                <a:latin typeface="+mj-lt"/>
              </a:rPr>
              <a:t>’</a:t>
            </a:r>
            <a:r>
              <a:rPr lang="fr-FR" sz="2400">
                <a:latin typeface="+mj-lt"/>
              </a:rPr>
              <a:t>écoulement</a:t>
            </a:r>
          </a:p>
        </p:txBody>
      </p:sp>
      <p:sp>
        <p:nvSpPr>
          <p:cNvPr id="7" name="Flèche vers la droite 6"/>
          <p:cNvSpPr/>
          <p:nvPr/>
        </p:nvSpPr>
        <p:spPr bwMode="auto">
          <a:xfrm rot="316748">
            <a:off x="5221288" y="2997200"/>
            <a:ext cx="1209675" cy="504825"/>
          </a:xfrm>
          <a:prstGeom prst="rightArrow">
            <a:avLst>
              <a:gd name="adj1" fmla="val 39733"/>
              <a:gd name="adj2" fmla="val 70071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6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6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6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6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52" grpId="0"/>
      <p:bldP spid="63564" grpId="0"/>
      <p:bldP spid="2" grpId="0" animBg="1"/>
      <p:bldP spid="39" grpId="0" animBg="1"/>
      <p:bldP spid="6" grpId="0"/>
      <p:bldP spid="6" grpId="1"/>
      <p:bldP spid="7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Chalkboard"/>
        <a:ea typeface="ＭＳ Ｐゴシック"/>
        <a:cs typeface=""/>
      </a:majorFont>
      <a:minorFont>
        <a:latin typeface="Nimbus Roman No9 L"/>
        <a:ea typeface="ＭＳ Ｐゴシック"/>
        <a:cs typeface="Kochi Gothic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quationConservation">
  <a:themeElements>
    <a:clrScheme name="EquationConservatio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EquationConservation">
      <a:majorFont>
        <a:latin typeface="Chalkboard"/>
        <a:ea typeface="ＭＳ Ｐゴシック"/>
        <a:cs typeface=""/>
      </a:majorFont>
      <a:minorFont>
        <a:latin typeface="Nimbus Roman No9 L"/>
        <a:ea typeface="ＭＳ Ｐゴシック"/>
        <a:cs typeface="Kochi Gothic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0"/>
          </a:defRPr>
        </a:defPPr>
      </a:lstStyle>
    </a:lnDef>
  </a:objectDefaults>
  <a:extraClrSchemeLst>
    <a:extraClrScheme>
      <a:clrScheme name="EquationConserv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quationConserv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quationConserv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quationConserv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quationConserv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quationConserv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quationConserv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èle par défaut 3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Modèle par défau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Modèle par défau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Modèle par défau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18268</TotalTime>
  <Words>494</Words>
  <Application>Microsoft Macintosh PowerPoint</Application>
  <PresentationFormat>Personnalisé</PresentationFormat>
  <Paragraphs>159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Chalkboard</vt:lpstr>
      <vt:lpstr>Nimbus Roman No9 L</vt:lpstr>
      <vt:lpstr>StarSymbol</vt:lpstr>
      <vt:lpstr>Symbol</vt:lpstr>
      <vt:lpstr>Times</vt:lpstr>
      <vt:lpstr>Times New Roman</vt:lpstr>
      <vt:lpstr>Modèle par défaut</vt:lpstr>
      <vt:lpstr>EquationConservation</vt:lpstr>
      <vt:lpstr>Présentation PowerPoint</vt:lpstr>
      <vt:lpstr>Quantité de mouvement</vt:lpstr>
      <vt:lpstr>Force écoulement / solide</vt:lpstr>
      <vt:lpstr>Idée générale</vt:lpstr>
      <vt:lpstr>Calcul de la force...</vt:lpstr>
      <vt:lpstr>Détails du calcul de la force</vt:lpstr>
      <vt:lpstr>Résultat : théorème d’Euler</vt:lpstr>
      <vt:lpstr>Généralisation</vt:lpstr>
      <vt:lpstr>Cas d’un tube de courant</vt:lpstr>
      <vt:lpstr>Conséquences (qualitatives)</vt:lpstr>
    </vt:vector>
  </TitlesOfParts>
  <Manager/>
  <Company>Mines Albi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par un écoulement sur un solide</dc:title>
  <dc:subject/>
  <dc:creator>Olivier LOUISNARD</dc:creator>
  <cp:keywords/>
  <dc:description/>
  <cp:lastModifiedBy>Olivier LOUISNARD</cp:lastModifiedBy>
  <cp:revision>150</cp:revision>
  <cp:lastPrinted>2018-10-15T08:59:13Z</cp:lastPrinted>
  <dcterms:created xsi:type="dcterms:W3CDTF">2009-11-27T15:51:44Z</dcterms:created>
  <dcterms:modified xsi:type="dcterms:W3CDTF">2019-10-14T07:09:02Z</dcterms:modified>
  <cp:category/>
</cp:coreProperties>
</file>