
<file path=[Content_Types].xml><?xml version="1.0" encoding="utf-8"?>
<Types xmlns="http://schemas.openxmlformats.org/package/2006/content-types">
  <Default Extension="xml" ContentType="application/xml"/>
  <Default Extension="mov" ContentType="video/unknown"/>
  <Default Extension="bin" ContentType="application/vnd.openxmlformats-officedocument.presentationml.printerSettings"/>
  <Default Extension="png" ContentType="image/png"/>
  <Default Extension="jpe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0" r:id="rId1"/>
  </p:sldMasterIdLst>
  <p:notesMasterIdLst>
    <p:notesMasterId r:id="rId35"/>
  </p:notesMasterIdLst>
  <p:sldIdLst>
    <p:sldId id="278" r:id="rId2"/>
    <p:sldId id="328" r:id="rId3"/>
    <p:sldId id="335" r:id="rId4"/>
    <p:sldId id="303" r:id="rId5"/>
    <p:sldId id="331" r:id="rId6"/>
    <p:sldId id="332" r:id="rId7"/>
    <p:sldId id="333" r:id="rId8"/>
    <p:sldId id="304" r:id="rId9"/>
    <p:sldId id="327" r:id="rId10"/>
    <p:sldId id="305" r:id="rId11"/>
    <p:sldId id="306" r:id="rId12"/>
    <p:sldId id="309" r:id="rId13"/>
    <p:sldId id="310" r:id="rId14"/>
    <p:sldId id="307" r:id="rId15"/>
    <p:sldId id="308" r:id="rId16"/>
    <p:sldId id="313" r:id="rId17"/>
    <p:sldId id="311" r:id="rId18"/>
    <p:sldId id="317" r:id="rId19"/>
    <p:sldId id="312" r:id="rId20"/>
    <p:sldId id="318" r:id="rId21"/>
    <p:sldId id="314" r:id="rId22"/>
    <p:sldId id="319" r:id="rId23"/>
    <p:sldId id="320" r:id="rId24"/>
    <p:sldId id="321" r:id="rId25"/>
    <p:sldId id="316" r:id="rId26"/>
    <p:sldId id="322" r:id="rId27"/>
    <p:sldId id="324" r:id="rId28"/>
    <p:sldId id="315" r:id="rId29"/>
    <p:sldId id="323" r:id="rId30"/>
    <p:sldId id="325" r:id="rId31"/>
    <p:sldId id="329" r:id="rId32"/>
    <p:sldId id="334" r:id="rId33"/>
    <p:sldId id="330" r:id="rId34"/>
  </p:sldIdLst>
  <p:sldSz cx="9144000" cy="6858000" type="screen4x3"/>
  <p:notesSz cx="6858000" cy="91440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Chalkboard" charset="0"/>
        <a:ea typeface="ＭＳ Ｐゴシック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Chalkboard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Chalkboard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Chalkboard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Chalkboard" charset="0"/>
        <a:ea typeface="ＭＳ Ｐゴシック" charset="0"/>
        <a:cs typeface="+mn-cs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Chalkboard" charset="0"/>
        <a:ea typeface="ＭＳ Ｐゴシック" charset="0"/>
        <a:cs typeface="+mn-cs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Chalkboard" charset="0"/>
        <a:ea typeface="ＭＳ Ｐゴシック" charset="0"/>
        <a:cs typeface="+mn-cs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Chalkboard" charset="0"/>
        <a:ea typeface="ＭＳ Ｐゴシック" charset="0"/>
        <a:cs typeface="+mn-cs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Chalkboard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FF00"/>
    <a:srgbClr val="800000"/>
    <a:srgbClr val="FF0000"/>
    <a:srgbClr val="FF1AFF"/>
    <a:srgbClr val="CCFFCC"/>
    <a:srgbClr val="63FFFA"/>
    <a:srgbClr val="CCFFFF"/>
    <a:srgbClr val="FFFFFF"/>
    <a:srgbClr val="E6E6E6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787"/>
    <p:restoredTop sz="91176" autoAdjust="0"/>
  </p:normalViewPr>
  <p:slideViewPr>
    <p:cSldViewPr>
      <p:cViewPr>
        <p:scale>
          <a:sx n="178" d="100"/>
          <a:sy n="178" d="100"/>
        </p:scale>
        <p:origin x="-48" y="16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488"/>
    </p:cViewPr>
  </p:sorterViewPr>
  <p:notesViewPr>
    <p:cSldViewPr>
      <p:cViewPr varScale="1">
        <p:scale>
          <a:sx n="85" d="100"/>
          <a:sy n="85" d="100"/>
        </p:scale>
        <p:origin x="-1944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fr-FR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fr-FR"/>
          </a:p>
        </p:txBody>
      </p:sp>
      <p:sp>
        <p:nvSpPr>
          <p:cNvPr id="460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60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fr-FR"/>
          </a:p>
        </p:txBody>
      </p:sp>
      <p:sp>
        <p:nvSpPr>
          <p:cNvPr id="460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B7BB540-5CEC-BA48-A490-CACAA565498B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29737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7BB540-5CEC-BA48-A490-CACAA565498B}" type="slidenum">
              <a:rPr lang="fr-FR"/>
              <a:pPr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37198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Cliquez pour modifier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3402395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534927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346075"/>
            <a:ext cx="2057400" cy="5780088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346075"/>
            <a:ext cx="6019800" cy="57800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26093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777591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538885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130286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81806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</p:spTree>
    <p:extLst>
      <p:ext uri="{BB962C8B-B14F-4D97-AF65-F5344CB8AC3E}">
        <p14:creationId xmlns:p14="http://schemas.microsoft.com/office/powerpoint/2010/main" val="1838822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7843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127448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759280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17550" y="346075"/>
            <a:ext cx="7756525" cy="758825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80165" tIns="40083" rIns="80165" bIns="4008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et modifiez le titre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marL="3175" algn="ctr" defTabSz="376238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100">
          <a:solidFill>
            <a:srgbClr val="000000"/>
          </a:solidFill>
          <a:latin typeface="+mj-lt"/>
          <a:ea typeface="+mj-ea"/>
          <a:cs typeface="+mj-cs"/>
        </a:defRPr>
      </a:lvl1pPr>
      <a:lvl2pPr marL="3175" algn="ctr" defTabSz="376238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100">
          <a:solidFill>
            <a:srgbClr val="000000"/>
          </a:solidFill>
          <a:latin typeface="Chalkboard" charset="0"/>
          <a:ea typeface="ＭＳ Ｐゴシック" charset="0"/>
        </a:defRPr>
      </a:lvl2pPr>
      <a:lvl3pPr marL="3175" algn="ctr" defTabSz="376238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100">
          <a:solidFill>
            <a:srgbClr val="000000"/>
          </a:solidFill>
          <a:latin typeface="Chalkboard" charset="0"/>
          <a:ea typeface="ＭＳ Ｐゴシック" charset="0"/>
        </a:defRPr>
      </a:lvl3pPr>
      <a:lvl4pPr marL="3175" algn="ctr" defTabSz="376238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100">
          <a:solidFill>
            <a:srgbClr val="000000"/>
          </a:solidFill>
          <a:latin typeface="Chalkboard" charset="0"/>
          <a:ea typeface="ＭＳ Ｐゴシック" charset="0"/>
        </a:defRPr>
      </a:lvl4pPr>
      <a:lvl5pPr marL="3175" algn="ctr" defTabSz="376238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100">
          <a:solidFill>
            <a:srgbClr val="000000"/>
          </a:solidFill>
          <a:latin typeface="Chalkboard" charset="0"/>
          <a:ea typeface="ＭＳ Ｐゴシック" charset="0"/>
        </a:defRPr>
      </a:lvl5pPr>
      <a:lvl6pPr marL="460375" algn="ctr" defTabSz="376238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100">
          <a:solidFill>
            <a:srgbClr val="000000"/>
          </a:solidFill>
          <a:latin typeface="Chalkboard" charset="0"/>
          <a:ea typeface="ＭＳ Ｐゴシック" charset="0"/>
        </a:defRPr>
      </a:lvl6pPr>
      <a:lvl7pPr marL="917575" algn="ctr" defTabSz="376238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100">
          <a:solidFill>
            <a:srgbClr val="000000"/>
          </a:solidFill>
          <a:latin typeface="Chalkboard" charset="0"/>
          <a:ea typeface="ＭＳ Ｐゴシック" charset="0"/>
        </a:defRPr>
      </a:lvl7pPr>
      <a:lvl8pPr marL="1374775" algn="ctr" defTabSz="376238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100">
          <a:solidFill>
            <a:srgbClr val="000000"/>
          </a:solidFill>
          <a:latin typeface="Chalkboard" charset="0"/>
          <a:ea typeface="ＭＳ Ｐゴシック" charset="0"/>
        </a:defRPr>
      </a:lvl8pPr>
      <a:lvl9pPr marL="1831975" algn="ctr" defTabSz="376238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100">
          <a:solidFill>
            <a:srgbClr val="000000"/>
          </a:solidFill>
          <a:latin typeface="Chalkboard" charset="0"/>
          <a:ea typeface="ＭＳ Ｐゴシック" charset="0"/>
        </a:defRPr>
      </a:lvl9pPr>
    </p:titleStyle>
    <p:bodyStyle>
      <a:lvl1pPr marL="361950" indent="-271463" algn="l" defTabSz="376238" rtl="0" fontAlgn="base" hangingPunct="0">
        <a:lnSpc>
          <a:spcPct val="94000"/>
        </a:lnSpc>
        <a:spcBef>
          <a:spcPct val="0"/>
        </a:spcBef>
        <a:spcAft>
          <a:spcPts val="1200"/>
        </a:spcAft>
        <a:buClr>
          <a:srgbClr val="000000"/>
        </a:buClr>
        <a:buSzPct val="45000"/>
        <a:buFont typeface="StarSymbol" charset="0"/>
        <a:buChar char="●"/>
        <a:defRPr sz="2600">
          <a:solidFill>
            <a:srgbClr val="000000"/>
          </a:solidFill>
          <a:latin typeface="+mn-lt"/>
          <a:ea typeface="+mn-ea"/>
          <a:cs typeface="+mn-cs"/>
        </a:defRPr>
      </a:lvl1pPr>
      <a:lvl2pPr marL="722313" indent="-241300" algn="l" defTabSz="376238" rtl="0" fontAlgn="base" hangingPunct="0">
        <a:lnSpc>
          <a:spcPct val="94000"/>
        </a:lnSpc>
        <a:spcBef>
          <a:spcPct val="0"/>
        </a:spcBef>
        <a:spcAft>
          <a:spcPts val="950"/>
        </a:spcAft>
        <a:buClr>
          <a:srgbClr val="000000"/>
        </a:buClr>
        <a:buSzPct val="75000"/>
        <a:buFont typeface="StarSymbol" charset="0"/>
        <a:buChar char="–"/>
        <a:defRPr sz="2400">
          <a:solidFill>
            <a:srgbClr val="000000"/>
          </a:solidFill>
          <a:latin typeface="+mn-lt"/>
          <a:ea typeface="Kochi Gothic" charset="0"/>
          <a:cs typeface="+mn-cs"/>
        </a:defRPr>
      </a:lvl2pPr>
      <a:lvl3pPr marL="1085850" indent="-182563" algn="l" defTabSz="376238" rtl="0" fontAlgn="base" hangingPunct="0">
        <a:lnSpc>
          <a:spcPct val="94000"/>
        </a:lnSpc>
        <a:spcBef>
          <a:spcPct val="0"/>
        </a:spcBef>
        <a:spcAft>
          <a:spcPts val="713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  <a:ea typeface="Kochi Gothic" charset="0"/>
          <a:cs typeface="+mn-cs"/>
        </a:defRPr>
      </a:lvl3pPr>
      <a:lvl4pPr marL="1446213" indent="-180975" algn="l" defTabSz="376238" rtl="0" fontAlgn="base" hangingPunct="0">
        <a:lnSpc>
          <a:spcPct val="94000"/>
        </a:lnSpc>
        <a:spcBef>
          <a:spcPct val="0"/>
        </a:spcBef>
        <a:spcAft>
          <a:spcPts val="488"/>
        </a:spcAft>
        <a:buClr>
          <a:srgbClr val="000000"/>
        </a:buClr>
        <a:buSzPct val="75000"/>
        <a:buFont typeface="StarSymbol" charset="0"/>
        <a:buChar char="–"/>
        <a:defRPr>
          <a:solidFill>
            <a:srgbClr val="000000"/>
          </a:solidFill>
          <a:latin typeface="+mn-lt"/>
          <a:ea typeface="Kochi Gothic" charset="0"/>
          <a:cs typeface="+mn-cs"/>
        </a:defRPr>
      </a:lvl4pPr>
      <a:lvl5pPr marL="1808163" indent="-182563" algn="l" defTabSz="376238" rtl="0" fontAlgn="base" hangingPunct="0">
        <a:lnSpc>
          <a:spcPct val="94000"/>
        </a:lnSpc>
        <a:spcBef>
          <a:spcPct val="0"/>
        </a:spcBef>
        <a:spcAft>
          <a:spcPts val="238"/>
        </a:spcAft>
        <a:buClr>
          <a:srgbClr val="000000"/>
        </a:buClr>
        <a:buSzPct val="45000"/>
        <a:buFont typeface="StarSymbol" charset="0"/>
        <a:buChar char="●"/>
        <a:defRPr>
          <a:solidFill>
            <a:srgbClr val="000000"/>
          </a:solidFill>
          <a:latin typeface="+mn-lt"/>
          <a:ea typeface="Kochi Gothic" charset="0"/>
          <a:cs typeface="+mn-cs"/>
        </a:defRPr>
      </a:lvl5pPr>
      <a:lvl6pPr marL="2265363" indent="-182563" algn="l" defTabSz="376238" rtl="0" fontAlgn="base" hangingPunct="0">
        <a:lnSpc>
          <a:spcPct val="94000"/>
        </a:lnSpc>
        <a:spcBef>
          <a:spcPct val="0"/>
        </a:spcBef>
        <a:spcAft>
          <a:spcPts val="238"/>
        </a:spcAft>
        <a:buClr>
          <a:srgbClr val="000000"/>
        </a:buClr>
        <a:buSzPct val="45000"/>
        <a:buFont typeface="StarSymbol" charset="0"/>
        <a:buChar char="●"/>
        <a:defRPr>
          <a:solidFill>
            <a:srgbClr val="000000"/>
          </a:solidFill>
          <a:latin typeface="+mn-lt"/>
          <a:ea typeface="Kochi Gothic" charset="0"/>
          <a:cs typeface="+mn-cs"/>
        </a:defRPr>
      </a:lvl6pPr>
      <a:lvl7pPr marL="2722563" indent="-182563" algn="l" defTabSz="376238" rtl="0" fontAlgn="base" hangingPunct="0">
        <a:lnSpc>
          <a:spcPct val="94000"/>
        </a:lnSpc>
        <a:spcBef>
          <a:spcPct val="0"/>
        </a:spcBef>
        <a:spcAft>
          <a:spcPts val="238"/>
        </a:spcAft>
        <a:buClr>
          <a:srgbClr val="000000"/>
        </a:buClr>
        <a:buSzPct val="45000"/>
        <a:buFont typeface="StarSymbol" charset="0"/>
        <a:buChar char="●"/>
        <a:defRPr>
          <a:solidFill>
            <a:srgbClr val="000000"/>
          </a:solidFill>
          <a:latin typeface="+mn-lt"/>
          <a:ea typeface="Kochi Gothic" charset="0"/>
          <a:cs typeface="+mn-cs"/>
        </a:defRPr>
      </a:lvl7pPr>
      <a:lvl8pPr marL="3179763" indent="-182563" algn="l" defTabSz="376238" rtl="0" fontAlgn="base" hangingPunct="0">
        <a:lnSpc>
          <a:spcPct val="94000"/>
        </a:lnSpc>
        <a:spcBef>
          <a:spcPct val="0"/>
        </a:spcBef>
        <a:spcAft>
          <a:spcPts val="238"/>
        </a:spcAft>
        <a:buClr>
          <a:srgbClr val="000000"/>
        </a:buClr>
        <a:buSzPct val="45000"/>
        <a:buFont typeface="StarSymbol" charset="0"/>
        <a:buChar char="●"/>
        <a:defRPr>
          <a:solidFill>
            <a:srgbClr val="000000"/>
          </a:solidFill>
          <a:latin typeface="+mn-lt"/>
          <a:ea typeface="Kochi Gothic" charset="0"/>
          <a:cs typeface="+mn-cs"/>
        </a:defRPr>
      </a:lvl8pPr>
      <a:lvl9pPr marL="3636963" indent="-182563" algn="l" defTabSz="376238" rtl="0" fontAlgn="base" hangingPunct="0">
        <a:lnSpc>
          <a:spcPct val="94000"/>
        </a:lnSpc>
        <a:spcBef>
          <a:spcPct val="0"/>
        </a:spcBef>
        <a:spcAft>
          <a:spcPts val="238"/>
        </a:spcAft>
        <a:buClr>
          <a:srgbClr val="000000"/>
        </a:buClr>
        <a:buSzPct val="45000"/>
        <a:buFont typeface="StarSymbol" charset="0"/>
        <a:buChar char="●"/>
        <a:defRPr>
          <a:solidFill>
            <a:srgbClr val="000000"/>
          </a:solidFill>
          <a:latin typeface="+mn-lt"/>
          <a:ea typeface="Kochi Gothic" charset="0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9.png"/><Relationship Id="rId12" Type="http://schemas.openxmlformats.org/officeDocument/2006/relationships/image" Target="../media/image30.png"/><Relationship Id="rId13" Type="http://schemas.openxmlformats.org/officeDocument/2006/relationships/image" Target="../media/image31.png"/><Relationship Id="rId14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27.png"/><Relationship Id="rId9" Type="http://schemas.openxmlformats.org/officeDocument/2006/relationships/image" Target="../media/image11.png"/><Relationship Id="rId10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7.png"/><Relationship Id="rId7" Type="http://schemas.openxmlformats.org/officeDocument/2006/relationships/image" Target="../media/image37.png"/><Relationship Id="rId8" Type="http://schemas.openxmlformats.org/officeDocument/2006/relationships/image" Target="../media/image38.png"/><Relationship Id="rId9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41.png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image" Target="../media/image47.png"/><Relationship Id="rId8" Type="http://schemas.openxmlformats.org/officeDocument/2006/relationships/image" Target="../media/image48.png"/><Relationship Id="rId9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7" Type="http://schemas.openxmlformats.org/officeDocument/2006/relationships/image" Target="../media/image55.png"/><Relationship Id="rId8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6" Type="http://schemas.openxmlformats.org/officeDocument/2006/relationships/image" Target="../media/image61.png"/><Relationship Id="rId7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jpeg"/><Relationship Id="rId5" Type="http://schemas.openxmlformats.org/officeDocument/2006/relationships/image" Target="../media/image7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6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2.png"/><Relationship Id="rId5" Type="http://schemas.openxmlformats.org/officeDocument/2006/relationships/image" Target="../media/image76.png"/><Relationship Id="rId6" Type="http://schemas.openxmlformats.org/officeDocument/2006/relationships/image" Target="../media/image7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jpeg"/><Relationship Id="rId5" Type="http://schemas.openxmlformats.org/officeDocument/2006/relationships/image" Target="../media/image81.jpeg"/><Relationship Id="rId6" Type="http://schemas.openxmlformats.org/officeDocument/2006/relationships/image" Target="../media/image82.jpeg"/><Relationship Id="rId7" Type="http://schemas.openxmlformats.org/officeDocument/2006/relationships/image" Target="../media/image8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5.png"/><Relationship Id="rId5" Type="http://schemas.openxmlformats.org/officeDocument/2006/relationships/image" Target="../media/image8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2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4" Type="http://schemas.openxmlformats.org/officeDocument/2006/relationships/image" Target="../media/image86.png"/><Relationship Id="rId5" Type="http://schemas.openxmlformats.org/officeDocument/2006/relationships/image" Target="../media/image82.jpeg"/><Relationship Id="rId6" Type="http://schemas.openxmlformats.org/officeDocument/2006/relationships/image" Target="../media/image80.jpeg"/><Relationship Id="rId7" Type="http://schemas.openxmlformats.org/officeDocument/2006/relationships/image" Target="../media/image8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8.png"/><Relationship Id="rId5" Type="http://schemas.openxmlformats.org/officeDocument/2006/relationships/image" Target="../media/image82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9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1.jpeg"/><Relationship Id="rId3" Type="http://schemas.openxmlformats.org/officeDocument/2006/relationships/image" Target="../media/image92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3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4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5.png"/><Relationship Id="rId1" Type="http://schemas.microsoft.com/office/2007/relationships/media" Target="../media/media3.mov"/><Relationship Id="rId2" Type="http://schemas.openxmlformats.org/officeDocument/2006/relationships/video" Target="../media/media3.mov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1431925" y="2743200"/>
            <a:ext cx="6280150" cy="2111375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17" tIns="45709" rIns="91417" bIns="4570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4200"/>
              <a:t>Fluides réels :</a:t>
            </a:r>
            <a:br>
              <a:rPr lang="fr-FR" sz="4200"/>
            </a:br>
            <a:r>
              <a:rPr lang="fr-FR" sz="4200"/>
              <a:t>couches limites laminaire et turbulente</a:t>
            </a:r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2493963" y="1433513"/>
            <a:ext cx="4154487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17" tIns="45709" rIns="91417" bIns="45709">
            <a:spAutoFit/>
          </a:bodyPr>
          <a:lstStyle/>
          <a:p>
            <a:r>
              <a:rPr lang="fr-FR" sz="2200"/>
              <a:t>Cours de Mécanique des fluides</a:t>
            </a:r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3359150" y="5302250"/>
            <a:ext cx="242570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8" tIns="45715" rIns="91428" bIns="45715">
            <a:spAutoFit/>
          </a:bodyPr>
          <a:lstStyle/>
          <a:p>
            <a:r>
              <a:rPr lang="fr-FR"/>
              <a:t>Olivier LOUISNARD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3" name="Rectangle 5"/>
          <p:cNvSpPr>
            <a:spLocks noChangeArrowheads="1"/>
          </p:cNvSpPr>
          <p:nvPr/>
        </p:nvSpPr>
        <p:spPr bwMode="auto">
          <a:xfrm>
            <a:off x="1557338" y="1143000"/>
            <a:ext cx="7091362" cy="174625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Epaisseur couche limite laminaire</a:t>
            </a:r>
          </a:p>
        </p:txBody>
      </p:sp>
      <p:grpSp>
        <p:nvGrpSpPr>
          <p:cNvPr id="58539" name="Group 171"/>
          <p:cNvGrpSpPr>
            <a:grpSpLocks/>
          </p:cNvGrpSpPr>
          <p:nvPr/>
        </p:nvGrpSpPr>
        <p:grpSpPr bwMode="auto">
          <a:xfrm>
            <a:off x="0" y="1820863"/>
            <a:ext cx="841375" cy="1341437"/>
            <a:chOff x="0" y="1147"/>
            <a:chExt cx="530" cy="845"/>
          </a:xfrm>
        </p:grpSpPr>
        <p:sp>
          <p:nvSpPr>
            <p:cNvPr id="58381" name="Line 13"/>
            <p:cNvSpPr>
              <a:spLocks noChangeShapeType="1"/>
            </p:cNvSpPr>
            <p:nvPr/>
          </p:nvSpPr>
          <p:spPr bwMode="auto">
            <a:xfrm>
              <a:off x="194" y="1147"/>
              <a:ext cx="336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58382" name="Line 14"/>
            <p:cNvSpPr>
              <a:spLocks noChangeShapeType="1"/>
            </p:cNvSpPr>
            <p:nvPr/>
          </p:nvSpPr>
          <p:spPr bwMode="auto">
            <a:xfrm>
              <a:off x="194" y="1334"/>
              <a:ext cx="336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58383" name="Line 15"/>
            <p:cNvSpPr>
              <a:spLocks noChangeShapeType="1"/>
            </p:cNvSpPr>
            <p:nvPr/>
          </p:nvSpPr>
          <p:spPr bwMode="auto">
            <a:xfrm>
              <a:off x="194" y="1520"/>
              <a:ext cx="336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58384" name="Line 16"/>
            <p:cNvSpPr>
              <a:spLocks noChangeShapeType="1"/>
            </p:cNvSpPr>
            <p:nvPr/>
          </p:nvSpPr>
          <p:spPr bwMode="auto">
            <a:xfrm>
              <a:off x="194" y="1707"/>
              <a:ext cx="336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0313" tIns="35157" rIns="70313" bIns="35157">
              <a:spAutoFit/>
            </a:bodyPr>
            <a:lstStyle/>
            <a:p>
              <a:endParaRPr lang="fr-FR"/>
            </a:p>
          </p:txBody>
        </p:sp>
        <p:grpSp>
          <p:nvGrpSpPr>
            <p:cNvPr id="58385" name="Group 17"/>
            <p:cNvGrpSpPr>
              <a:grpSpLocks/>
            </p:cNvGrpSpPr>
            <p:nvPr/>
          </p:nvGrpSpPr>
          <p:grpSpPr bwMode="auto">
            <a:xfrm>
              <a:off x="192" y="1243"/>
              <a:ext cx="336" cy="560"/>
              <a:chOff x="1213" y="3460"/>
              <a:chExt cx="418" cy="560"/>
            </a:xfrm>
          </p:grpSpPr>
          <p:sp>
            <p:nvSpPr>
              <p:cNvPr id="58386" name="Line 18"/>
              <p:cNvSpPr>
                <a:spLocks noChangeShapeType="1"/>
              </p:cNvSpPr>
              <p:nvPr/>
            </p:nvSpPr>
            <p:spPr bwMode="auto">
              <a:xfrm>
                <a:off x="1213" y="3460"/>
                <a:ext cx="418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70313" tIns="35157" rIns="70313" bIns="35157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58387" name="Line 19"/>
              <p:cNvSpPr>
                <a:spLocks noChangeShapeType="1"/>
              </p:cNvSpPr>
              <p:nvPr/>
            </p:nvSpPr>
            <p:spPr bwMode="auto">
              <a:xfrm>
                <a:off x="1213" y="3647"/>
                <a:ext cx="418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70313" tIns="35157" rIns="70313" bIns="35157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58388" name="Line 20"/>
              <p:cNvSpPr>
                <a:spLocks noChangeShapeType="1"/>
              </p:cNvSpPr>
              <p:nvPr/>
            </p:nvSpPr>
            <p:spPr bwMode="auto">
              <a:xfrm>
                <a:off x="1213" y="3833"/>
                <a:ext cx="418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70313" tIns="35157" rIns="70313" bIns="35157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58389" name="Line 21"/>
              <p:cNvSpPr>
                <a:spLocks noChangeShapeType="1"/>
              </p:cNvSpPr>
              <p:nvPr/>
            </p:nvSpPr>
            <p:spPr bwMode="auto">
              <a:xfrm>
                <a:off x="1213" y="4020"/>
                <a:ext cx="418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70313" tIns="35157" rIns="70313" bIns="35157">
                <a:spAutoFit/>
              </a:bodyPr>
              <a:lstStyle/>
              <a:p>
                <a:endParaRPr lang="fr-FR"/>
              </a:p>
            </p:txBody>
          </p:sp>
        </p:grpSp>
        <p:sp>
          <p:nvSpPr>
            <p:cNvPr id="58377" name="Text Box 9"/>
            <p:cNvSpPr txBox="1">
              <a:spLocks noChangeArrowheads="1"/>
            </p:cNvSpPr>
            <p:nvPr/>
          </p:nvSpPr>
          <p:spPr bwMode="auto">
            <a:xfrm>
              <a:off x="0" y="1434"/>
              <a:ext cx="209" cy="2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0313" tIns="35157" rIns="70313" bIns="35157">
              <a:spAutoFit/>
            </a:bodyPr>
            <a:lstStyle>
              <a:lvl1pPr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0163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80168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20332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160337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0605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5177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29749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4321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fr-FR" sz="2100">
                  <a:solidFill>
                    <a:srgbClr val="0000FF"/>
                  </a:solidFill>
                  <a:latin typeface="Times New Roman" charset="0"/>
                </a:rPr>
                <a:t>U</a:t>
              </a:r>
            </a:p>
          </p:txBody>
        </p:sp>
        <p:sp>
          <p:nvSpPr>
            <p:cNvPr id="58470" name="Line 102"/>
            <p:cNvSpPr>
              <a:spLocks noChangeShapeType="1"/>
            </p:cNvSpPr>
            <p:nvPr/>
          </p:nvSpPr>
          <p:spPr bwMode="auto">
            <a:xfrm>
              <a:off x="194" y="1896"/>
              <a:ext cx="336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58475" name="Line 107"/>
            <p:cNvSpPr>
              <a:spLocks noChangeShapeType="1"/>
            </p:cNvSpPr>
            <p:nvPr/>
          </p:nvSpPr>
          <p:spPr bwMode="auto">
            <a:xfrm>
              <a:off x="192" y="1992"/>
              <a:ext cx="336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0313" tIns="35157" rIns="70313" bIns="35157">
              <a:spAutoFit/>
            </a:bodyPr>
            <a:lstStyle/>
            <a:p>
              <a:endParaRPr lang="fr-FR"/>
            </a:p>
          </p:txBody>
        </p:sp>
      </p:grpSp>
      <p:sp>
        <p:nvSpPr>
          <p:cNvPr id="58507" name="Text Box 139"/>
          <p:cNvSpPr txBox="1">
            <a:spLocks noChangeArrowheads="1"/>
          </p:cNvSpPr>
          <p:nvPr/>
        </p:nvSpPr>
        <p:spPr bwMode="auto">
          <a:xfrm>
            <a:off x="152400" y="4648200"/>
            <a:ext cx="6826250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fr-FR"/>
              <a:t> Ce trou de QDM </a:t>
            </a:r>
            <a:r>
              <a:rPr lang="fr-FR" b="1"/>
              <a:t>va diffuser</a:t>
            </a:r>
            <a:r>
              <a:rPr lang="fr-FR"/>
              <a:t> sur :</a:t>
            </a:r>
            <a:br>
              <a:rPr lang="fr-FR"/>
            </a:br>
            <a:r>
              <a:rPr lang="fr-FR"/>
              <a:t>	(coeff de diffusion = </a:t>
            </a:r>
            <a:r>
              <a:rPr lang="fr-FR">
                <a:latin typeface="Symbol" charset="0"/>
              </a:rPr>
              <a:t>n </a:t>
            </a:r>
            <a:r>
              <a:rPr lang="fr-FR"/>
              <a:t>viscosité cinématique </a:t>
            </a:r>
            <a:r>
              <a:rPr lang="fr-FR">
                <a:solidFill>
                  <a:schemeClr val="accent1"/>
                </a:solidFill>
              </a:rPr>
              <a:t>L</a:t>
            </a:r>
            <a:r>
              <a:rPr lang="fr-FR" baseline="30000">
                <a:solidFill>
                  <a:schemeClr val="accent1"/>
                </a:solidFill>
              </a:rPr>
              <a:t>2</a:t>
            </a:r>
            <a:r>
              <a:rPr lang="fr-FR">
                <a:solidFill>
                  <a:schemeClr val="accent1"/>
                </a:solidFill>
              </a:rPr>
              <a:t>T</a:t>
            </a:r>
            <a:r>
              <a:rPr lang="fr-FR" baseline="30000">
                <a:solidFill>
                  <a:schemeClr val="accent1"/>
                </a:solidFill>
              </a:rPr>
              <a:t>-1</a:t>
            </a:r>
            <a:r>
              <a:rPr lang="fr-FR"/>
              <a:t>)</a:t>
            </a:r>
          </a:p>
        </p:txBody>
      </p:sp>
      <p:sp>
        <p:nvSpPr>
          <p:cNvPr id="58508" name="Text Box 140"/>
          <p:cNvSpPr txBox="1">
            <a:spLocks noChangeArrowheads="1"/>
          </p:cNvSpPr>
          <p:nvPr/>
        </p:nvSpPr>
        <p:spPr bwMode="auto">
          <a:xfrm>
            <a:off x="152400" y="3962400"/>
            <a:ext cx="5514975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fr-FR"/>
              <a:t> Au bord d</a:t>
            </a:r>
            <a:r>
              <a:rPr lang="ja-JP" altLang="fr-FR">
                <a:latin typeface="Arial"/>
              </a:rPr>
              <a:t>’</a:t>
            </a:r>
            <a:r>
              <a:rPr lang="fr-FR"/>
              <a:t>attaque, vitesse nulle (adhérence)</a:t>
            </a:r>
            <a:br>
              <a:rPr lang="fr-FR"/>
            </a:br>
            <a:r>
              <a:rPr lang="fr-FR"/>
              <a:t>	=&gt; « trou » dans le profil de vitesse</a:t>
            </a:r>
          </a:p>
        </p:txBody>
      </p:sp>
      <p:sp>
        <p:nvSpPr>
          <p:cNvPr id="58510" name="Text Box 142"/>
          <p:cNvSpPr txBox="1">
            <a:spLocks noChangeArrowheads="1"/>
          </p:cNvSpPr>
          <p:nvPr/>
        </p:nvSpPr>
        <p:spPr bwMode="auto">
          <a:xfrm>
            <a:off x="422275" y="3397250"/>
            <a:ext cx="3627438" cy="4127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>
                <a:solidFill>
                  <a:srgbClr val="FFFFFF"/>
                </a:solidFill>
              </a:rPr>
              <a:t>Estimation « avec les mains »</a:t>
            </a:r>
          </a:p>
        </p:txBody>
      </p:sp>
      <p:sp>
        <p:nvSpPr>
          <p:cNvPr id="58481" name="Line 113"/>
          <p:cNvSpPr>
            <a:spLocks noChangeShapeType="1"/>
          </p:cNvSpPr>
          <p:nvPr/>
        </p:nvSpPr>
        <p:spPr bwMode="auto">
          <a:xfrm>
            <a:off x="838200" y="1600200"/>
            <a:ext cx="0" cy="159226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grpSp>
        <p:nvGrpSpPr>
          <p:cNvPr id="58541" name="Group 173"/>
          <p:cNvGrpSpPr>
            <a:grpSpLocks/>
          </p:cNvGrpSpPr>
          <p:nvPr/>
        </p:nvGrpSpPr>
        <p:grpSpPr bwMode="auto">
          <a:xfrm>
            <a:off x="990600" y="1625600"/>
            <a:ext cx="561975" cy="1536700"/>
            <a:chOff x="624" y="1024"/>
            <a:chExt cx="354" cy="968"/>
          </a:xfrm>
        </p:grpSpPr>
        <p:grpSp>
          <p:nvGrpSpPr>
            <p:cNvPr id="58485" name="Group 117"/>
            <p:cNvGrpSpPr>
              <a:grpSpLocks/>
            </p:cNvGrpSpPr>
            <p:nvPr/>
          </p:nvGrpSpPr>
          <p:grpSpPr bwMode="auto">
            <a:xfrm>
              <a:off x="640" y="1024"/>
              <a:ext cx="338" cy="656"/>
              <a:chOff x="430" y="1648"/>
              <a:chExt cx="420" cy="656"/>
            </a:xfrm>
          </p:grpSpPr>
          <p:grpSp>
            <p:nvGrpSpPr>
              <p:cNvPr id="58486" name="Group 118"/>
              <p:cNvGrpSpPr>
                <a:grpSpLocks/>
              </p:cNvGrpSpPr>
              <p:nvPr/>
            </p:nvGrpSpPr>
            <p:grpSpPr bwMode="auto">
              <a:xfrm>
                <a:off x="432" y="1648"/>
                <a:ext cx="418" cy="560"/>
                <a:chOff x="1213" y="3460"/>
                <a:chExt cx="418" cy="560"/>
              </a:xfrm>
            </p:grpSpPr>
            <p:sp>
              <p:nvSpPr>
                <p:cNvPr id="58487" name="Line 119"/>
                <p:cNvSpPr>
                  <a:spLocks noChangeShapeType="1"/>
                </p:cNvSpPr>
                <p:nvPr/>
              </p:nvSpPr>
              <p:spPr bwMode="auto">
                <a:xfrm>
                  <a:off x="1213" y="3460"/>
                  <a:ext cx="418" cy="0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 type="stealth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70313" tIns="35157" rIns="70313" bIns="35157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58488" name="Line 120"/>
                <p:cNvSpPr>
                  <a:spLocks noChangeShapeType="1"/>
                </p:cNvSpPr>
                <p:nvPr/>
              </p:nvSpPr>
              <p:spPr bwMode="auto">
                <a:xfrm>
                  <a:off x="1213" y="3647"/>
                  <a:ext cx="418" cy="0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 type="stealth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70313" tIns="35157" rIns="70313" bIns="35157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58489" name="Line 121"/>
                <p:cNvSpPr>
                  <a:spLocks noChangeShapeType="1"/>
                </p:cNvSpPr>
                <p:nvPr/>
              </p:nvSpPr>
              <p:spPr bwMode="auto">
                <a:xfrm>
                  <a:off x="1213" y="3833"/>
                  <a:ext cx="418" cy="0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 type="stealth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70313" tIns="35157" rIns="70313" bIns="35157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58490" name="Line 122"/>
                <p:cNvSpPr>
                  <a:spLocks noChangeShapeType="1"/>
                </p:cNvSpPr>
                <p:nvPr/>
              </p:nvSpPr>
              <p:spPr bwMode="auto">
                <a:xfrm>
                  <a:off x="1213" y="4020"/>
                  <a:ext cx="418" cy="0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 type="stealth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70313" tIns="35157" rIns="70313" bIns="35157">
                  <a:spAutoFit/>
                </a:bodyPr>
                <a:lstStyle/>
                <a:p>
                  <a:endParaRPr lang="fr-FR"/>
                </a:p>
              </p:txBody>
            </p:sp>
          </p:grpSp>
          <p:grpSp>
            <p:nvGrpSpPr>
              <p:cNvPr id="58491" name="Group 123"/>
              <p:cNvGrpSpPr>
                <a:grpSpLocks/>
              </p:cNvGrpSpPr>
              <p:nvPr/>
            </p:nvGrpSpPr>
            <p:grpSpPr bwMode="auto">
              <a:xfrm>
                <a:off x="430" y="1744"/>
                <a:ext cx="418" cy="560"/>
                <a:chOff x="1213" y="3460"/>
                <a:chExt cx="418" cy="560"/>
              </a:xfrm>
            </p:grpSpPr>
            <p:sp>
              <p:nvSpPr>
                <p:cNvPr id="58492" name="Line 124"/>
                <p:cNvSpPr>
                  <a:spLocks noChangeShapeType="1"/>
                </p:cNvSpPr>
                <p:nvPr/>
              </p:nvSpPr>
              <p:spPr bwMode="auto">
                <a:xfrm>
                  <a:off x="1213" y="3460"/>
                  <a:ext cx="418" cy="0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 type="stealth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70313" tIns="35157" rIns="70313" bIns="35157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58493" name="Line 125"/>
                <p:cNvSpPr>
                  <a:spLocks noChangeShapeType="1"/>
                </p:cNvSpPr>
                <p:nvPr/>
              </p:nvSpPr>
              <p:spPr bwMode="auto">
                <a:xfrm>
                  <a:off x="1213" y="3647"/>
                  <a:ext cx="418" cy="0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 type="stealth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70313" tIns="35157" rIns="70313" bIns="35157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58494" name="Line 126"/>
                <p:cNvSpPr>
                  <a:spLocks noChangeShapeType="1"/>
                </p:cNvSpPr>
                <p:nvPr/>
              </p:nvSpPr>
              <p:spPr bwMode="auto">
                <a:xfrm>
                  <a:off x="1213" y="3833"/>
                  <a:ext cx="418" cy="0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 type="stealth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70313" tIns="35157" rIns="70313" bIns="35157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58495" name="Line 127"/>
                <p:cNvSpPr>
                  <a:spLocks noChangeShapeType="1"/>
                </p:cNvSpPr>
                <p:nvPr/>
              </p:nvSpPr>
              <p:spPr bwMode="auto">
                <a:xfrm>
                  <a:off x="1213" y="4020"/>
                  <a:ext cx="418" cy="0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 type="stealth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70313" tIns="35157" rIns="70313" bIns="35157">
                  <a:spAutoFit/>
                </a:bodyPr>
                <a:lstStyle/>
                <a:p>
                  <a:endParaRPr lang="fr-FR"/>
                </a:p>
              </p:txBody>
            </p:sp>
          </p:grpSp>
        </p:grpSp>
        <p:sp>
          <p:nvSpPr>
            <p:cNvPr id="58498" name="Line 130"/>
            <p:cNvSpPr>
              <a:spLocks noChangeShapeType="1"/>
            </p:cNvSpPr>
            <p:nvPr/>
          </p:nvSpPr>
          <p:spPr bwMode="auto">
            <a:xfrm>
              <a:off x="626" y="1896"/>
              <a:ext cx="336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58503" name="Line 135"/>
            <p:cNvSpPr>
              <a:spLocks noChangeShapeType="1"/>
            </p:cNvSpPr>
            <p:nvPr/>
          </p:nvSpPr>
          <p:spPr bwMode="auto">
            <a:xfrm>
              <a:off x="624" y="1992"/>
              <a:ext cx="336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0313" tIns="35157" rIns="70313" bIns="35157">
              <a:spAutoFit/>
            </a:bodyPr>
            <a:lstStyle/>
            <a:p>
              <a:endParaRPr lang="fr-FR"/>
            </a:p>
          </p:txBody>
        </p:sp>
      </p:grpSp>
      <p:sp>
        <p:nvSpPr>
          <p:cNvPr id="58512" name="Freeform 144"/>
          <p:cNvSpPr>
            <a:spLocks/>
          </p:cNvSpPr>
          <p:nvPr/>
        </p:nvSpPr>
        <p:spPr bwMode="auto">
          <a:xfrm>
            <a:off x="1009650" y="1593850"/>
            <a:ext cx="539750" cy="1593850"/>
          </a:xfrm>
          <a:custGeom>
            <a:avLst/>
            <a:gdLst>
              <a:gd name="T0" fmla="*/ 340 w 340"/>
              <a:gd name="T1" fmla="*/ 0 h 1004"/>
              <a:gd name="T2" fmla="*/ 340 w 340"/>
              <a:gd name="T3" fmla="*/ 760 h 1004"/>
              <a:gd name="T4" fmla="*/ 0 w 340"/>
              <a:gd name="T5" fmla="*/ 760 h 1004"/>
              <a:gd name="T6" fmla="*/ 0 w 340"/>
              <a:gd name="T7" fmla="*/ 816 h 1004"/>
              <a:gd name="T8" fmla="*/ 340 w 340"/>
              <a:gd name="T9" fmla="*/ 816 h 1004"/>
              <a:gd name="T10" fmla="*/ 340 w 340"/>
              <a:gd name="T11" fmla="*/ 1004 h 10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40" h="1004">
                <a:moveTo>
                  <a:pt x="340" y="0"/>
                </a:moveTo>
                <a:lnTo>
                  <a:pt x="340" y="760"/>
                </a:lnTo>
                <a:lnTo>
                  <a:pt x="0" y="760"/>
                </a:lnTo>
                <a:lnTo>
                  <a:pt x="0" y="816"/>
                </a:lnTo>
                <a:lnTo>
                  <a:pt x="340" y="816"/>
                </a:lnTo>
                <a:lnTo>
                  <a:pt x="340" y="1004"/>
                </a:lnTo>
              </a:path>
            </a:pathLst>
          </a:custGeom>
          <a:noFill/>
          <a:ln w="28575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8390" name="Freeform 22"/>
          <p:cNvSpPr>
            <a:spLocks/>
          </p:cNvSpPr>
          <p:nvPr/>
        </p:nvSpPr>
        <p:spPr bwMode="auto">
          <a:xfrm>
            <a:off x="1524000" y="2051050"/>
            <a:ext cx="4279900" cy="839788"/>
          </a:xfrm>
          <a:custGeom>
            <a:avLst/>
            <a:gdLst>
              <a:gd name="T0" fmla="*/ 0 w 1776"/>
              <a:gd name="T1" fmla="*/ 436 h 436"/>
              <a:gd name="T2" fmla="*/ 80 w 1776"/>
              <a:gd name="T3" fmla="*/ 380 h 436"/>
              <a:gd name="T4" fmla="*/ 188 w 1776"/>
              <a:gd name="T5" fmla="*/ 320 h 436"/>
              <a:gd name="T6" fmla="*/ 308 w 1776"/>
              <a:gd name="T7" fmla="*/ 268 h 436"/>
              <a:gd name="T8" fmla="*/ 512 w 1776"/>
              <a:gd name="T9" fmla="*/ 204 h 436"/>
              <a:gd name="T10" fmla="*/ 712 w 1776"/>
              <a:gd name="T11" fmla="*/ 156 h 436"/>
              <a:gd name="T12" fmla="*/ 984 w 1776"/>
              <a:gd name="T13" fmla="*/ 100 h 436"/>
              <a:gd name="T14" fmla="*/ 1120 w 1776"/>
              <a:gd name="T15" fmla="*/ 76 h 436"/>
              <a:gd name="T16" fmla="*/ 1264 w 1776"/>
              <a:gd name="T17" fmla="*/ 52 h 436"/>
              <a:gd name="T18" fmla="*/ 1436 w 1776"/>
              <a:gd name="T19" fmla="*/ 28 h 436"/>
              <a:gd name="T20" fmla="*/ 1564 w 1776"/>
              <a:gd name="T21" fmla="*/ 16 h 436"/>
              <a:gd name="T22" fmla="*/ 1676 w 1776"/>
              <a:gd name="T23" fmla="*/ 4 h 436"/>
              <a:gd name="T24" fmla="*/ 1776 w 1776"/>
              <a:gd name="T25" fmla="*/ 0 h 436"/>
              <a:gd name="T26" fmla="*/ 1776 w 1776"/>
              <a:gd name="T27" fmla="*/ 396 h 436"/>
              <a:gd name="T28" fmla="*/ 0 w 1776"/>
              <a:gd name="T29" fmla="*/ 436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776" h="436">
                <a:moveTo>
                  <a:pt x="0" y="436"/>
                </a:moveTo>
                <a:lnTo>
                  <a:pt x="80" y="380"/>
                </a:lnTo>
                <a:lnTo>
                  <a:pt x="188" y="320"/>
                </a:lnTo>
                <a:lnTo>
                  <a:pt x="308" y="268"/>
                </a:lnTo>
                <a:lnTo>
                  <a:pt x="512" y="204"/>
                </a:lnTo>
                <a:lnTo>
                  <a:pt x="712" y="156"/>
                </a:lnTo>
                <a:lnTo>
                  <a:pt x="984" y="100"/>
                </a:lnTo>
                <a:lnTo>
                  <a:pt x="1120" y="76"/>
                </a:lnTo>
                <a:lnTo>
                  <a:pt x="1264" y="52"/>
                </a:lnTo>
                <a:lnTo>
                  <a:pt x="1436" y="28"/>
                </a:lnTo>
                <a:cubicBezTo>
                  <a:pt x="1561" y="15"/>
                  <a:pt x="1518" y="16"/>
                  <a:pt x="1564" y="16"/>
                </a:cubicBezTo>
                <a:lnTo>
                  <a:pt x="1676" y="4"/>
                </a:lnTo>
                <a:lnTo>
                  <a:pt x="1776" y="0"/>
                </a:lnTo>
                <a:lnTo>
                  <a:pt x="1776" y="396"/>
                </a:lnTo>
                <a:lnTo>
                  <a:pt x="0" y="436"/>
                </a:lnTo>
                <a:close/>
              </a:path>
            </a:pathLst>
          </a:cu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8517" name="Rectangle 149"/>
          <p:cNvSpPr>
            <a:spLocks noChangeArrowheads="1"/>
          </p:cNvSpPr>
          <p:nvPr/>
        </p:nvSpPr>
        <p:spPr bwMode="auto">
          <a:xfrm>
            <a:off x="152400" y="5410200"/>
            <a:ext cx="644278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fr-FR"/>
              <a:t> En même temps, le trou de QDM a été convecté de</a:t>
            </a:r>
            <a:br>
              <a:rPr lang="fr-FR"/>
            </a:br>
            <a:r>
              <a:rPr lang="fr-FR"/>
              <a:t>	(à la vitesse </a:t>
            </a:r>
            <a:r>
              <a:rPr lang="fr-FR">
                <a:solidFill>
                  <a:srgbClr val="0000FF"/>
                </a:solidFill>
              </a:rPr>
              <a:t>U</a:t>
            </a:r>
            <a:r>
              <a:rPr lang="fr-FR"/>
              <a:t> incidente </a:t>
            </a:r>
            <a:r>
              <a:rPr lang="fr-FR">
                <a:solidFill>
                  <a:schemeClr val="accent1"/>
                </a:solidFill>
              </a:rPr>
              <a:t>LT</a:t>
            </a:r>
            <a:r>
              <a:rPr lang="fr-FR" baseline="30000">
                <a:solidFill>
                  <a:schemeClr val="accent1"/>
                </a:solidFill>
              </a:rPr>
              <a:t>-1</a:t>
            </a:r>
            <a:r>
              <a:rPr lang="fr-FR"/>
              <a:t>)</a:t>
            </a:r>
          </a:p>
        </p:txBody>
      </p:sp>
      <p:sp>
        <p:nvSpPr>
          <p:cNvPr id="58518" name="Text Box 150"/>
          <p:cNvSpPr txBox="1">
            <a:spLocks noChangeArrowheads="1"/>
          </p:cNvSpPr>
          <p:nvPr/>
        </p:nvSpPr>
        <p:spPr bwMode="auto">
          <a:xfrm>
            <a:off x="7040563" y="4006850"/>
            <a:ext cx="1646237" cy="4127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>
                <a:solidFill>
                  <a:srgbClr val="FFFFFF"/>
                </a:solidFill>
              </a:rPr>
              <a:t>Pendant </a:t>
            </a:r>
            <a:r>
              <a:rPr lang="fr-FR">
                <a:solidFill>
                  <a:srgbClr val="FFFFFF"/>
                </a:solidFill>
                <a:latin typeface="Symbol" charset="0"/>
              </a:rPr>
              <a:t>D</a:t>
            </a:r>
            <a:r>
              <a:rPr lang="fr-FR">
                <a:solidFill>
                  <a:srgbClr val="FFFFFF"/>
                </a:solidFill>
              </a:rPr>
              <a:t>t :</a:t>
            </a:r>
          </a:p>
        </p:txBody>
      </p:sp>
      <p:grpSp>
        <p:nvGrpSpPr>
          <p:cNvPr id="58536" name="Group 168"/>
          <p:cNvGrpSpPr>
            <a:grpSpLocks/>
          </p:cNvGrpSpPr>
          <p:nvPr/>
        </p:nvGrpSpPr>
        <p:grpSpPr bwMode="auto">
          <a:xfrm>
            <a:off x="1536700" y="2949579"/>
            <a:ext cx="2235200" cy="461963"/>
            <a:chOff x="968" y="1992"/>
            <a:chExt cx="1408" cy="291"/>
          </a:xfrm>
        </p:grpSpPr>
        <p:sp>
          <p:nvSpPr>
            <p:cNvPr id="58519" name="Line 151"/>
            <p:cNvSpPr>
              <a:spLocks noChangeShapeType="1"/>
            </p:cNvSpPr>
            <p:nvPr/>
          </p:nvSpPr>
          <p:spPr bwMode="auto">
            <a:xfrm>
              <a:off x="968" y="2064"/>
              <a:ext cx="1408" cy="0"/>
            </a:xfrm>
            <a:prstGeom prst="line">
              <a:avLst/>
            </a:prstGeom>
            <a:noFill/>
            <a:ln w="38100" cmpd="sng">
              <a:solidFill>
                <a:schemeClr val="hlink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8520" name="Text Box 152"/>
            <p:cNvSpPr txBox="1">
              <a:spLocks noChangeArrowheads="1"/>
            </p:cNvSpPr>
            <p:nvPr/>
          </p:nvSpPr>
          <p:spPr bwMode="auto">
            <a:xfrm>
              <a:off x="1571" y="1992"/>
              <a:ext cx="229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2400" b="1">
                  <a:solidFill>
                    <a:srgbClr val="0000FF"/>
                  </a:solidFill>
                  <a:latin typeface="+mj-lt"/>
                </a:rPr>
                <a:t>x</a:t>
              </a:r>
            </a:p>
          </p:txBody>
        </p:sp>
      </p:grpSp>
      <p:pic>
        <p:nvPicPr>
          <p:cNvPr id="58543" name="Picture 175" descr="&#10;Image 202.png                                                  000E498AMacintosh HD                   C3E3631A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5410200"/>
            <a:ext cx="1208088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544" name="Picture 176" descr="&#10;Image 203.png                                                  000E498AMacintosh HD                   C3E3631A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635500"/>
            <a:ext cx="1355725" cy="40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8548" name="Group 180"/>
          <p:cNvGrpSpPr>
            <a:grpSpLocks/>
          </p:cNvGrpSpPr>
          <p:nvPr/>
        </p:nvGrpSpPr>
        <p:grpSpPr bwMode="auto">
          <a:xfrm>
            <a:off x="152400" y="5943600"/>
            <a:ext cx="5638800" cy="801688"/>
            <a:chOff x="96" y="3744"/>
            <a:chExt cx="3552" cy="505"/>
          </a:xfrm>
        </p:grpSpPr>
        <p:sp>
          <p:nvSpPr>
            <p:cNvPr id="58527" name="Rectangle 159"/>
            <p:cNvSpPr>
              <a:spLocks noChangeArrowheads="1"/>
            </p:cNvSpPr>
            <p:nvPr/>
          </p:nvSpPr>
          <p:spPr bwMode="auto">
            <a:xfrm>
              <a:off x="96" y="3868"/>
              <a:ext cx="2155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FontTx/>
                <a:buChar char="•"/>
              </a:pPr>
              <a:r>
                <a:rPr lang="fr-FR"/>
                <a:t> En éliminant le temps </a:t>
              </a:r>
              <a:r>
                <a:rPr lang="fr-FR">
                  <a:latin typeface="Symbol" charset="0"/>
                </a:rPr>
                <a:t>D</a:t>
              </a:r>
              <a:r>
                <a:rPr lang="fr-FR"/>
                <a:t>t :</a:t>
              </a:r>
            </a:p>
          </p:txBody>
        </p:sp>
        <p:pic>
          <p:nvPicPr>
            <p:cNvPr id="58545" name="Picture 177" descr="&#10;Image 204.png                                                  000E498AMacintosh HD                   C3E3631A: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5" y="3744"/>
              <a:ext cx="793" cy="5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8549" name="Group 181"/>
          <p:cNvGrpSpPr>
            <a:grpSpLocks/>
          </p:cNvGrpSpPr>
          <p:nvPr/>
        </p:nvGrpSpPr>
        <p:grpSpPr bwMode="auto">
          <a:xfrm>
            <a:off x="5746750" y="5943600"/>
            <a:ext cx="2168525" cy="822325"/>
            <a:chOff x="3620" y="3744"/>
            <a:chExt cx="1366" cy="518"/>
          </a:xfrm>
        </p:grpSpPr>
        <p:sp>
          <p:nvSpPr>
            <p:cNvPr id="58528" name="Rectangle 160"/>
            <p:cNvSpPr>
              <a:spLocks noChangeArrowheads="1"/>
            </p:cNvSpPr>
            <p:nvPr/>
          </p:nvSpPr>
          <p:spPr bwMode="auto">
            <a:xfrm>
              <a:off x="3620" y="3848"/>
              <a:ext cx="483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/>
                <a:t>soit :</a:t>
              </a:r>
            </a:p>
          </p:txBody>
        </p:sp>
        <p:pic>
          <p:nvPicPr>
            <p:cNvPr id="58546" name="Picture 178" descr="&#10;Image 205.png                                                  000E498AMacintosh HD                   C3E3631A: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3" y="3744"/>
              <a:ext cx="883" cy="5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8547" name="Picture 179" descr="&#10;Image 207.png                                                  000E498AMacintosh HD                   C3E3631A: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1313" y="6019800"/>
            <a:ext cx="1182687" cy="74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553" name="Freeform 185"/>
          <p:cNvSpPr>
            <a:spLocks/>
          </p:cNvSpPr>
          <p:nvPr/>
        </p:nvSpPr>
        <p:spPr bwMode="auto">
          <a:xfrm>
            <a:off x="1549400" y="2770188"/>
            <a:ext cx="7112000" cy="254000"/>
          </a:xfrm>
          <a:custGeom>
            <a:avLst/>
            <a:gdLst>
              <a:gd name="T0" fmla="*/ 0 w 4480"/>
              <a:gd name="T1" fmla="*/ 74 h 160"/>
              <a:gd name="T2" fmla="*/ 4480 w 4480"/>
              <a:gd name="T3" fmla="*/ 0 h 160"/>
              <a:gd name="T4" fmla="*/ 4480 w 4480"/>
              <a:gd name="T5" fmla="*/ 160 h 160"/>
              <a:gd name="T6" fmla="*/ 0 w 4480"/>
              <a:gd name="T7" fmla="*/ 74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480" h="160">
                <a:moveTo>
                  <a:pt x="0" y="74"/>
                </a:moveTo>
                <a:lnTo>
                  <a:pt x="4480" y="0"/>
                </a:lnTo>
                <a:lnTo>
                  <a:pt x="4480" y="160"/>
                </a:lnTo>
                <a:lnTo>
                  <a:pt x="0" y="74"/>
                </a:lnTo>
                <a:close/>
              </a:path>
            </a:pathLst>
          </a:custGeom>
          <a:solidFill>
            <a:srgbClr val="E6E6E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8391" name="Freeform 23"/>
          <p:cNvSpPr>
            <a:spLocks/>
          </p:cNvSpPr>
          <p:nvPr/>
        </p:nvSpPr>
        <p:spPr bwMode="auto">
          <a:xfrm>
            <a:off x="1543050" y="2041525"/>
            <a:ext cx="4260850" cy="846138"/>
          </a:xfrm>
          <a:custGeom>
            <a:avLst/>
            <a:gdLst>
              <a:gd name="T0" fmla="*/ 0 w 1776"/>
              <a:gd name="T1" fmla="*/ 240 h 240"/>
              <a:gd name="T2" fmla="*/ 336 w 1776"/>
              <a:gd name="T3" fmla="*/ 144 h 240"/>
              <a:gd name="T4" fmla="*/ 1056 w 1776"/>
              <a:gd name="T5" fmla="*/ 48 h 240"/>
              <a:gd name="T6" fmla="*/ 1776 w 1776"/>
              <a:gd name="T7" fmla="*/ 0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776" h="240">
                <a:moveTo>
                  <a:pt x="0" y="240"/>
                </a:moveTo>
                <a:cubicBezTo>
                  <a:pt x="80" y="208"/>
                  <a:pt x="160" y="176"/>
                  <a:pt x="336" y="144"/>
                </a:cubicBezTo>
                <a:cubicBezTo>
                  <a:pt x="512" y="112"/>
                  <a:pt x="816" y="72"/>
                  <a:pt x="1056" y="48"/>
                </a:cubicBezTo>
                <a:cubicBezTo>
                  <a:pt x="1296" y="24"/>
                  <a:pt x="1536" y="12"/>
                  <a:pt x="1776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8531" name="Freeform 163"/>
          <p:cNvSpPr>
            <a:spLocks/>
          </p:cNvSpPr>
          <p:nvPr/>
        </p:nvSpPr>
        <p:spPr bwMode="auto">
          <a:xfrm flipV="1">
            <a:off x="3797300" y="2949575"/>
            <a:ext cx="401638" cy="195263"/>
          </a:xfrm>
          <a:custGeom>
            <a:avLst/>
            <a:gdLst>
              <a:gd name="T0" fmla="*/ 0 w 253"/>
              <a:gd name="T1" fmla="*/ 123 h 123"/>
              <a:gd name="T2" fmla="*/ 29 w 253"/>
              <a:gd name="T3" fmla="*/ 123 h 123"/>
              <a:gd name="T4" fmla="*/ 69 w 253"/>
              <a:gd name="T5" fmla="*/ 112 h 123"/>
              <a:gd name="T6" fmla="*/ 125 w 253"/>
              <a:gd name="T7" fmla="*/ 96 h 123"/>
              <a:gd name="T8" fmla="*/ 168 w 253"/>
              <a:gd name="T9" fmla="*/ 75 h 123"/>
              <a:gd name="T10" fmla="*/ 219 w 253"/>
              <a:gd name="T11" fmla="*/ 38 h 123"/>
              <a:gd name="T12" fmla="*/ 253 w 253"/>
              <a:gd name="T13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53" h="123">
                <a:moveTo>
                  <a:pt x="0" y="123"/>
                </a:moveTo>
                <a:lnTo>
                  <a:pt x="29" y="123"/>
                </a:lnTo>
                <a:lnTo>
                  <a:pt x="69" y="112"/>
                </a:lnTo>
                <a:lnTo>
                  <a:pt x="125" y="96"/>
                </a:lnTo>
                <a:lnTo>
                  <a:pt x="168" y="75"/>
                </a:lnTo>
                <a:lnTo>
                  <a:pt x="219" y="38"/>
                </a:lnTo>
                <a:lnTo>
                  <a:pt x="253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grpSp>
        <p:nvGrpSpPr>
          <p:cNvPr id="58535" name="Group 167"/>
          <p:cNvGrpSpPr>
            <a:grpSpLocks/>
          </p:cNvGrpSpPr>
          <p:nvPr/>
        </p:nvGrpSpPr>
        <p:grpSpPr bwMode="auto">
          <a:xfrm>
            <a:off x="3513138" y="1873250"/>
            <a:ext cx="804862" cy="1044575"/>
            <a:chOff x="2213" y="1342"/>
            <a:chExt cx="507" cy="658"/>
          </a:xfrm>
        </p:grpSpPr>
        <p:grpSp>
          <p:nvGrpSpPr>
            <p:cNvPr id="58529" name="Group 161"/>
            <p:cNvGrpSpPr>
              <a:grpSpLocks/>
            </p:cNvGrpSpPr>
            <p:nvPr/>
          </p:nvGrpSpPr>
          <p:grpSpPr bwMode="auto">
            <a:xfrm>
              <a:off x="2387" y="1342"/>
              <a:ext cx="333" cy="619"/>
              <a:chOff x="2387" y="1342"/>
              <a:chExt cx="333" cy="619"/>
            </a:xfrm>
          </p:grpSpPr>
          <p:sp>
            <p:nvSpPr>
              <p:cNvPr id="58395" name="Line 27"/>
              <p:cNvSpPr>
                <a:spLocks noChangeShapeType="1"/>
              </p:cNvSpPr>
              <p:nvPr/>
            </p:nvSpPr>
            <p:spPr bwMode="auto">
              <a:xfrm flipV="1">
                <a:off x="2394" y="1342"/>
                <a:ext cx="0" cy="6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8396" name="Freeform 28"/>
              <p:cNvSpPr>
                <a:spLocks/>
              </p:cNvSpPr>
              <p:nvPr/>
            </p:nvSpPr>
            <p:spPr bwMode="auto">
              <a:xfrm>
                <a:off x="2387" y="1355"/>
                <a:ext cx="330" cy="606"/>
              </a:xfrm>
              <a:custGeom>
                <a:avLst/>
                <a:gdLst>
                  <a:gd name="T0" fmla="*/ 0 w 389"/>
                  <a:gd name="T1" fmla="*/ 725 h 727"/>
                  <a:gd name="T2" fmla="*/ 43 w 389"/>
                  <a:gd name="T3" fmla="*/ 725 h 727"/>
                  <a:gd name="T4" fmla="*/ 104 w 389"/>
                  <a:gd name="T5" fmla="*/ 712 h 727"/>
                  <a:gd name="T6" fmla="*/ 189 w 389"/>
                  <a:gd name="T7" fmla="*/ 682 h 727"/>
                  <a:gd name="T8" fmla="*/ 267 w 389"/>
                  <a:gd name="T9" fmla="*/ 621 h 727"/>
                  <a:gd name="T10" fmla="*/ 328 w 389"/>
                  <a:gd name="T11" fmla="*/ 544 h 727"/>
                  <a:gd name="T12" fmla="*/ 379 w 389"/>
                  <a:gd name="T13" fmla="*/ 392 h 727"/>
                  <a:gd name="T14" fmla="*/ 389 w 389"/>
                  <a:gd name="T15" fmla="*/ 0 h 7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9" h="727">
                    <a:moveTo>
                      <a:pt x="0" y="725"/>
                    </a:moveTo>
                    <a:cubicBezTo>
                      <a:pt x="13" y="726"/>
                      <a:pt x="26" y="727"/>
                      <a:pt x="43" y="725"/>
                    </a:cubicBezTo>
                    <a:cubicBezTo>
                      <a:pt x="60" y="723"/>
                      <a:pt x="80" y="719"/>
                      <a:pt x="104" y="712"/>
                    </a:cubicBezTo>
                    <a:cubicBezTo>
                      <a:pt x="128" y="705"/>
                      <a:pt x="162" y="697"/>
                      <a:pt x="189" y="682"/>
                    </a:cubicBezTo>
                    <a:cubicBezTo>
                      <a:pt x="216" y="667"/>
                      <a:pt x="244" y="644"/>
                      <a:pt x="267" y="621"/>
                    </a:cubicBezTo>
                    <a:cubicBezTo>
                      <a:pt x="290" y="598"/>
                      <a:pt x="309" y="582"/>
                      <a:pt x="328" y="544"/>
                    </a:cubicBezTo>
                    <a:cubicBezTo>
                      <a:pt x="347" y="506"/>
                      <a:pt x="369" y="483"/>
                      <a:pt x="379" y="392"/>
                    </a:cubicBezTo>
                    <a:cubicBezTo>
                      <a:pt x="389" y="301"/>
                      <a:pt x="389" y="150"/>
                      <a:pt x="389" y="0"/>
                    </a:cubicBez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8397" name="Line 29"/>
              <p:cNvSpPr>
                <a:spLocks noChangeShapeType="1"/>
              </p:cNvSpPr>
              <p:nvPr/>
            </p:nvSpPr>
            <p:spPr bwMode="auto">
              <a:xfrm>
                <a:off x="2393" y="1905"/>
                <a:ext cx="181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70313" tIns="35157" rIns="70313" bIns="35157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58398" name="Line 30"/>
              <p:cNvSpPr>
                <a:spLocks noChangeShapeType="1"/>
              </p:cNvSpPr>
              <p:nvPr/>
            </p:nvSpPr>
            <p:spPr bwMode="auto">
              <a:xfrm>
                <a:off x="2393" y="1809"/>
                <a:ext cx="242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70313" tIns="35157" rIns="70313" bIns="35157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58399" name="Line 31"/>
              <p:cNvSpPr>
                <a:spLocks noChangeShapeType="1"/>
              </p:cNvSpPr>
              <p:nvPr/>
            </p:nvSpPr>
            <p:spPr bwMode="auto">
              <a:xfrm>
                <a:off x="2393" y="1713"/>
                <a:ext cx="309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70313" tIns="35157" rIns="70313" bIns="35157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58400" name="Line 32"/>
              <p:cNvSpPr>
                <a:spLocks noChangeShapeType="1"/>
              </p:cNvSpPr>
              <p:nvPr/>
            </p:nvSpPr>
            <p:spPr bwMode="auto">
              <a:xfrm>
                <a:off x="2393" y="1616"/>
                <a:ext cx="327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70313" tIns="35157" rIns="70313" bIns="35157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58401" name="Line 33"/>
              <p:cNvSpPr>
                <a:spLocks noChangeShapeType="1"/>
              </p:cNvSpPr>
              <p:nvPr/>
            </p:nvSpPr>
            <p:spPr bwMode="auto">
              <a:xfrm>
                <a:off x="2393" y="1520"/>
                <a:ext cx="327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70313" tIns="35157" rIns="70313" bIns="35157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58402" name="Line 34"/>
              <p:cNvSpPr>
                <a:spLocks noChangeShapeType="1"/>
              </p:cNvSpPr>
              <p:nvPr/>
            </p:nvSpPr>
            <p:spPr bwMode="auto">
              <a:xfrm>
                <a:off x="2393" y="1424"/>
                <a:ext cx="327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70313" tIns="35157" rIns="70313" bIns="35157">
                <a:spAutoFit/>
              </a:bodyPr>
              <a:lstStyle/>
              <a:p>
                <a:endParaRPr lang="fr-FR"/>
              </a:p>
            </p:txBody>
          </p:sp>
        </p:grpSp>
        <p:sp>
          <p:nvSpPr>
            <p:cNvPr id="58516" name="Line 148"/>
            <p:cNvSpPr>
              <a:spLocks noChangeShapeType="1"/>
            </p:cNvSpPr>
            <p:nvPr/>
          </p:nvSpPr>
          <p:spPr bwMode="auto">
            <a:xfrm>
              <a:off x="2388" y="1968"/>
              <a:ext cx="0" cy="3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grpSp>
          <p:nvGrpSpPr>
            <p:cNvPr id="58533" name="Group 165"/>
            <p:cNvGrpSpPr>
              <a:grpSpLocks/>
            </p:cNvGrpSpPr>
            <p:nvPr/>
          </p:nvGrpSpPr>
          <p:grpSpPr bwMode="auto">
            <a:xfrm>
              <a:off x="2213" y="1576"/>
              <a:ext cx="187" cy="384"/>
              <a:chOff x="2213" y="1576"/>
              <a:chExt cx="187" cy="384"/>
            </a:xfrm>
          </p:grpSpPr>
          <p:sp>
            <p:nvSpPr>
              <p:cNvPr id="58450" name="Text Box 82"/>
              <p:cNvSpPr txBox="1">
                <a:spLocks noChangeArrowheads="1"/>
              </p:cNvSpPr>
              <p:nvPr/>
            </p:nvSpPr>
            <p:spPr bwMode="auto">
              <a:xfrm>
                <a:off x="2213" y="1674"/>
                <a:ext cx="187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r-FR" sz="1800">
                    <a:solidFill>
                      <a:srgbClr val="FF0000"/>
                    </a:solidFill>
                    <a:latin typeface="Symbol" charset="0"/>
                  </a:rPr>
                  <a:t>d</a:t>
                </a:r>
                <a:endParaRPr lang="fr-FR" sz="1800">
                  <a:solidFill>
                    <a:srgbClr val="FF0000"/>
                  </a:solidFill>
                </a:endParaRPr>
              </a:p>
            </p:txBody>
          </p:sp>
          <p:sp>
            <p:nvSpPr>
              <p:cNvPr id="58449" name="Line 81"/>
              <p:cNvSpPr>
                <a:spLocks noChangeShapeType="1"/>
              </p:cNvSpPr>
              <p:nvPr/>
            </p:nvSpPr>
            <p:spPr bwMode="auto">
              <a:xfrm flipV="1">
                <a:off x="2392" y="1576"/>
                <a:ext cx="0" cy="384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</p:grpSp>
      <p:grpSp>
        <p:nvGrpSpPr>
          <p:cNvPr id="58554" name="Group 186"/>
          <p:cNvGrpSpPr>
            <a:grpSpLocks/>
          </p:cNvGrpSpPr>
          <p:nvPr/>
        </p:nvGrpSpPr>
        <p:grpSpPr bwMode="auto">
          <a:xfrm>
            <a:off x="3792538" y="1487488"/>
            <a:ext cx="533400" cy="390525"/>
            <a:chOff x="1637" y="1248"/>
            <a:chExt cx="336" cy="246"/>
          </a:xfrm>
        </p:grpSpPr>
        <p:sp>
          <p:nvSpPr>
            <p:cNvPr id="58555" name="Text Box 187"/>
            <p:cNvSpPr txBox="1">
              <a:spLocks noChangeArrowheads="1"/>
            </p:cNvSpPr>
            <p:nvPr/>
          </p:nvSpPr>
          <p:spPr bwMode="auto">
            <a:xfrm>
              <a:off x="1680" y="1248"/>
              <a:ext cx="209" cy="2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0313" tIns="35157" rIns="70313" bIns="35157">
              <a:spAutoFit/>
            </a:bodyPr>
            <a:lstStyle>
              <a:lvl1pPr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0163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80168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20332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160337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0605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5177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29749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4321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fr-FR" sz="2100">
                  <a:solidFill>
                    <a:srgbClr val="0000FF"/>
                  </a:solidFill>
                  <a:latin typeface="Times New Roman" charset="0"/>
                </a:rPr>
                <a:t>U</a:t>
              </a:r>
            </a:p>
          </p:txBody>
        </p:sp>
        <p:sp>
          <p:nvSpPr>
            <p:cNvPr id="58556" name="Line 188"/>
            <p:cNvSpPr>
              <a:spLocks noChangeShapeType="1"/>
            </p:cNvSpPr>
            <p:nvPr/>
          </p:nvSpPr>
          <p:spPr bwMode="auto">
            <a:xfrm>
              <a:off x="1637" y="1488"/>
              <a:ext cx="336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0313" tIns="35157" rIns="70313" bIns="35157">
              <a:spAutoFit/>
            </a:bodyPr>
            <a:lstStyle/>
            <a:p>
              <a:endParaRPr lang="fr-FR"/>
            </a:p>
          </p:txBody>
        </p:sp>
      </p:grpSp>
      <p:sp>
        <p:nvSpPr>
          <p:cNvPr id="58557" name="Text Box 189"/>
          <p:cNvSpPr txBox="1">
            <a:spLocks noChangeArrowheads="1"/>
          </p:cNvSpPr>
          <p:nvPr/>
        </p:nvSpPr>
        <p:spPr bwMode="auto">
          <a:xfrm>
            <a:off x="4419600" y="3228975"/>
            <a:ext cx="4005263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/>
              <a:t>Rappel : la QDM </a:t>
            </a:r>
            <a:r>
              <a:rPr lang="fr-FR" b="1"/>
              <a:t>diffuse</a:t>
            </a:r>
            <a:r>
              <a:rPr lang="fr-FR"/>
              <a:t> dans le </a:t>
            </a:r>
            <a:br>
              <a:rPr lang="fr-FR"/>
            </a:br>
            <a:r>
              <a:rPr lang="fr-FR"/>
              <a:t>sens </a:t>
            </a:r>
            <a:r>
              <a:rPr lang="fr-FR" b="1">
                <a:sym typeface="Symbol" charset="0"/>
              </a:rPr>
              <a:t> </a:t>
            </a:r>
            <a:r>
              <a:rPr lang="fr-FR">
                <a:sym typeface="Symbol" charset="0"/>
              </a:rPr>
              <a:t>à l</a:t>
            </a:r>
            <a:r>
              <a:rPr lang="ja-JP" altLang="fr-FR">
                <a:latin typeface="Arial"/>
                <a:sym typeface="Symbol" charset="0"/>
              </a:rPr>
              <a:t>’</a:t>
            </a:r>
            <a:r>
              <a:rPr lang="fr-FR">
                <a:sym typeface="Symbol" charset="0"/>
              </a:rPr>
              <a:t>écoulement</a:t>
            </a:r>
            <a:endParaRPr lang="fr-F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8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58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5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500" fill="hold"/>
                                        <p:tgtEl>
                                          <p:spTgt spid="58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8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8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8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5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8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507" grpId="0" build="p" autoUpdateAnimBg="0"/>
      <p:bldP spid="58508" grpId="0" build="p" autoUpdateAnimBg="0" advAuto="1000"/>
      <p:bldP spid="58512" grpId="0" animBg="1"/>
      <p:bldP spid="58517" grpId="0" build="p" autoUpdateAnimBg="0"/>
      <p:bldP spid="58518" grpId="0" animBg="1" autoUpdateAnimBg="0"/>
      <p:bldP spid="585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Couche limite turbulente</a:t>
            </a:r>
          </a:p>
        </p:txBody>
      </p:sp>
      <p:grpSp>
        <p:nvGrpSpPr>
          <p:cNvPr id="59396" name="Group 4"/>
          <p:cNvGrpSpPr>
            <a:grpSpLocks/>
          </p:cNvGrpSpPr>
          <p:nvPr/>
        </p:nvGrpSpPr>
        <p:grpSpPr bwMode="auto">
          <a:xfrm>
            <a:off x="914400" y="1169988"/>
            <a:ext cx="7734300" cy="1720850"/>
            <a:chOff x="576" y="904"/>
            <a:chExt cx="4872" cy="1084"/>
          </a:xfrm>
        </p:grpSpPr>
        <p:sp>
          <p:nvSpPr>
            <p:cNvPr id="59397" name="Rectangle 5"/>
            <p:cNvSpPr>
              <a:spLocks noChangeArrowheads="1"/>
            </p:cNvSpPr>
            <p:nvPr/>
          </p:nvSpPr>
          <p:spPr bwMode="auto">
            <a:xfrm>
              <a:off x="2736" y="904"/>
              <a:ext cx="2712" cy="1068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398" name="Freeform 6"/>
            <p:cNvSpPr>
              <a:spLocks/>
            </p:cNvSpPr>
            <p:nvPr/>
          </p:nvSpPr>
          <p:spPr bwMode="auto">
            <a:xfrm>
              <a:off x="576" y="904"/>
              <a:ext cx="2164" cy="1084"/>
            </a:xfrm>
            <a:custGeom>
              <a:avLst/>
              <a:gdLst>
                <a:gd name="T0" fmla="*/ 604 w 2380"/>
                <a:gd name="T1" fmla="*/ 1084 h 1084"/>
                <a:gd name="T2" fmla="*/ 692 w 2380"/>
                <a:gd name="T3" fmla="*/ 1012 h 1084"/>
                <a:gd name="T4" fmla="*/ 884 w 2380"/>
                <a:gd name="T5" fmla="*/ 920 h 1084"/>
                <a:gd name="T6" fmla="*/ 1032 w 2380"/>
                <a:gd name="T7" fmla="*/ 872 h 1084"/>
                <a:gd name="T8" fmla="*/ 1260 w 2380"/>
                <a:gd name="T9" fmla="*/ 812 h 1084"/>
                <a:gd name="T10" fmla="*/ 1492 w 2380"/>
                <a:gd name="T11" fmla="*/ 764 h 1084"/>
                <a:gd name="T12" fmla="*/ 1688 w 2380"/>
                <a:gd name="T13" fmla="*/ 724 h 1084"/>
                <a:gd name="T14" fmla="*/ 1932 w 2380"/>
                <a:gd name="T15" fmla="*/ 688 h 1084"/>
                <a:gd name="T16" fmla="*/ 2120 w 2380"/>
                <a:gd name="T17" fmla="*/ 668 h 1084"/>
                <a:gd name="T18" fmla="*/ 2288 w 2380"/>
                <a:gd name="T19" fmla="*/ 656 h 1084"/>
                <a:gd name="T20" fmla="*/ 2380 w 2380"/>
                <a:gd name="T21" fmla="*/ 640 h 1084"/>
                <a:gd name="T22" fmla="*/ 2380 w 2380"/>
                <a:gd name="T23" fmla="*/ 0 h 1084"/>
                <a:gd name="T24" fmla="*/ 0 w 2380"/>
                <a:gd name="T25" fmla="*/ 0 h 1084"/>
                <a:gd name="T26" fmla="*/ 0 w 2380"/>
                <a:gd name="T27" fmla="*/ 1084 h 1084"/>
                <a:gd name="T28" fmla="*/ 604 w 2380"/>
                <a:gd name="T29" fmla="*/ 1084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80" h="1084">
                  <a:moveTo>
                    <a:pt x="604" y="1084"/>
                  </a:moveTo>
                  <a:lnTo>
                    <a:pt x="692" y="1012"/>
                  </a:lnTo>
                  <a:lnTo>
                    <a:pt x="884" y="920"/>
                  </a:lnTo>
                  <a:lnTo>
                    <a:pt x="1032" y="872"/>
                  </a:lnTo>
                  <a:lnTo>
                    <a:pt x="1260" y="812"/>
                  </a:lnTo>
                  <a:cubicBezTo>
                    <a:pt x="1489" y="763"/>
                    <a:pt x="1410" y="764"/>
                    <a:pt x="1492" y="764"/>
                  </a:cubicBezTo>
                  <a:cubicBezTo>
                    <a:pt x="1685" y="723"/>
                    <a:pt x="1618" y="724"/>
                    <a:pt x="1688" y="724"/>
                  </a:cubicBezTo>
                  <a:lnTo>
                    <a:pt x="1932" y="688"/>
                  </a:lnTo>
                  <a:lnTo>
                    <a:pt x="2120" y="668"/>
                  </a:lnTo>
                  <a:lnTo>
                    <a:pt x="2288" y="656"/>
                  </a:lnTo>
                  <a:lnTo>
                    <a:pt x="2380" y="640"/>
                  </a:lnTo>
                  <a:lnTo>
                    <a:pt x="2380" y="0"/>
                  </a:lnTo>
                  <a:lnTo>
                    <a:pt x="0" y="0"/>
                  </a:lnTo>
                  <a:lnTo>
                    <a:pt x="0" y="1084"/>
                  </a:lnTo>
                  <a:lnTo>
                    <a:pt x="604" y="1084"/>
                  </a:lnTo>
                  <a:close/>
                </a:path>
              </a:pathLst>
            </a:custGeom>
            <a:solidFill>
              <a:srgbClr val="CC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59399" name="Freeform 7"/>
          <p:cNvSpPr>
            <a:spLocks/>
          </p:cNvSpPr>
          <p:nvPr/>
        </p:nvSpPr>
        <p:spPr bwMode="auto">
          <a:xfrm>
            <a:off x="4440238" y="1511300"/>
            <a:ext cx="4213225" cy="1325563"/>
          </a:xfrm>
          <a:custGeom>
            <a:avLst/>
            <a:gdLst>
              <a:gd name="T0" fmla="*/ 670 w 2654"/>
              <a:gd name="T1" fmla="*/ 395 h 835"/>
              <a:gd name="T2" fmla="*/ 862 w 2654"/>
              <a:gd name="T3" fmla="*/ 339 h 835"/>
              <a:gd name="T4" fmla="*/ 1107 w 2654"/>
              <a:gd name="T5" fmla="*/ 277 h 835"/>
              <a:gd name="T6" fmla="*/ 1406 w 2654"/>
              <a:gd name="T7" fmla="*/ 200 h 835"/>
              <a:gd name="T8" fmla="*/ 1707 w 2654"/>
              <a:gd name="T9" fmla="*/ 139 h 835"/>
              <a:gd name="T10" fmla="*/ 2107 w 2654"/>
              <a:gd name="T11" fmla="*/ 75 h 835"/>
              <a:gd name="T12" fmla="*/ 2470 w 2654"/>
              <a:gd name="T13" fmla="*/ 21 h 835"/>
              <a:gd name="T14" fmla="*/ 2654 w 2654"/>
              <a:gd name="T15" fmla="*/ 0 h 835"/>
              <a:gd name="T16" fmla="*/ 2654 w 2654"/>
              <a:gd name="T17" fmla="*/ 792 h 835"/>
              <a:gd name="T18" fmla="*/ 670 w 2654"/>
              <a:gd name="T19" fmla="*/ 835 h 835"/>
              <a:gd name="T20" fmla="*/ 670 w 2654"/>
              <a:gd name="T21" fmla="*/ 395 h 8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654" h="835">
                <a:moveTo>
                  <a:pt x="670" y="395"/>
                </a:moveTo>
                <a:lnTo>
                  <a:pt x="862" y="339"/>
                </a:lnTo>
                <a:lnTo>
                  <a:pt x="1107" y="277"/>
                </a:lnTo>
                <a:lnTo>
                  <a:pt x="1406" y="200"/>
                </a:lnTo>
                <a:lnTo>
                  <a:pt x="1707" y="139"/>
                </a:lnTo>
                <a:lnTo>
                  <a:pt x="2107" y="75"/>
                </a:lnTo>
                <a:lnTo>
                  <a:pt x="2470" y="21"/>
                </a:lnTo>
                <a:lnTo>
                  <a:pt x="2654" y="0"/>
                </a:lnTo>
                <a:lnTo>
                  <a:pt x="2654" y="792"/>
                </a:lnTo>
                <a:cubicBezTo>
                  <a:pt x="662" y="835"/>
                  <a:pt x="0" y="835"/>
                  <a:pt x="670" y="835"/>
                </a:cubicBezTo>
                <a:lnTo>
                  <a:pt x="670" y="395"/>
                </a:lnTo>
                <a:close/>
              </a:path>
            </a:pathLst>
          </a:custGeom>
          <a:solidFill>
            <a:srgbClr val="FF99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9400" name="Freeform 8"/>
          <p:cNvSpPr>
            <a:spLocks/>
          </p:cNvSpPr>
          <p:nvPr/>
        </p:nvSpPr>
        <p:spPr bwMode="auto">
          <a:xfrm>
            <a:off x="4343400" y="2047875"/>
            <a:ext cx="1162050" cy="793750"/>
          </a:xfrm>
          <a:custGeom>
            <a:avLst/>
            <a:gdLst>
              <a:gd name="T0" fmla="*/ 0 w 732"/>
              <a:gd name="T1" fmla="*/ 500 h 500"/>
              <a:gd name="T2" fmla="*/ 0 w 732"/>
              <a:gd name="T3" fmla="*/ 102 h 500"/>
              <a:gd name="T4" fmla="*/ 24 w 732"/>
              <a:gd name="T5" fmla="*/ 104 h 500"/>
              <a:gd name="T6" fmla="*/ 42 w 732"/>
              <a:gd name="T7" fmla="*/ 100 h 500"/>
              <a:gd name="T8" fmla="*/ 56 w 732"/>
              <a:gd name="T9" fmla="*/ 90 h 500"/>
              <a:gd name="T10" fmla="*/ 80 w 732"/>
              <a:gd name="T11" fmla="*/ 58 h 500"/>
              <a:gd name="T12" fmla="*/ 92 w 732"/>
              <a:gd name="T13" fmla="*/ 50 h 500"/>
              <a:gd name="T14" fmla="*/ 120 w 732"/>
              <a:gd name="T15" fmla="*/ 56 h 500"/>
              <a:gd name="T16" fmla="*/ 162 w 732"/>
              <a:gd name="T17" fmla="*/ 90 h 500"/>
              <a:gd name="T18" fmla="*/ 192 w 732"/>
              <a:gd name="T19" fmla="*/ 98 h 500"/>
              <a:gd name="T20" fmla="*/ 230 w 732"/>
              <a:gd name="T21" fmla="*/ 88 h 500"/>
              <a:gd name="T22" fmla="*/ 322 w 732"/>
              <a:gd name="T23" fmla="*/ 52 h 500"/>
              <a:gd name="T24" fmla="*/ 338 w 732"/>
              <a:gd name="T25" fmla="*/ 50 h 500"/>
              <a:gd name="T26" fmla="*/ 358 w 732"/>
              <a:gd name="T27" fmla="*/ 56 h 500"/>
              <a:gd name="T28" fmla="*/ 402 w 732"/>
              <a:gd name="T29" fmla="*/ 88 h 500"/>
              <a:gd name="T30" fmla="*/ 426 w 732"/>
              <a:gd name="T31" fmla="*/ 100 h 500"/>
              <a:gd name="T32" fmla="*/ 442 w 732"/>
              <a:gd name="T33" fmla="*/ 94 h 500"/>
              <a:gd name="T34" fmla="*/ 472 w 732"/>
              <a:gd name="T35" fmla="*/ 60 h 500"/>
              <a:gd name="T36" fmla="*/ 508 w 732"/>
              <a:gd name="T37" fmla="*/ 12 h 500"/>
              <a:gd name="T38" fmla="*/ 522 w 732"/>
              <a:gd name="T39" fmla="*/ 6 h 500"/>
              <a:gd name="T40" fmla="*/ 536 w 732"/>
              <a:gd name="T41" fmla="*/ 0 h 500"/>
              <a:gd name="T42" fmla="*/ 572 w 732"/>
              <a:gd name="T43" fmla="*/ 16 h 500"/>
              <a:gd name="T44" fmla="*/ 612 w 732"/>
              <a:gd name="T45" fmla="*/ 44 h 500"/>
              <a:gd name="T46" fmla="*/ 638 w 732"/>
              <a:gd name="T47" fmla="*/ 54 h 500"/>
              <a:gd name="T48" fmla="*/ 698 w 732"/>
              <a:gd name="T49" fmla="*/ 52 h 500"/>
              <a:gd name="T50" fmla="*/ 732 w 732"/>
              <a:gd name="T51" fmla="*/ 42 h 500"/>
              <a:gd name="T52" fmla="*/ 732 w 732"/>
              <a:gd name="T53" fmla="*/ 486 h 500"/>
              <a:gd name="T54" fmla="*/ 0 w 732"/>
              <a:gd name="T55" fmla="*/ 500 h 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732" h="500">
                <a:moveTo>
                  <a:pt x="0" y="500"/>
                </a:moveTo>
                <a:lnTo>
                  <a:pt x="0" y="102"/>
                </a:lnTo>
                <a:lnTo>
                  <a:pt x="24" y="104"/>
                </a:lnTo>
                <a:lnTo>
                  <a:pt x="42" y="100"/>
                </a:lnTo>
                <a:lnTo>
                  <a:pt x="56" y="90"/>
                </a:lnTo>
                <a:cubicBezTo>
                  <a:pt x="76" y="56"/>
                  <a:pt x="63" y="58"/>
                  <a:pt x="80" y="58"/>
                </a:cubicBezTo>
                <a:cubicBezTo>
                  <a:pt x="88" y="49"/>
                  <a:pt x="84" y="50"/>
                  <a:pt x="92" y="50"/>
                </a:cubicBezTo>
                <a:lnTo>
                  <a:pt x="120" y="56"/>
                </a:lnTo>
                <a:lnTo>
                  <a:pt x="162" y="90"/>
                </a:lnTo>
                <a:cubicBezTo>
                  <a:pt x="189" y="98"/>
                  <a:pt x="178" y="98"/>
                  <a:pt x="192" y="98"/>
                </a:cubicBezTo>
                <a:lnTo>
                  <a:pt x="230" y="88"/>
                </a:lnTo>
                <a:cubicBezTo>
                  <a:pt x="317" y="51"/>
                  <a:pt x="284" y="52"/>
                  <a:pt x="322" y="52"/>
                </a:cubicBezTo>
                <a:cubicBezTo>
                  <a:pt x="336" y="49"/>
                  <a:pt x="331" y="50"/>
                  <a:pt x="338" y="50"/>
                </a:cubicBezTo>
                <a:cubicBezTo>
                  <a:pt x="358" y="54"/>
                  <a:pt x="358" y="47"/>
                  <a:pt x="358" y="56"/>
                </a:cubicBezTo>
                <a:lnTo>
                  <a:pt x="402" y="88"/>
                </a:lnTo>
                <a:lnTo>
                  <a:pt x="426" y="100"/>
                </a:lnTo>
                <a:lnTo>
                  <a:pt x="442" y="94"/>
                </a:lnTo>
                <a:lnTo>
                  <a:pt x="472" y="60"/>
                </a:lnTo>
                <a:lnTo>
                  <a:pt x="508" y="12"/>
                </a:lnTo>
                <a:lnTo>
                  <a:pt x="522" y="6"/>
                </a:lnTo>
                <a:lnTo>
                  <a:pt x="536" y="0"/>
                </a:lnTo>
                <a:cubicBezTo>
                  <a:pt x="570" y="16"/>
                  <a:pt x="557" y="16"/>
                  <a:pt x="572" y="16"/>
                </a:cubicBezTo>
                <a:cubicBezTo>
                  <a:pt x="610" y="44"/>
                  <a:pt x="594" y="44"/>
                  <a:pt x="612" y="44"/>
                </a:cubicBezTo>
                <a:lnTo>
                  <a:pt x="638" y="54"/>
                </a:lnTo>
                <a:lnTo>
                  <a:pt x="698" y="52"/>
                </a:lnTo>
                <a:lnTo>
                  <a:pt x="732" y="42"/>
                </a:lnTo>
                <a:lnTo>
                  <a:pt x="732" y="486"/>
                </a:lnTo>
                <a:lnTo>
                  <a:pt x="0" y="50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9402" name="Freeform 10"/>
          <p:cNvSpPr>
            <a:spLocks/>
          </p:cNvSpPr>
          <p:nvPr/>
        </p:nvSpPr>
        <p:spPr bwMode="auto">
          <a:xfrm>
            <a:off x="1524000" y="2198688"/>
            <a:ext cx="2819400" cy="692150"/>
          </a:xfrm>
          <a:custGeom>
            <a:avLst/>
            <a:gdLst>
              <a:gd name="T0" fmla="*/ 0 w 1776"/>
              <a:gd name="T1" fmla="*/ 436 h 436"/>
              <a:gd name="T2" fmla="*/ 80 w 1776"/>
              <a:gd name="T3" fmla="*/ 380 h 436"/>
              <a:gd name="T4" fmla="*/ 188 w 1776"/>
              <a:gd name="T5" fmla="*/ 320 h 436"/>
              <a:gd name="T6" fmla="*/ 308 w 1776"/>
              <a:gd name="T7" fmla="*/ 268 h 436"/>
              <a:gd name="T8" fmla="*/ 512 w 1776"/>
              <a:gd name="T9" fmla="*/ 204 h 436"/>
              <a:gd name="T10" fmla="*/ 712 w 1776"/>
              <a:gd name="T11" fmla="*/ 156 h 436"/>
              <a:gd name="T12" fmla="*/ 984 w 1776"/>
              <a:gd name="T13" fmla="*/ 100 h 436"/>
              <a:gd name="T14" fmla="*/ 1120 w 1776"/>
              <a:gd name="T15" fmla="*/ 76 h 436"/>
              <a:gd name="T16" fmla="*/ 1264 w 1776"/>
              <a:gd name="T17" fmla="*/ 52 h 436"/>
              <a:gd name="T18" fmla="*/ 1436 w 1776"/>
              <a:gd name="T19" fmla="*/ 28 h 436"/>
              <a:gd name="T20" fmla="*/ 1564 w 1776"/>
              <a:gd name="T21" fmla="*/ 16 h 436"/>
              <a:gd name="T22" fmla="*/ 1676 w 1776"/>
              <a:gd name="T23" fmla="*/ 4 h 436"/>
              <a:gd name="T24" fmla="*/ 1776 w 1776"/>
              <a:gd name="T25" fmla="*/ 0 h 436"/>
              <a:gd name="T26" fmla="*/ 1776 w 1776"/>
              <a:gd name="T27" fmla="*/ 396 h 436"/>
              <a:gd name="T28" fmla="*/ 0 w 1776"/>
              <a:gd name="T29" fmla="*/ 436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776" h="436">
                <a:moveTo>
                  <a:pt x="0" y="436"/>
                </a:moveTo>
                <a:lnTo>
                  <a:pt x="80" y="380"/>
                </a:lnTo>
                <a:lnTo>
                  <a:pt x="188" y="320"/>
                </a:lnTo>
                <a:lnTo>
                  <a:pt x="308" y="268"/>
                </a:lnTo>
                <a:lnTo>
                  <a:pt x="512" y="204"/>
                </a:lnTo>
                <a:lnTo>
                  <a:pt x="712" y="156"/>
                </a:lnTo>
                <a:lnTo>
                  <a:pt x="984" y="100"/>
                </a:lnTo>
                <a:lnTo>
                  <a:pt x="1120" y="76"/>
                </a:lnTo>
                <a:lnTo>
                  <a:pt x="1264" y="52"/>
                </a:lnTo>
                <a:lnTo>
                  <a:pt x="1436" y="28"/>
                </a:lnTo>
                <a:cubicBezTo>
                  <a:pt x="1561" y="15"/>
                  <a:pt x="1518" y="16"/>
                  <a:pt x="1564" y="16"/>
                </a:cubicBezTo>
                <a:lnTo>
                  <a:pt x="1676" y="4"/>
                </a:lnTo>
                <a:lnTo>
                  <a:pt x="1776" y="0"/>
                </a:lnTo>
                <a:lnTo>
                  <a:pt x="1776" y="396"/>
                </a:lnTo>
                <a:lnTo>
                  <a:pt x="0" y="436"/>
                </a:lnTo>
                <a:close/>
              </a:path>
            </a:pathLst>
          </a:cu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9403" name="Freeform 11"/>
          <p:cNvSpPr>
            <a:spLocks/>
          </p:cNvSpPr>
          <p:nvPr/>
        </p:nvSpPr>
        <p:spPr bwMode="auto">
          <a:xfrm>
            <a:off x="1530350" y="2198688"/>
            <a:ext cx="2819400" cy="685800"/>
          </a:xfrm>
          <a:custGeom>
            <a:avLst/>
            <a:gdLst>
              <a:gd name="T0" fmla="*/ 0 w 1776"/>
              <a:gd name="T1" fmla="*/ 240 h 240"/>
              <a:gd name="T2" fmla="*/ 336 w 1776"/>
              <a:gd name="T3" fmla="*/ 144 h 240"/>
              <a:gd name="T4" fmla="*/ 1056 w 1776"/>
              <a:gd name="T5" fmla="*/ 48 h 240"/>
              <a:gd name="T6" fmla="*/ 1776 w 1776"/>
              <a:gd name="T7" fmla="*/ 0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776" h="240">
                <a:moveTo>
                  <a:pt x="0" y="240"/>
                </a:moveTo>
                <a:cubicBezTo>
                  <a:pt x="80" y="208"/>
                  <a:pt x="160" y="176"/>
                  <a:pt x="336" y="144"/>
                </a:cubicBezTo>
                <a:cubicBezTo>
                  <a:pt x="512" y="112"/>
                  <a:pt x="816" y="72"/>
                  <a:pt x="1056" y="48"/>
                </a:cubicBezTo>
                <a:cubicBezTo>
                  <a:pt x="1296" y="24"/>
                  <a:pt x="1536" y="12"/>
                  <a:pt x="1776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9404" name="Freeform 12"/>
          <p:cNvSpPr>
            <a:spLocks/>
          </p:cNvSpPr>
          <p:nvPr/>
        </p:nvSpPr>
        <p:spPr bwMode="auto">
          <a:xfrm>
            <a:off x="4341813" y="2032000"/>
            <a:ext cx="1143000" cy="177800"/>
          </a:xfrm>
          <a:custGeom>
            <a:avLst/>
            <a:gdLst>
              <a:gd name="T0" fmla="*/ 0 w 720"/>
              <a:gd name="T1" fmla="*/ 104 h 112"/>
              <a:gd name="T2" fmla="*/ 48 w 720"/>
              <a:gd name="T3" fmla="*/ 104 h 112"/>
              <a:gd name="T4" fmla="*/ 96 w 720"/>
              <a:gd name="T5" fmla="*/ 56 h 112"/>
              <a:gd name="T6" fmla="*/ 192 w 720"/>
              <a:gd name="T7" fmla="*/ 104 h 112"/>
              <a:gd name="T8" fmla="*/ 336 w 720"/>
              <a:gd name="T9" fmla="*/ 56 h 112"/>
              <a:gd name="T10" fmla="*/ 432 w 720"/>
              <a:gd name="T11" fmla="*/ 104 h 112"/>
              <a:gd name="T12" fmla="*/ 528 w 720"/>
              <a:gd name="T13" fmla="*/ 8 h 112"/>
              <a:gd name="T14" fmla="*/ 624 w 720"/>
              <a:gd name="T15" fmla="*/ 56 h 112"/>
              <a:gd name="T16" fmla="*/ 720 w 720"/>
              <a:gd name="T17" fmla="*/ 56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20" h="112">
                <a:moveTo>
                  <a:pt x="0" y="104"/>
                </a:moveTo>
                <a:cubicBezTo>
                  <a:pt x="16" y="108"/>
                  <a:pt x="32" y="112"/>
                  <a:pt x="48" y="104"/>
                </a:cubicBezTo>
                <a:cubicBezTo>
                  <a:pt x="64" y="96"/>
                  <a:pt x="72" y="56"/>
                  <a:pt x="96" y="56"/>
                </a:cubicBezTo>
                <a:cubicBezTo>
                  <a:pt x="120" y="56"/>
                  <a:pt x="152" y="104"/>
                  <a:pt x="192" y="104"/>
                </a:cubicBezTo>
                <a:cubicBezTo>
                  <a:pt x="232" y="104"/>
                  <a:pt x="296" y="56"/>
                  <a:pt x="336" y="56"/>
                </a:cubicBezTo>
                <a:cubicBezTo>
                  <a:pt x="376" y="56"/>
                  <a:pt x="400" y="112"/>
                  <a:pt x="432" y="104"/>
                </a:cubicBezTo>
                <a:cubicBezTo>
                  <a:pt x="464" y="96"/>
                  <a:pt x="496" y="16"/>
                  <a:pt x="528" y="8"/>
                </a:cubicBezTo>
                <a:cubicBezTo>
                  <a:pt x="560" y="0"/>
                  <a:pt x="592" y="48"/>
                  <a:pt x="624" y="56"/>
                </a:cubicBezTo>
                <a:cubicBezTo>
                  <a:pt x="656" y="64"/>
                  <a:pt x="704" y="56"/>
                  <a:pt x="720" y="5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9405" name="Freeform 13"/>
          <p:cNvSpPr>
            <a:spLocks/>
          </p:cNvSpPr>
          <p:nvPr/>
        </p:nvSpPr>
        <p:spPr bwMode="auto">
          <a:xfrm>
            <a:off x="5484813" y="1503363"/>
            <a:ext cx="3173412" cy="630237"/>
          </a:xfrm>
          <a:custGeom>
            <a:avLst/>
            <a:gdLst>
              <a:gd name="T0" fmla="*/ 0 w 1999"/>
              <a:gd name="T1" fmla="*/ 364 h 364"/>
              <a:gd name="T2" fmla="*/ 384 w 1999"/>
              <a:gd name="T3" fmla="*/ 268 h 364"/>
              <a:gd name="T4" fmla="*/ 816 w 1999"/>
              <a:gd name="T5" fmla="*/ 172 h 364"/>
              <a:gd name="T6" fmla="*/ 1271 w 1999"/>
              <a:gd name="T7" fmla="*/ 95 h 364"/>
              <a:gd name="T8" fmla="*/ 1999 w 1999"/>
              <a:gd name="T9" fmla="*/ 0 h 3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99" h="364">
                <a:moveTo>
                  <a:pt x="0" y="364"/>
                </a:moveTo>
                <a:cubicBezTo>
                  <a:pt x="124" y="332"/>
                  <a:pt x="248" y="300"/>
                  <a:pt x="384" y="268"/>
                </a:cubicBezTo>
                <a:cubicBezTo>
                  <a:pt x="520" y="236"/>
                  <a:pt x="668" y="201"/>
                  <a:pt x="816" y="172"/>
                </a:cubicBezTo>
                <a:cubicBezTo>
                  <a:pt x="964" y="143"/>
                  <a:pt x="1074" y="124"/>
                  <a:pt x="1271" y="95"/>
                </a:cubicBezTo>
                <a:cubicBezTo>
                  <a:pt x="1468" y="66"/>
                  <a:pt x="1733" y="33"/>
                  <a:pt x="1999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9415" name="Line 23"/>
          <p:cNvSpPr>
            <a:spLocks noChangeShapeType="1"/>
          </p:cNvSpPr>
          <p:nvPr/>
        </p:nvSpPr>
        <p:spPr bwMode="auto">
          <a:xfrm>
            <a:off x="4343400" y="1158875"/>
            <a:ext cx="0" cy="1676400"/>
          </a:xfrm>
          <a:prstGeom prst="line">
            <a:avLst/>
          </a:prstGeom>
          <a:noFill/>
          <a:ln w="1587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9416" name="Line 24"/>
          <p:cNvSpPr>
            <a:spLocks noChangeShapeType="1"/>
          </p:cNvSpPr>
          <p:nvPr/>
        </p:nvSpPr>
        <p:spPr bwMode="auto">
          <a:xfrm>
            <a:off x="5502275" y="1143000"/>
            <a:ext cx="0" cy="1676400"/>
          </a:xfrm>
          <a:prstGeom prst="line">
            <a:avLst/>
          </a:prstGeom>
          <a:noFill/>
          <a:ln w="1587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grpSp>
        <p:nvGrpSpPr>
          <p:cNvPr id="59418" name="Group 26"/>
          <p:cNvGrpSpPr>
            <a:grpSpLocks/>
          </p:cNvGrpSpPr>
          <p:nvPr/>
        </p:nvGrpSpPr>
        <p:grpSpPr bwMode="auto">
          <a:xfrm>
            <a:off x="5943600" y="1557338"/>
            <a:ext cx="566738" cy="1252537"/>
            <a:chOff x="3744" y="1148"/>
            <a:chExt cx="357" cy="789"/>
          </a:xfrm>
        </p:grpSpPr>
        <p:sp>
          <p:nvSpPr>
            <p:cNvPr id="59419" name="Line 27"/>
            <p:cNvSpPr>
              <a:spLocks noChangeShapeType="1"/>
            </p:cNvSpPr>
            <p:nvPr/>
          </p:nvSpPr>
          <p:spPr bwMode="auto">
            <a:xfrm flipV="1">
              <a:off x="3744" y="1148"/>
              <a:ext cx="0" cy="7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420" name="Line 28"/>
            <p:cNvSpPr>
              <a:spLocks noChangeShapeType="1"/>
            </p:cNvSpPr>
            <p:nvPr/>
          </p:nvSpPr>
          <p:spPr bwMode="auto">
            <a:xfrm>
              <a:off x="3744" y="1236"/>
              <a:ext cx="35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59421" name="Freeform 29"/>
            <p:cNvSpPr>
              <a:spLocks/>
            </p:cNvSpPr>
            <p:nvPr/>
          </p:nvSpPr>
          <p:spPr bwMode="auto">
            <a:xfrm>
              <a:off x="3744" y="1152"/>
              <a:ext cx="357" cy="785"/>
            </a:xfrm>
            <a:custGeom>
              <a:avLst/>
              <a:gdLst>
                <a:gd name="T0" fmla="*/ 0 w 493"/>
                <a:gd name="T1" fmla="*/ 704 h 709"/>
                <a:gd name="T2" fmla="*/ 96 w 493"/>
                <a:gd name="T3" fmla="*/ 704 h 709"/>
                <a:gd name="T4" fmla="*/ 324 w 493"/>
                <a:gd name="T5" fmla="*/ 676 h 709"/>
                <a:gd name="T6" fmla="*/ 448 w 493"/>
                <a:gd name="T7" fmla="*/ 624 h 709"/>
                <a:gd name="T8" fmla="*/ 484 w 493"/>
                <a:gd name="T9" fmla="*/ 492 h 709"/>
                <a:gd name="T10" fmla="*/ 492 w 493"/>
                <a:gd name="T11" fmla="*/ 96 h 709"/>
                <a:gd name="T12" fmla="*/ 492 w 493"/>
                <a:gd name="T13" fmla="*/ 0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3" h="709">
                  <a:moveTo>
                    <a:pt x="0" y="704"/>
                  </a:moveTo>
                  <a:cubicBezTo>
                    <a:pt x="21" y="706"/>
                    <a:pt x="42" y="709"/>
                    <a:pt x="96" y="704"/>
                  </a:cubicBezTo>
                  <a:cubicBezTo>
                    <a:pt x="150" y="699"/>
                    <a:pt x="265" y="689"/>
                    <a:pt x="324" y="676"/>
                  </a:cubicBezTo>
                  <a:cubicBezTo>
                    <a:pt x="383" y="663"/>
                    <a:pt x="421" y="655"/>
                    <a:pt x="448" y="624"/>
                  </a:cubicBezTo>
                  <a:cubicBezTo>
                    <a:pt x="475" y="593"/>
                    <a:pt x="477" y="580"/>
                    <a:pt x="484" y="492"/>
                  </a:cubicBezTo>
                  <a:cubicBezTo>
                    <a:pt x="491" y="404"/>
                    <a:pt x="491" y="178"/>
                    <a:pt x="492" y="96"/>
                  </a:cubicBezTo>
                  <a:cubicBezTo>
                    <a:pt x="493" y="14"/>
                    <a:pt x="492" y="7"/>
                    <a:pt x="492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422" name="Line 30"/>
            <p:cNvSpPr>
              <a:spLocks noChangeShapeType="1"/>
            </p:cNvSpPr>
            <p:nvPr/>
          </p:nvSpPr>
          <p:spPr bwMode="auto">
            <a:xfrm>
              <a:off x="3744" y="1316"/>
              <a:ext cx="35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59423" name="Line 31"/>
            <p:cNvSpPr>
              <a:spLocks noChangeShapeType="1"/>
            </p:cNvSpPr>
            <p:nvPr/>
          </p:nvSpPr>
          <p:spPr bwMode="auto">
            <a:xfrm>
              <a:off x="3744" y="1396"/>
              <a:ext cx="35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59424" name="Line 32"/>
            <p:cNvSpPr>
              <a:spLocks noChangeShapeType="1"/>
            </p:cNvSpPr>
            <p:nvPr/>
          </p:nvSpPr>
          <p:spPr bwMode="auto">
            <a:xfrm>
              <a:off x="3744" y="1476"/>
              <a:ext cx="35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59425" name="Line 33"/>
            <p:cNvSpPr>
              <a:spLocks noChangeShapeType="1"/>
            </p:cNvSpPr>
            <p:nvPr/>
          </p:nvSpPr>
          <p:spPr bwMode="auto">
            <a:xfrm>
              <a:off x="3744" y="1556"/>
              <a:ext cx="35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59426" name="Line 34"/>
            <p:cNvSpPr>
              <a:spLocks noChangeShapeType="1"/>
            </p:cNvSpPr>
            <p:nvPr/>
          </p:nvSpPr>
          <p:spPr bwMode="auto">
            <a:xfrm>
              <a:off x="3744" y="1636"/>
              <a:ext cx="349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59427" name="Line 35"/>
            <p:cNvSpPr>
              <a:spLocks noChangeShapeType="1"/>
            </p:cNvSpPr>
            <p:nvPr/>
          </p:nvSpPr>
          <p:spPr bwMode="auto">
            <a:xfrm>
              <a:off x="3744" y="1716"/>
              <a:ext cx="345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59428" name="Line 36"/>
            <p:cNvSpPr>
              <a:spLocks noChangeShapeType="1"/>
            </p:cNvSpPr>
            <p:nvPr/>
          </p:nvSpPr>
          <p:spPr bwMode="auto">
            <a:xfrm>
              <a:off x="3744" y="1796"/>
              <a:ext cx="341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59429" name="Line 37"/>
            <p:cNvSpPr>
              <a:spLocks noChangeShapeType="1"/>
            </p:cNvSpPr>
            <p:nvPr/>
          </p:nvSpPr>
          <p:spPr bwMode="auto">
            <a:xfrm>
              <a:off x="3744" y="1876"/>
              <a:ext cx="285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</p:grpSp>
      <p:grpSp>
        <p:nvGrpSpPr>
          <p:cNvPr id="59448" name="Group 56"/>
          <p:cNvGrpSpPr>
            <a:grpSpLocks/>
          </p:cNvGrpSpPr>
          <p:nvPr/>
        </p:nvGrpSpPr>
        <p:grpSpPr bwMode="auto">
          <a:xfrm>
            <a:off x="7129463" y="1144588"/>
            <a:ext cx="566737" cy="1646237"/>
            <a:chOff x="3744" y="1148"/>
            <a:chExt cx="357" cy="789"/>
          </a:xfrm>
        </p:grpSpPr>
        <p:sp>
          <p:nvSpPr>
            <p:cNvPr id="59449" name="Line 57"/>
            <p:cNvSpPr>
              <a:spLocks noChangeShapeType="1"/>
            </p:cNvSpPr>
            <p:nvPr/>
          </p:nvSpPr>
          <p:spPr bwMode="auto">
            <a:xfrm flipV="1">
              <a:off x="3744" y="1148"/>
              <a:ext cx="0" cy="7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450" name="Line 58"/>
            <p:cNvSpPr>
              <a:spLocks noChangeShapeType="1"/>
            </p:cNvSpPr>
            <p:nvPr/>
          </p:nvSpPr>
          <p:spPr bwMode="auto">
            <a:xfrm>
              <a:off x="3744" y="1236"/>
              <a:ext cx="35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59451" name="Freeform 59"/>
            <p:cNvSpPr>
              <a:spLocks/>
            </p:cNvSpPr>
            <p:nvPr/>
          </p:nvSpPr>
          <p:spPr bwMode="auto">
            <a:xfrm>
              <a:off x="3744" y="1152"/>
              <a:ext cx="357" cy="785"/>
            </a:xfrm>
            <a:custGeom>
              <a:avLst/>
              <a:gdLst>
                <a:gd name="T0" fmla="*/ 0 w 493"/>
                <a:gd name="T1" fmla="*/ 704 h 709"/>
                <a:gd name="T2" fmla="*/ 96 w 493"/>
                <a:gd name="T3" fmla="*/ 704 h 709"/>
                <a:gd name="T4" fmla="*/ 324 w 493"/>
                <a:gd name="T5" fmla="*/ 676 h 709"/>
                <a:gd name="T6" fmla="*/ 448 w 493"/>
                <a:gd name="T7" fmla="*/ 624 h 709"/>
                <a:gd name="T8" fmla="*/ 484 w 493"/>
                <a:gd name="T9" fmla="*/ 492 h 709"/>
                <a:gd name="T10" fmla="*/ 492 w 493"/>
                <a:gd name="T11" fmla="*/ 96 h 709"/>
                <a:gd name="T12" fmla="*/ 492 w 493"/>
                <a:gd name="T13" fmla="*/ 0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3" h="709">
                  <a:moveTo>
                    <a:pt x="0" y="704"/>
                  </a:moveTo>
                  <a:cubicBezTo>
                    <a:pt x="21" y="706"/>
                    <a:pt x="42" y="709"/>
                    <a:pt x="96" y="704"/>
                  </a:cubicBezTo>
                  <a:cubicBezTo>
                    <a:pt x="150" y="699"/>
                    <a:pt x="265" y="689"/>
                    <a:pt x="324" y="676"/>
                  </a:cubicBezTo>
                  <a:cubicBezTo>
                    <a:pt x="383" y="663"/>
                    <a:pt x="421" y="655"/>
                    <a:pt x="448" y="624"/>
                  </a:cubicBezTo>
                  <a:cubicBezTo>
                    <a:pt x="475" y="593"/>
                    <a:pt x="477" y="580"/>
                    <a:pt x="484" y="492"/>
                  </a:cubicBezTo>
                  <a:cubicBezTo>
                    <a:pt x="491" y="404"/>
                    <a:pt x="491" y="178"/>
                    <a:pt x="492" y="96"/>
                  </a:cubicBezTo>
                  <a:cubicBezTo>
                    <a:pt x="493" y="14"/>
                    <a:pt x="492" y="7"/>
                    <a:pt x="492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452" name="Line 60"/>
            <p:cNvSpPr>
              <a:spLocks noChangeShapeType="1"/>
            </p:cNvSpPr>
            <p:nvPr/>
          </p:nvSpPr>
          <p:spPr bwMode="auto">
            <a:xfrm>
              <a:off x="3744" y="1316"/>
              <a:ext cx="35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59453" name="Line 61"/>
            <p:cNvSpPr>
              <a:spLocks noChangeShapeType="1"/>
            </p:cNvSpPr>
            <p:nvPr/>
          </p:nvSpPr>
          <p:spPr bwMode="auto">
            <a:xfrm>
              <a:off x="3744" y="1396"/>
              <a:ext cx="35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59454" name="Line 62"/>
            <p:cNvSpPr>
              <a:spLocks noChangeShapeType="1"/>
            </p:cNvSpPr>
            <p:nvPr/>
          </p:nvSpPr>
          <p:spPr bwMode="auto">
            <a:xfrm>
              <a:off x="3744" y="1476"/>
              <a:ext cx="35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59455" name="Line 63"/>
            <p:cNvSpPr>
              <a:spLocks noChangeShapeType="1"/>
            </p:cNvSpPr>
            <p:nvPr/>
          </p:nvSpPr>
          <p:spPr bwMode="auto">
            <a:xfrm>
              <a:off x="3744" y="1556"/>
              <a:ext cx="35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59456" name="Line 64"/>
            <p:cNvSpPr>
              <a:spLocks noChangeShapeType="1"/>
            </p:cNvSpPr>
            <p:nvPr/>
          </p:nvSpPr>
          <p:spPr bwMode="auto">
            <a:xfrm>
              <a:off x="3744" y="1636"/>
              <a:ext cx="349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59457" name="Line 65"/>
            <p:cNvSpPr>
              <a:spLocks noChangeShapeType="1"/>
            </p:cNvSpPr>
            <p:nvPr/>
          </p:nvSpPr>
          <p:spPr bwMode="auto">
            <a:xfrm>
              <a:off x="3744" y="1716"/>
              <a:ext cx="345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59458" name="Line 66"/>
            <p:cNvSpPr>
              <a:spLocks noChangeShapeType="1"/>
            </p:cNvSpPr>
            <p:nvPr/>
          </p:nvSpPr>
          <p:spPr bwMode="auto">
            <a:xfrm>
              <a:off x="3744" y="1796"/>
              <a:ext cx="341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59459" name="Line 67"/>
            <p:cNvSpPr>
              <a:spLocks noChangeShapeType="1"/>
            </p:cNvSpPr>
            <p:nvPr/>
          </p:nvSpPr>
          <p:spPr bwMode="auto">
            <a:xfrm>
              <a:off x="3744" y="1876"/>
              <a:ext cx="285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</p:grpSp>
      <p:grpSp>
        <p:nvGrpSpPr>
          <p:cNvPr id="59463" name="Group 71"/>
          <p:cNvGrpSpPr>
            <a:grpSpLocks/>
          </p:cNvGrpSpPr>
          <p:nvPr/>
        </p:nvGrpSpPr>
        <p:grpSpPr bwMode="auto">
          <a:xfrm>
            <a:off x="6629400" y="1804988"/>
            <a:ext cx="566738" cy="990600"/>
            <a:chOff x="4176" y="1304"/>
            <a:chExt cx="357" cy="624"/>
          </a:xfrm>
        </p:grpSpPr>
        <p:sp>
          <p:nvSpPr>
            <p:cNvPr id="59464" name="Line 72"/>
            <p:cNvSpPr>
              <a:spLocks noChangeShapeType="1"/>
            </p:cNvSpPr>
            <p:nvPr/>
          </p:nvSpPr>
          <p:spPr bwMode="auto">
            <a:xfrm flipV="1">
              <a:off x="4186" y="1304"/>
              <a:ext cx="8" cy="62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465" name="Text Box 73"/>
            <p:cNvSpPr txBox="1">
              <a:spLocks noChangeArrowheads="1"/>
            </p:cNvSpPr>
            <p:nvPr/>
          </p:nvSpPr>
          <p:spPr bwMode="auto">
            <a:xfrm>
              <a:off x="4176" y="1488"/>
              <a:ext cx="357" cy="2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1800">
                  <a:latin typeface="Symbol" charset="0"/>
                </a:rPr>
                <a:t>d</a:t>
              </a:r>
              <a:r>
                <a:rPr lang="fr-FR" sz="1800"/>
                <a:t>(x)</a:t>
              </a:r>
            </a:p>
          </p:txBody>
        </p:sp>
      </p:grpSp>
      <p:grpSp>
        <p:nvGrpSpPr>
          <p:cNvPr id="59482" name="Group 90"/>
          <p:cNvGrpSpPr>
            <a:grpSpLocks/>
          </p:cNvGrpSpPr>
          <p:nvPr/>
        </p:nvGrpSpPr>
        <p:grpSpPr bwMode="auto">
          <a:xfrm>
            <a:off x="5638800" y="1674813"/>
            <a:ext cx="2971800" cy="1108075"/>
            <a:chOff x="3552" y="1222"/>
            <a:chExt cx="1872" cy="698"/>
          </a:xfrm>
        </p:grpSpPr>
        <p:grpSp>
          <p:nvGrpSpPr>
            <p:cNvPr id="59483" name="Group 91"/>
            <p:cNvGrpSpPr>
              <a:grpSpLocks/>
            </p:cNvGrpSpPr>
            <p:nvPr/>
          </p:nvGrpSpPr>
          <p:grpSpPr bwMode="auto">
            <a:xfrm>
              <a:off x="3552" y="1222"/>
              <a:ext cx="1872" cy="698"/>
              <a:chOff x="3552" y="1222"/>
              <a:chExt cx="1872" cy="698"/>
            </a:xfrm>
          </p:grpSpPr>
          <p:sp>
            <p:nvSpPr>
              <p:cNvPr id="59484" name="AutoShape 92"/>
              <p:cNvSpPr>
                <a:spLocks noChangeArrowheads="1"/>
              </p:cNvSpPr>
              <p:nvPr/>
            </p:nvSpPr>
            <p:spPr bwMode="auto">
              <a:xfrm>
                <a:off x="4900" y="1632"/>
                <a:ext cx="144" cy="240"/>
              </a:xfrm>
              <a:prstGeom prst="curvedLeftArrow">
                <a:avLst>
                  <a:gd name="adj1" fmla="val 33333"/>
                  <a:gd name="adj2" fmla="val 66667"/>
                  <a:gd name="adj3" fmla="val 33333"/>
                </a:avLst>
              </a:prstGeom>
              <a:solidFill>
                <a:srgbClr val="E8E8E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9485" name="AutoShape 93"/>
              <p:cNvSpPr>
                <a:spLocks noChangeArrowheads="1"/>
              </p:cNvSpPr>
              <p:nvPr/>
            </p:nvSpPr>
            <p:spPr bwMode="auto">
              <a:xfrm>
                <a:off x="5136" y="1584"/>
                <a:ext cx="288" cy="192"/>
              </a:xfrm>
              <a:prstGeom prst="curvedUpArrow">
                <a:avLst>
                  <a:gd name="adj1" fmla="val 30000"/>
                  <a:gd name="adj2" fmla="val 60000"/>
                  <a:gd name="adj3" fmla="val 33333"/>
                </a:avLst>
              </a:prstGeom>
              <a:solidFill>
                <a:srgbClr val="E8E8E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9486" name="AutoShape 94"/>
              <p:cNvSpPr>
                <a:spLocks noChangeArrowheads="1"/>
              </p:cNvSpPr>
              <p:nvPr/>
            </p:nvSpPr>
            <p:spPr bwMode="auto">
              <a:xfrm>
                <a:off x="3552" y="1536"/>
                <a:ext cx="96" cy="144"/>
              </a:xfrm>
              <a:prstGeom prst="curvedRightArrow">
                <a:avLst>
                  <a:gd name="adj1" fmla="val 30000"/>
                  <a:gd name="adj2" fmla="val 60000"/>
                  <a:gd name="adj3" fmla="val 33333"/>
                </a:avLst>
              </a:prstGeom>
              <a:solidFill>
                <a:srgbClr val="E8E8E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9487" name="AutoShape 95"/>
              <p:cNvSpPr>
                <a:spLocks noChangeArrowheads="1"/>
              </p:cNvSpPr>
              <p:nvPr/>
            </p:nvSpPr>
            <p:spPr bwMode="auto">
              <a:xfrm rot="5400000" flipH="1">
                <a:off x="4896" y="1285"/>
                <a:ext cx="192" cy="288"/>
              </a:xfrm>
              <a:prstGeom prst="curvedLeftArrow">
                <a:avLst>
                  <a:gd name="adj1" fmla="val 30000"/>
                  <a:gd name="adj2" fmla="val 60000"/>
                  <a:gd name="adj3" fmla="val 33333"/>
                </a:avLst>
              </a:prstGeom>
              <a:solidFill>
                <a:srgbClr val="E8E8E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9488" name="AutoShape 96"/>
              <p:cNvSpPr>
                <a:spLocks noChangeArrowheads="1"/>
              </p:cNvSpPr>
              <p:nvPr/>
            </p:nvSpPr>
            <p:spPr bwMode="auto">
              <a:xfrm flipH="1">
                <a:off x="3552" y="1776"/>
                <a:ext cx="96" cy="144"/>
              </a:xfrm>
              <a:prstGeom prst="curvedRightArrow">
                <a:avLst>
                  <a:gd name="adj1" fmla="val 30000"/>
                  <a:gd name="adj2" fmla="val 60000"/>
                  <a:gd name="adj3" fmla="val 33333"/>
                </a:avLst>
              </a:prstGeom>
              <a:solidFill>
                <a:srgbClr val="E8E8E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9489" name="AutoShape 97"/>
              <p:cNvSpPr>
                <a:spLocks noChangeArrowheads="1"/>
              </p:cNvSpPr>
              <p:nvPr/>
            </p:nvSpPr>
            <p:spPr bwMode="auto">
              <a:xfrm flipV="1">
                <a:off x="5169" y="1222"/>
                <a:ext cx="240" cy="160"/>
              </a:xfrm>
              <a:prstGeom prst="curvedUpArrow">
                <a:avLst>
                  <a:gd name="adj1" fmla="val 30000"/>
                  <a:gd name="adj2" fmla="val 60000"/>
                  <a:gd name="adj3" fmla="val 33333"/>
                </a:avLst>
              </a:prstGeom>
              <a:solidFill>
                <a:srgbClr val="E8E8E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sp>
          <p:nvSpPr>
            <p:cNvPr id="59490" name="AutoShape 98"/>
            <p:cNvSpPr>
              <a:spLocks noChangeArrowheads="1"/>
            </p:cNvSpPr>
            <p:nvPr/>
          </p:nvSpPr>
          <p:spPr bwMode="auto">
            <a:xfrm flipH="1">
              <a:off x="4320" y="1344"/>
              <a:ext cx="96" cy="144"/>
            </a:xfrm>
            <a:prstGeom prst="curvedRightArrow">
              <a:avLst>
                <a:gd name="adj1" fmla="val 30000"/>
                <a:gd name="adj2" fmla="val 60000"/>
                <a:gd name="adj3" fmla="val 33333"/>
              </a:avLst>
            </a:prstGeom>
            <a:solidFill>
              <a:srgbClr val="E8E8E8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491" name="AutoShape 99"/>
            <p:cNvSpPr>
              <a:spLocks noChangeArrowheads="1"/>
            </p:cNvSpPr>
            <p:nvPr/>
          </p:nvSpPr>
          <p:spPr bwMode="auto">
            <a:xfrm rot="16200000" flipH="1">
              <a:off x="4281" y="1678"/>
              <a:ext cx="144" cy="216"/>
            </a:xfrm>
            <a:prstGeom prst="curvedRightArrow">
              <a:avLst>
                <a:gd name="adj1" fmla="val 30000"/>
                <a:gd name="adj2" fmla="val 60000"/>
                <a:gd name="adj3" fmla="val 33333"/>
              </a:avLst>
            </a:prstGeom>
            <a:solidFill>
              <a:srgbClr val="E8E8E8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59492" name="Group 100"/>
          <p:cNvGrpSpPr>
            <a:grpSpLocks/>
          </p:cNvGrpSpPr>
          <p:nvPr/>
        </p:nvGrpSpPr>
        <p:grpSpPr bwMode="auto">
          <a:xfrm>
            <a:off x="0" y="1820863"/>
            <a:ext cx="841375" cy="1341437"/>
            <a:chOff x="0" y="1147"/>
            <a:chExt cx="530" cy="845"/>
          </a:xfrm>
        </p:grpSpPr>
        <p:sp>
          <p:nvSpPr>
            <p:cNvPr id="59493" name="Line 101"/>
            <p:cNvSpPr>
              <a:spLocks noChangeShapeType="1"/>
            </p:cNvSpPr>
            <p:nvPr/>
          </p:nvSpPr>
          <p:spPr bwMode="auto">
            <a:xfrm>
              <a:off x="194" y="1147"/>
              <a:ext cx="336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59494" name="Line 102"/>
            <p:cNvSpPr>
              <a:spLocks noChangeShapeType="1"/>
            </p:cNvSpPr>
            <p:nvPr/>
          </p:nvSpPr>
          <p:spPr bwMode="auto">
            <a:xfrm>
              <a:off x="194" y="1334"/>
              <a:ext cx="336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59495" name="Line 103"/>
            <p:cNvSpPr>
              <a:spLocks noChangeShapeType="1"/>
            </p:cNvSpPr>
            <p:nvPr/>
          </p:nvSpPr>
          <p:spPr bwMode="auto">
            <a:xfrm>
              <a:off x="194" y="1520"/>
              <a:ext cx="336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59496" name="Line 104"/>
            <p:cNvSpPr>
              <a:spLocks noChangeShapeType="1"/>
            </p:cNvSpPr>
            <p:nvPr/>
          </p:nvSpPr>
          <p:spPr bwMode="auto">
            <a:xfrm>
              <a:off x="194" y="1707"/>
              <a:ext cx="336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0313" tIns="35157" rIns="70313" bIns="35157">
              <a:spAutoFit/>
            </a:bodyPr>
            <a:lstStyle/>
            <a:p>
              <a:endParaRPr lang="fr-FR"/>
            </a:p>
          </p:txBody>
        </p:sp>
        <p:grpSp>
          <p:nvGrpSpPr>
            <p:cNvPr id="59497" name="Group 105"/>
            <p:cNvGrpSpPr>
              <a:grpSpLocks/>
            </p:cNvGrpSpPr>
            <p:nvPr/>
          </p:nvGrpSpPr>
          <p:grpSpPr bwMode="auto">
            <a:xfrm>
              <a:off x="192" y="1243"/>
              <a:ext cx="336" cy="560"/>
              <a:chOff x="1213" y="3460"/>
              <a:chExt cx="418" cy="560"/>
            </a:xfrm>
          </p:grpSpPr>
          <p:sp>
            <p:nvSpPr>
              <p:cNvPr id="59498" name="Line 106"/>
              <p:cNvSpPr>
                <a:spLocks noChangeShapeType="1"/>
              </p:cNvSpPr>
              <p:nvPr/>
            </p:nvSpPr>
            <p:spPr bwMode="auto">
              <a:xfrm>
                <a:off x="1213" y="3460"/>
                <a:ext cx="418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70313" tIns="35157" rIns="70313" bIns="35157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59499" name="Line 107"/>
              <p:cNvSpPr>
                <a:spLocks noChangeShapeType="1"/>
              </p:cNvSpPr>
              <p:nvPr/>
            </p:nvSpPr>
            <p:spPr bwMode="auto">
              <a:xfrm>
                <a:off x="1213" y="3647"/>
                <a:ext cx="418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70313" tIns="35157" rIns="70313" bIns="35157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59500" name="Line 108"/>
              <p:cNvSpPr>
                <a:spLocks noChangeShapeType="1"/>
              </p:cNvSpPr>
              <p:nvPr/>
            </p:nvSpPr>
            <p:spPr bwMode="auto">
              <a:xfrm>
                <a:off x="1213" y="3833"/>
                <a:ext cx="418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70313" tIns="35157" rIns="70313" bIns="35157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59501" name="Line 109"/>
              <p:cNvSpPr>
                <a:spLocks noChangeShapeType="1"/>
              </p:cNvSpPr>
              <p:nvPr/>
            </p:nvSpPr>
            <p:spPr bwMode="auto">
              <a:xfrm>
                <a:off x="1213" y="4020"/>
                <a:ext cx="418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70313" tIns="35157" rIns="70313" bIns="35157">
                <a:spAutoFit/>
              </a:bodyPr>
              <a:lstStyle/>
              <a:p>
                <a:endParaRPr lang="fr-FR"/>
              </a:p>
            </p:txBody>
          </p:sp>
        </p:grpSp>
        <p:sp>
          <p:nvSpPr>
            <p:cNvPr id="59502" name="Text Box 110"/>
            <p:cNvSpPr txBox="1">
              <a:spLocks noChangeArrowheads="1"/>
            </p:cNvSpPr>
            <p:nvPr/>
          </p:nvSpPr>
          <p:spPr bwMode="auto">
            <a:xfrm>
              <a:off x="0" y="1434"/>
              <a:ext cx="209" cy="2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0313" tIns="35157" rIns="70313" bIns="35157">
              <a:spAutoFit/>
            </a:bodyPr>
            <a:lstStyle>
              <a:lvl1pPr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0163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80168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20332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160337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0605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5177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29749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4321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fr-FR" sz="2100">
                  <a:solidFill>
                    <a:srgbClr val="0000FF"/>
                  </a:solidFill>
                  <a:latin typeface="Times New Roman" charset="0"/>
                </a:rPr>
                <a:t>U</a:t>
              </a:r>
            </a:p>
          </p:txBody>
        </p:sp>
        <p:sp>
          <p:nvSpPr>
            <p:cNvPr id="59503" name="Line 111"/>
            <p:cNvSpPr>
              <a:spLocks noChangeShapeType="1"/>
            </p:cNvSpPr>
            <p:nvPr/>
          </p:nvSpPr>
          <p:spPr bwMode="auto">
            <a:xfrm>
              <a:off x="194" y="1896"/>
              <a:ext cx="336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59504" name="Line 112"/>
            <p:cNvSpPr>
              <a:spLocks noChangeShapeType="1"/>
            </p:cNvSpPr>
            <p:nvPr/>
          </p:nvSpPr>
          <p:spPr bwMode="auto">
            <a:xfrm>
              <a:off x="192" y="1992"/>
              <a:ext cx="336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0313" tIns="35157" rIns="70313" bIns="35157">
              <a:spAutoFit/>
            </a:bodyPr>
            <a:lstStyle/>
            <a:p>
              <a:endParaRPr lang="fr-FR"/>
            </a:p>
          </p:txBody>
        </p:sp>
      </p:grpSp>
      <p:sp>
        <p:nvSpPr>
          <p:cNvPr id="59505" name="Text Box 113"/>
          <p:cNvSpPr txBox="1">
            <a:spLocks noChangeArrowheads="1"/>
          </p:cNvSpPr>
          <p:nvPr/>
        </p:nvSpPr>
        <p:spPr bwMode="auto">
          <a:xfrm>
            <a:off x="1957388" y="3124200"/>
            <a:ext cx="5229225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FR"/>
              <a:t>Pour la couche turbulente, c</a:t>
            </a:r>
            <a:r>
              <a:rPr lang="ja-JP" altLang="fr-FR">
                <a:latin typeface="Arial"/>
              </a:rPr>
              <a:t>’</a:t>
            </a:r>
            <a:r>
              <a:rPr lang="fr-FR"/>
              <a:t>est différent :</a:t>
            </a:r>
          </a:p>
          <a:p>
            <a:pPr algn="ctr"/>
            <a:r>
              <a:rPr lang="fr-FR"/>
              <a:t>Ce sont les </a:t>
            </a:r>
            <a:r>
              <a:rPr lang="fr-FR" b="1"/>
              <a:t>tourbillons qui convectent </a:t>
            </a:r>
            <a:r>
              <a:rPr lang="fr-FR"/>
              <a:t>le </a:t>
            </a:r>
            <a:br>
              <a:rPr lang="fr-FR"/>
            </a:br>
            <a:r>
              <a:rPr lang="fr-FR"/>
              <a:t>défaut de quantité de mouvement</a:t>
            </a:r>
          </a:p>
        </p:txBody>
      </p:sp>
      <p:sp>
        <p:nvSpPr>
          <p:cNvPr id="59516" name="Freeform 124"/>
          <p:cNvSpPr>
            <a:spLocks/>
          </p:cNvSpPr>
          <p:nvPr/>
        </p:nvSpPr>
        <p:spPr bwMode="auto">
          <a:xfrm>
            <a:off x="1549400" y="2770188"/>
            <a:ext cx="7112000" cy="254000"/>
          </a:xfrm>
          <a:custGeom>
            <a:avLst/>
            <a:gdLst>
              <a:gd name="T0" fmla="*/ 0 w 4480"/>
              <a:gd name="T1" fmla="*/ 74 h 160"/>
              <a:gd name="T2" fmla="*/ 4480 w 4480"/>
              <a:gd name="T3" fmla="*/ 0 h 160"/>
              <a:gd name="T4" fmla="*/ 4480 w 4480"/>
              <a:gd name="T5" fmla="*/ 160 h 160"/>
              <a:gd name="T6" fmla="*/ 0 w 4480"/>
              <a:gd name="T7" fmla="*/ 74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480" h="160">
                <a:moveTo>
                  <a:pt x="0" y="74"/>
                </a:moveTo>
                <a:lnTo>
                  <a:pt x="4480" y="0"/>
                </a:lnTo>
                <a:lnTo>
                  <a:pt x="4480" y="160"/>
                </a:lnTo>
                <a:lnTo>
                  <a:pt x="0" y="74"/>
                </a:lnTo>
                <a:close/>
              </a:path>
            </a:pathLst>
          </a:custGeom>
          <a:solidFill>
            <a:srgbClr val="E6E6E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9519" name="Rectangle 127"/>
          <p:cNvSpPr>
            <a:spLocks noChangeArrowheads="1"/>
          </p:cNvSpPr>
          <p:nvPr/>
        </p:nvSpPr>
        <p:spPr bwMode="auto">
          <a:xfrm>
            <a:off x="258763" y="6324600"/>
            <a:ext cx="7796973" cy="40011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>
                <a:solidFill>
                  <a:srgbClr val="FFFFFF"/>
                </a:solidFill>
              </a:rPr>
              <a:t>L</a:t>
            </a:r>
            <a:r>
              <a:rPr lang="ja-JP" altLang="fr-FR">
                <a:solidFill>
                  <a:srgbClr val="FFFFFF"/>
                </a:solidFill>
                <a:latin typeface="Arial"/>
              </a:rPr>
              <a:t>’</a:t>
            </a:r>
            <a:r>
              <a:rPr lang="fr-FR">
                <a:solidFill>
                  <a:srgbClr val="FFFFFF"/>
                </a:solidFill>
              </a:rPr>
              <a:t>épaisseur de CL turbulente </a:t>
            </a:r>
            <a:r>
              <a:rPr lang="fr-FR">
                <a:solidFill>
                  <a:srgbClr val="FFFFFF"/>
                </a:solidFill>
                <a:latin typeface="Symbol" charset="0"/>
              </a:rPr>
              <a:t>d(</a:t>
            </a:r>
            <a:r>
              <a:rPr lang="fr-FR">
                <a:solidFill>
                  <a:srgbClr val="FFFFFF"/>
                </a:solidFill>
                <a:latin typeface="+mj-lt"/>
              </a:rPr>
              <a:t>x</a:t>
            </a:r>
            <a:r>
              <a:rPr lang="fr-FR">
                <a:solidFill>
                  <a:srgbClr val="FFFFFF"/>
                </a:solidFill>
                <a:latin typeface="Symbol" charset="0"/>
              </a:rPr>
              <a:t>)</a:t>
            </a:r>
            <a:r>
              <a:rPr lang="fr-FR">
                <a:solidFill>
                  <a:srgbClr val="FFFFFF"/>
                </a:solidFill>
              </a:rPr>
              <a:t> augmente environ linéairement)</a:t>
            </a:r>
          </a:p>
        </p:txBody>
      </p:sp>
      <p:sp>
        <p:nvSpPr>
          <p:cNvPr id="59520" name="Text Box 128"/>
          <p:cNvSpPr txBox="1">
            <a:spLocks noChangeArrowheads="1"/>
          </p:cNvSpPr>
          <p:nvPr/>
        </p:nvSpPr>
        <p:spPr bwMode="auto">
          <a:xfrm>
            <a:off x="152400" y="4267200"/>
            <a:ext cx="657103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fr-FR"/>
              <a:t> Le trou de QDM est </a:t>
            </a:r>
            <a:r>
              <a:rPr lang="fr-FR" b="1"/>
              <a:t>convecté</a:t>
            </a:r>
            <a:r>
              <a:rPr lang="fr-FR"/>
              <a:t> </a:t>
            </a:r>
            <a:r>
              <a:rPr lang="fr-FR" b="1"/>
              <a:t>par les tourbillons </a:t>
            </a:r>
            <a:r>
              <a:rPr lang="fr-FR"/>
              <a:t>de </a:t>
            </a:r>
          </a:p>
          <a:p>
            <a:pPr lvl="1"/>
            <a:r>
              <a:rPr lang="fr-FR"/>
              <a:t>(fluctuations = 5-10 % de </a:t>
            </a:r>
            <a:r>
              <a:rPr lang="fr-FR">
                <a:solidFill>
                  <a:srgbClr val="0000FF"/>
                </a:solidFill>
              </a:rPr>
              <a:t>U</a:t>
            </a:r>
            <a:r>
              <a:rPr lang="fr-FR"/>
              <a:t>)</a:t>
            </a:r>
          </a:p>
        </p:txBody>
      </p:sp>
      <p:sp>
        <p:nvSpPr>
          <p:cNvPr id="59521" name="Rectangle 129"/>
          <p:cNvSpPr>
            <a:spLocks noChangeArrowheads="1"/>
          </p:cNvSpPr>
          <p:nvPr/>
        </p:nvSpPr>
        <p:spPr bwMode="auto">
          <a:xfrm>
            <a:off x="152400" y="4984750"/>
            <a:ext cx="5526088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fr-FR"/>
              <a:t> En même temps, la QDM a été convectée de</a:t>
            </a:r>
            <a:br>
              <a:rPr lang="fr-FR"/>
            </a:br>
            <a:r>
              <a:rPr lang="fr-FR"/>
              <a:t>	(à la vitesse </a:t>
            </a:r>
            <a:r>
              <a:rPr lang="fr-FR">
                <a:solidFill>
                  <a:srgbClr val="0000FF"/>
                </a:solidFill>
              </a:rPr>
              <a:t>U</a:t>
            </a:r>
            <a:r>
              <a:rPr lang="fr-FR"/>
              <a:t> incidente </a:t>
            </a:r>
            <a:r>
              <a:rPr lang="fr-FR">
                <a:solidFill>
                  <a:schemeClr val="accent1"/>
                </a:solidFill>
              </a:rPr>
              <a:t>LT</a:t>
            </a:r>
            <a:r>
              <a:rPr lang="fr-FR" baseline="30000">
                <a:solidFill>
                  <a:schemeClr val="accent1"/>
                </a:solidFill>
              </a:rPr>
              <a:t>-1</a:t>
            </a:r>
            <a:r>
              <a:rPr lang="fr-FR"/>
              <a:t>)</a:t>
            </a:r>
          </a:p>
        </p:txBody>
      </p:sp>
      <p:sp>
        <p:nvSpPr>
          <p:cNvPr id="59522" name="Text Box 130"/>
          <p:cNvSpPr txBox="1">
            <a:spLocks noChangeArrowheads="1"/>
          </p:cNvSpPr>
          <p:nvPr/>
        </p:nvSpPr>
        <p:spPr bwMode="auto">
          <a:xfrm>
            <a:off x="7040563" y="3657600"/>
            <a:ext cx="1646237" cy="4127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>
                <a:solidFill>
                  <a:srgbClr val="FFFFFF"/>
                </a:solidFill>
              </a:rPr>
              <a:t>Pendant </a:t>
            </a:r>
            <a:r>
              <a:rPr lang="fr-FR">
                <a:solidFill>
                  <a:srgbClr val="FFFFFF"/>
                </a:solidFill>
                <a:latin typeface="Symbol" charset="0"/>
              </a:rPr>
              <a:t>D</a:t>
            </a:r>
            <a:r>
              <a:rPr lang="fr-FR">
                <a:solidFill>
                  <a:srgbClr val="FFFFFF"/>
                </a:solidFill>
              </a:rPr>
              <a:t>t :</a:t>
            </a:r>
          </a:p>
        </p:txBody>
      </p:sp>
      <p:pic>
        <p:nvPicPr>
          <p:cNvPr id="59523" name="Picture 131" descr="&#10;Image 202.png                                                  000E498AMacintosh HD                   C3E3631A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984750"/>
            <a:ext cx="1208088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533" name="Picture 141" descr="&#10;Image 294.png                                                  000E498AMacintosh HD                   C3E3631A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288" y="4298950"/>
            <a:ext cx="1306512" cy="33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9535" name="Group 143"/>
          <p:cNvGrpSpPr>
            <a:grpSpLocks/>
          </p:cNvGrpSpPr>
          <p:nvPr/>
        </p:nvGrpSpPr>
        <p:grpSpPr bwMode="auto">
          <a:xfrm>
            <a:off x="152400" y="5562600"/>
            <a:ext cx="7670800" cy="752475"/>
            <a:chOff x="96" y="3840"/>
            <a:chExt cx="4832" cy="474"/>
          </a:xfrm>
        </p:grpSpPr>
        <p:sp>
          <p:nvSpPr>
            <p:cNvPr id="59526" name="Rectangle 134"/>
            <p:cNvSpPr>
              <a:spLocks noChangeArrowheads="1"/>
            </p:cNvSpPr>
            <p:nvPr/>
          </p:nvSpPr>
          <p:spPr bwMode="auto">
            <a:xfrm>
              <a:off x="96" y="3939"/>
              <a:ext cx="2155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FontTx/>
                <a:buChar char="•"/>
              </a:pPr>
              <a:r>
                <a:rPr lang="fr-FR"/>
                <a:t> En éliminant le temps </a:t>
              </a:r>
              <a:r>
                <a:rPr lang="fr-FR">
                  <a:latin typeface="Symbol" charset="0"/>
                </a:rPr>
                <a:t>D</a:t>
              </a:r>
              <a:r>
                <a:rPr lang="fr-FR"/>
                <a:t>t :</a:t>
              </a:r>
            </a:p>
          </p:txBody>
        </p:sp>
        <p:pic>
          <p:nvPicPr>
            <p:cNvPr id="59534" name="Picture 142" descr="&#10;Image 295.png                                                  000E498AMacintosh HD                   C3E3631A: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8" y="3840"/>
              <a:ext cx="560" cy="4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500" fill="hold"/>
                                        <p:tgtEl>
                                          <p:spTgt spid="59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9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5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5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5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505" grpId="0"/>
      <p:bldP spid="59519" grpId="0" animBg="1" autoUpdateAnimBg="0"/>
      <p:bldP spid="59520" grpId="0" build="p" autoUpdateAnimBg="0"/>
      <p:bldP spid="59521" grpId="0" build="p" autoUpdateAnimBg="0"/>
      <p:bldP spid="59522" grpId="0" animBg="1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Zone de transition</a:t>
            </a:r>
          </a:p>
        </p:txBody>
      </p:sp>
      <p:grpSp>
        <p:nvGrpSpPr>
          <p:cNvPr id="63491" name="Group 3"/>
          <p:cNvGrpSpPr>
            <a:grpSpLocks/>
          </p:cNvGrpSpPr>
          <p:nvPr/>
        </p:nvGrpSpPr>
        <p:grpSpPr bwMode="auto">
          <a:xfrm>
            <a:off x="914400" y="1169988"/>
            <a:ext cx="7734300" cy="1720850"/>
            <a:chOff x="576" y="904"/>
            <a:chExt cx="4872" cy="1084"/>
          </a:xfrm>
        </p:grpSpPr>
        <p:sp>
          <p:nvSpPr>
            <p:cNvPr id="63492" name="Rectangle 4"/>
            <p:cNvSpPr>
              <a:spLocks noChangeArrowheads="1"/>
            </p:cNvSpPr>
            <p:nvPr/>
          </p:nvSpPr>
          <p:spPr bwMode="auto">
            <a:xfrm>
              <a:off x="2736" y="904"/>
              <a:ext cx="2712" cy="1068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3493" name="Freeform 5"/>
            <p:cNvSpPr>
              <a:spLocks/>
            </p:cNvSpPr>
            <p:nvPr/>
          </p:nvSpPr>
          <p:spPr bwMode="auto">
            <a:xfrm>
              <a:off x="576" y="904"/>
              <a:ext cx="2164" cy="1084"/>
            </a:xfrm>
            <a:custGeom>
              <a:avLst/>
              <a:gdLst>
                <a:gd name="T0" fmla="*/ 604 w 2380"/>
                <a:gd name="T1" fmla="*/ 1084 h 1084"/>
                <a:gd name="T2" fmla="*/ 692 w 2380"/>
                <a:gd name="T3" fmla="*/ 1012 h 1084"/>
                <a:gd name="T4" fmla="*/ 884 w 2380"/>
                <a:gd name="T5" fmla="*/ 920 h 1084"/>
                <a:gd name="T6" fmla="*/ 1032 w 2380"/>
                <a:gd name="T7" fmla="*/ 872 h 1084"/>
                <a:gd name="T8" fmla="*/ 1260 w 2380"/>
                <a:gd name="T9" fmla="*/ 812 h 1084"/>
                <a:gd name="T10" fmla="*/ 1492 w 2380"/>
                <a:gd name="T11" fmla="*/ 764 h 1084"/>
                <a:gd name="T12" fmla="*/ 1688 w 2380"/>
                <a:gd name="T13" fmla="*/ 724 h 1084"/>
                <a:gd name="T14" fmla="*/ 1932 w 2380"/>
                <a:gd name="T15" fmla="*/ 688 h 1084"/>
                <a:gd name="T16" fmla="*/ 2120 w 2380"/>
                <a:gd name="T17" fmla="*/ 668 h 1084"/>
                <a:gd name="T18" fmla="*/ 2288 w 2380"/>
                <a:gd name="T19" fmla="*/ 656 h 1084"/>
                <a:gd name="T20" fmla="*/ 2380 w 2380"/>
                <a:gd name="T21" fmla="*/ 640 h 1084"/>
                <a:gd name="T22" fmla="*/ 2380 w 2380"/>
                <a:gd name="T23" fmla="*/ 0 h 1084"/>
                <a:gd name="T24" fmla="*/ 0 w 2380"/>
                <a:gd name="T25" fmla="*/ 0 h 1084"/>
                <a:gd name="T26" fmla="*/ 0 w 2380"/>
                <a:gd name="T27" fmla="*/ 1084 h 1084"/>
                <a:gd name="T28" fmla="*/ 604 w 2380"/>
                <a:gd name="T29" fmla="*/ 1084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80" h="1084">
                  <a:moveTo>
                    <a:pt x="604" y="1084"/>
                  </a:moveTo>
                  <a:lnTo>
                    <a:pt x="692" y="1012"/>
                  </a:lnTo>
                  <a:lnTo>
                    <a:pt x="884" y="920"/>
                  </a:lnTo>
                  <a:lnTo>
                    <a:pt x="1032" y="872"/>
                  </a:lnTo>
                  <a:lnTo>
                    <a:pt x="1260" y="812"/>
                  </a:lnTo>
                  <a:cubicBezTo>
                    <a:pt x="1489" y="763"/>
                    <a:pt x="1410" y="764"/>
                    <a:pt x="1492" y="764"/>
                  </a:cubicBezTo>
                  <a:cubicBezTo>
                    <a:pt x="1685" y="723"/>
                    <a:pt x="1618" y="724"/>
                    <a:pt x="1688" y="724"/>
                  </a:cubicBezTo>
                  <a:lnTo>
                    <a:pt x="1932" y="688"/>
                  </a:lnTo>
                  <a:lnTo>
                    <a:pt x="2120" y="668"/>
                  </a:lnTo>
                  <a:lnTo>
                    <a:pt x="2288" y="656"/>
                  </a:lnTo>
                  <a:lnTo>
                    <a:pt x="2380" y="640"/>
                  </a:lnTo>
                  <a:lnTo>
                    <a:pt x="2380" y="0"/>
                  </a:lnTo>
                  <a:lnTo>
                    <a:pt x="0" y="0"/>
                  </a:lnTo>
                  <a:lnTo>
                    <a:pt x="0" y="1084"/>
                  </a:lnTo>
                  <a:lnTo>
                    <a:pt x="604" y="1084"/>
                  </a:lnTo>
                  <a:close/>
                </a:path>
              </a:pathLst>
            </a:custGeom>
            <a:solidFill>
              <a:srgbClr val="CC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63494" name="Freeform 6"/>
          <p:cNvSpPr>
            <a:spLocks/>
          </p:cNvSpPr>
          <p:nvPr/>
        </p:nvSpPr>
        <p:spPr bwMode="auto">
          <a:xfrm>
            <a:off x="4440238" y="1511300"/>
            <a:ext cx="4213225" cy="1325563"/>
          </a:xfrm>
          <a:custGeom>
            <a:avLst/>
            <a:gdLst>
              <a:gd name="T0" fmla="*/ 670 w 2654"/>
              <a:gd name="T1" fmla="*/ 395 h 835"/>
              <a:gd name="T2" fmla="*/ 862 w 2654"/>
              <a:gd name="T3" fmla="*/ 339 h 835"/>
              <a:gd name="T4" fmla="*/ 1107 w 2654"/>
              <a:gd name="T5" fmla="*/ 277 h 835"/>
              <a:gd name="T6" fmla="*/ 1406 w 2654"/>
              <a:gd name="T7" fmla="*/ 200 h 835"/>
              <a:gd name="T8" fmla="*/ 1707 w 2654"/>
              <a:gd name="T9" fmla="*/ 139 h 835"/>
              <a:gd name="T10" fmla="*/ 2107 w 2654"/>
              <a:gd name="T11" fmla="*/ 75 h 835"/>
              <a:gd name="T12" fmla="*/ 2470 w 2654"/>
              <a:gd name="T13" fmla="*/ 21 h 835"/>
              <a:gd name="T14" fmla="*/ 2654 w 2654"/>
              <a:gd name="T15" fmla="*/ 0 h 835"/>
              <a:gd name="T16" fmla="*/ 2654 w 2654"/>
              <a:gd name="T17" fmla="*/ 792 h 835"/>
              <a:gd name="T18" fmla="*/ 670 w 2654"/>
              <a:gd name="T19" fmla="*/ 835 h 835"/>
              <a:gd name="T20" fmla="*/ 670 w 2654"/>
              <a:gd name="T21" fmla="*/ 395 h 8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654" h="835">
                <a:moveTo>
                  <a:pt x="670" y="395"/>
                </a:moveTo>
                <a:lnTo>
                  <a:pt x="862" y="339"/>
                </a:lnTo>
                <a:lnTo>
                  <a:pt x="1107" y="277"/>
                </a:lnTo>
                <a:lnTo>
                  <a:pt x="1406" y="200"/>
                </a:lnTo>
                <a:lnTo>
                  <a:pt x="1707" y="139"/>
                </a:lnTo>
                <a:lnTo>
                  <a:pt x="2107" y="75"/>
                </a:lnTo>
                <a:lnTo>
                  <a:pt x="2470" y="21"/>
                </a:lnTo>
                <a:lnTo>
                  <a:pt x="2654" y="0"/>
                </a:lnTo>
                <a:lnTo>
                  <a:pt x="2654" y="792"/>
                </a:lnTo>
                <a:cubicBezTo>
                  <a:pt x="662" y="835"/>
                  <a:pt x="0" y="835"/>
                  <a:pt x="670" y="835"/>
                </a:cubicBezTo>
                <a:lnTo>
                  <a:pt x="670" y="395"/>
                </a:lnTo>
                <a:close/>
              </a:path>
            </a:pathLst>
          </a:custGeom>
          <a:solidFill>
            <a:srgbClr val="FF99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3495" name="Freeform 7"/>
          <p:cNvSpPr>
            <a:spLocks/>
          </p:cNvSpPr>
          <p:nvPr/>
        </p:nvSpPr>
        <p:spPr bwMode="auto">
          <a:xfrm>
            <a:off x="4343400" y="2047875"/>
            <a:ext cx="1162050" cy="793750"/>
          </a:xfrm>
          <a:custGeom>
            <a:avLst/>
            <a:gdLst>
              <a:gd name="T0" fmla="*/ 0 w 732"/>
              <a:gd name="T1" fmla="*/ 500 h 500"/>
              <a:gd name="T2" fmla="*/ 0 w 732"/>
              <a:gd name="T3" fmla="*/ 102 h 500"/>
              <a:gd name="T4" fmla="*/ 24 w 732"/>
              <a:gd name="T5" fmla="*/ 104 h 500"/>
              <a:gd name="T6" fmla="*/ 42 w 732"/>
              <a:gd name="T7" fmla="*/ 100 h 500"/>
              <a:gd name="T8" fmla="*/ 56 w 732"/>
              <a:gd name="T9" fmla="*/ 90 h 500"/>
              <a:gd name="T10" fmla="*/ 80 w 732"/>
              <a:gd name="T11" fmla="*/ 58 h 500"/>
              <a:gd name="T12" fmla="*/ 92 w 732"/>
              <a:gd name="T13" fmla="*/ 50 h 500"/>
              <a:gd name="T14" fmla="*/ 120 w 732"/>
              <a:gd name="T15" fmla="*/ 56 h 500"/>
              <a:gd name="T16" fmla="*/ 162 w 732"/>
              <a:gd name="T17" fmla="*/ 90 h 500"/>
              <a:gd name="T18" fmla="*/ 192 w 732"/>
              <a:gd name="T19" fmla="*/ 98 h 500"/>
              <a:gd name="T20" fmla="*/ 230 w 732"/>
              <a:gd name="T21" fmla="*/ 88 h 500"/>
              <a:gd name="T22" fmla="*/ 322 w 732"/>
              <a:gd name="T23" fmla="*/ 52 h 500"/>
              <a:gd name="T24" fmla="*/ 338 w 732"/>
              <a:gd name="T25" fmla="*/ 50 h 500"/>
              <a:gd name="T26" fmla="*/ 358 w 732"/>
              <a:gd name="T27" fmla="*/ 56 h 500"/>
              <a:gd name="T28" fmla="*/ 402 w 732"/>
              <a:gd name="T29" fmla="*/ 88 h 500"/>
              <a:gd name="T30" fmla="*/ 426 w 732"/>
              <a:gd name="T31" fmla="*/ 100 h 500"/>
              <a:gd name="T32" fmla="*/ 442 w 732"/>
              <a:gd name="T33" fmla="*/ 94 h 500"/>
              <a:gd name="T34" fmla="*/ 472 w 732"/>
              <a:gd name="T35" fmla="*/ 60 h 500"/>
              <a:gd name="T36" fmla="*/ 508 w 732"/>
              <a:gd name="T37" fmla="*/ 12 h 500"/>
              <a:gd name="T38" fmla="*/ 522 w 732"/>
              <a:gd name="T39" fmla="*/ 6 h 500"/>
              <a:gd name="T40" fmla="*/ 536 w 732"/>
              <a:gd name="T41" fmla="*/ 0 h 500"/>
              <a:gd name="T42" fmla="*/ 572 w 732"/>
              <a:gd name="T43" fmla="*/ 16 h 500"/>
              <a:gd name="T44" fmla="*/ 612 w 732"/>
              <a:gd name="T45" fmla="*/ 44 h 500"/>
              <a:gd name="T46" fmla="*/ 638 w 732"/>
              <a:gd name="T47" fmla="*/ 54 h 500"/>
              <a:gd name="T48" fmla="*/ 698 w 732"/>
              <a:gd name="T49" fmla="*/ 52 h 500"/>
              <a:gd name="T50" fmla="*/ 732 w 732"/>
              <a:gd name="T51" fmla="*/ 42 h 500"/>
              <a:gd name="T52" fmla="*/ 732 w 732"/>
              <a:gd name="T53" fmla="*/ 486 h 500"/>
              <a:gd name="T54" fmla="*/ 0 w 732"/>
              <a:gd name="T55" fmla="*/ 500 h 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732" h="500">
                <a:moveTo>
                  <a:pt x="0" y="500"/>
                </a:moveTo>
                <a:lnTo>
                  <a:pt x="0" y="102"/>
                </a:lnTo>
                <a:lnTo>
                  <a:pt x="24" y="104"/>
                </a:lnTo>
                <a:lnTo>
                  <a:pt x="42" y="100"/>
                </a:lnTo>
                <a:lnTo>
                  <a:pt x="56" y="90"/>
                </a:lnTo>
                <a:cubicBezTo>
                  <a:pt x="76" y="56"/>
                  <a:pt x="63" y="58"/>
                  <a:pt x="80" y="58"/>
                </a:cubicBezTo>
                <a:cubicBezTo>
                  <a:pt x="88" y="49"/>
                  <a:pt x="84" y="50"/>
                  <a:pt x="92" y="50"/>
                </a:cubicBezTo>
                <a:lnTo>
                  <a:pt x="120" y="56"/>
                </a:lnTo>
                <a:lnTo>
                  <a:pt x="162" y="90"/>
                </a:lnTo>
                <a:cubicBezTo>
                  <a:pt x="189" y="98"/>
                  <a:pt x="178" y="98"/>
                  <a:pt x="192" y="98"/>
                </a:cubicBezTo>
                <a:lnTo>
                  <a:pt x="230" y="88"/>
                </a:lnTo>
                <a:cubicBezTo>
                  <a:pt x="317" y="51"/>
                  <a:pt x="284" y="52"/>
                  <a:pt x="322" y="52"/>
                </a:cubicBezTo>
                <a:cubicBezTo>
                  <a:pt x="336" y="49"/>
                  <a:pt x="331" y="50"/>
                  <a:pt x="338" y="50"/>
                </a:cubicBezTo>
                <a:cubicBezTo>
                  <a:pt x="358" y="54"/>
                  <a:pt x="358" y="47"/>
                  <a:pt x="358" y="56"/>
                </a:cubicBezTo>
                <a:lnTo>
                  <a:pt x="402" y="88"/>
                </a:lnTo>
                <a:lnTo>
                  <a:pt x="426" y="100"/>
                </a:lnTo>
                <a:lnTo>
                  <a:pt x="442" y="94"/>
                </a:lnTo>
                <a:lnTo>
                  <a:pt x="472" y="60"/>
                </a:lnTo>
                <a:lnTo>
                  <a:pt x="508" y="12"/>
                </a:lnTo>
                <a:lnTo>
                  <a:pt x="522" y="6"/>
                </a:lnTo>
                <a:lnTo>
                  <a:pt x="536" y="0"/>
                </a:lnTo>
                <a:cubicBezTo>
                  <a:pt x="570" y="16"/>
                  <a:pt x="557" y="16"/>
                  <a:pt x="572" y="16"/>
                </a:cubicBezTo>
                <a:cubicBezTo>
                  <a:pt x="610" y="44"/>
                  <a:pt x="594" y="44"/>
                  <a:pt x="612" y="44"/>
                </a:cubicBezTo>
                <a:lnTo>
                  <a:pt x="638" y="54"/>
                </a:lnTo>
                <a:lnTo>
                  <a:pt x="698" y="52"/>
                </a:lnTo>
                <a:lnTo>
                  <a:pt x="732" y="42"/>
                </a:lnTo>
                <a:lnTo>
                  <a:pt x="732" y="486"/>
                </a:lnTo>
                <a:lnTo>
                  <a:pt x="0" y="50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3496" name="Freeform 8"/>
          <p:cNvSpPr>
            <a:spLocks/>
          </p:cNvSpPr>
          <p:nvPr/>
        </p:nvSpPr>
        <p:spPr bwMode="auto">
          <a:xfrm>
            <a:off x="1524000" y="2198688"/>
            <a:ext cx="2819400" cy="692150"/>
          </a:xfrm>
          <a:custGeom>
            <a:avLst/>
            <a:gdLst>
              <a:gd name="T0" fmla="*/ 0 w 1776"/>
              <a:gd name="T1" fmla="*/ 436 h 436"/>
              <a:gd name="T2" fmla="*/ 80 w 1776"/>
              <a:gd name="T3" fmla="*/ 380 h 436"/>
              <a:gd name="T4" fmla="*/ 188 w 1776"/>
              <a:gd name="T5" fmla="*/ 320 h 436"/>
              <a:gd name="T6" fmla="*/ 308 w 1776"/>
              <a:gd name="T7" fmla="*/ 268 h 436"/>
              <a:gd name="T8" fmla="*/ 512 w 1776"/>
              <a:gd name="T9" fmla="*/ 204 h 436"/>
              <a:gd name="T10" fmla="*/ 712 w 1776"/>
              <a:gd name="T11" fmla="*/ 156 h 436"/>
              <a:gd name="T12" fmla="*/ 984 w 1776"/>
              <a:gd name="T13" fmla="*/ 100 h 436"/>
              <a:gd name="T14" fmla="*/ 1120 w 1776"/>
              <a:gd name="T15" fmla="*/ 76 h 436"/>
              <a:gd name="T16" fmla="*/ 1264 w 1776"/>
              <a:gd name="T17" fmla="*/ 52 h 436"/>
              <a:gd name="T18" fmla="*/ 1436 w 1776"/>
              <a:gd name="T19" fmla="*/ 28 h 436"/>
              <a:gd name="T20" fmla="*/ 1564 w 1776"/>
              <a:gd name="T21" fmla="*/ 16 h 436"/>
              <a:gd name="T22" fmla="*/ 1676 w 1776"/>
              <a:gd name="T23" fmla="*/ 4 h 436"/>
              <a:gd name="T24" fmla="*/ 1776 w 1776"/>
              <a:gd name="T25" fmla="*/ 0 h 436"/>
              <a:gd name="T26" fmla="*/ 1776 w 1776"/>
              <a:gd name="T27" fmla="*/ 396 h 436"/>
              <a:gd name="T28" fmla="*/ 0 w 1776"/>
              <a:gd name="T29" fmla="*/ 436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776" h="436">
                <a:moveTo>
                  <a:pt x="0" y="436"/>
                </a:moveTo>
                <a:lnTo>
                  <a:pt x="80" y="380"/>
                </a:lnTo>
                <a:lnTo>
                  <a:pt x="188" y="320"/>
                </a:lnTo>
                <a:lnTo>
                  <a:pt x="308" y="268"/>
                </a:lnTo>
                <a:lnTo>
                  <a:pt x="512" y="204"/>
                </a:lnTo>
                <a:lnTo>
                  <a:pt x="712" y="156"/>
                </a:lnTo>
                <a:lnTo>
                  <a:pt x="984" y="100"/>
                </a:lnTo>
                <a:lnTo>
                  <a:pt x="1120" y="76"/>
                </a:lnTo>
                <a:lnTo>
                  <a:pt x="1264" y="52"/>
                </a:lnTo>
                <a:lnTo>
                  <a:pt x="1436" y="28"/>
                </a:lnTo>
                <a:cubicBezTo>
                  <a:pt x="1561" y="15"/>
                  <a:pt x="1518" y="16"/>
                  <a:pt x="1564" y="16"/>
                </a:cubicBezTo>
                <a:lnTo>
                  <a:pt x="1676" y="4"/>
                </a:lnTo>
                <a:lnTo>
                  <a:pt x="1776" y="0"/>
                </a:lnTo>
                <a:lnTo>
                  <a:pt x="1776" y="396"/>
                </a:lnTo>
                <a:lnTo>
                  <a:pt x="0" y="436"/>
                </a:lnTo>
                <a:close/>
              </a:path>
            </a:pathLst>
          </a:cu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3497" name="Freeform 9"/>
          <p:cNvSpPr>
            <a:spLocks/>
          </p:cNvSpPr>
          <p:nvPr/>
        </p:nvSpPr>
        <p:spPr bwMode="auto">
          <a:xfrm>
            <a:off x="1530350" y="2198688"/>
            <a:ext cx="2819400" cy="685800"/>
          </a:xfrm>
          <a:custGeom>
            <a:avLst/>
            <a:gdLst>
              <a:gd name="T0" fmla="*/ 0 w 1776"/>
              <a:gd name="T1" fmla="*/ 240 h 240"/>
              <a:gd name="T2" fmla="*/ 336 w 1776"/>
              <a:gd name="T3" fmla="*/ 144 h 240"/>
              <a:gd name="T4" fmla="*/ 1056 w 1776"/>
              <a:gd name="T5" fmla="*/ 48 h 240"/>
              <a:gd name="T6" fmla="*/ 1776 w 1776"/>
              <a:gd name="T7" fmla="*/ 0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776" h="240">
                <a:moveTo>
                  <a:pt x="0" y="240"/>
                </a:moveTo>
                <a:cubicBezTo>
                  <a:pt x="80" y="208"/>
                  <a:pt x="160" y="176"/>
                  <a:pt x="336" y="144"/>
                </a:cubicBezTo>
                <a:cubicBezTo>
                  <a:pt x="512" y="112"/>
                  <a:pt x="816" y="72"/>
                  <a:pt x="1056" y="48"/>
                </a:cubicBezTo>
                <a:cubicBezTo>
                  <a:pt x="1296" y="24"/>
                  <a:pt x="1536" y="12"/>
                  <a:pt x="1776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3498" name="Freeform 10"/>
          <p:cNvSpPr>
            <a:spLocks/>
          </p:cNvSpPr>
          <p:nvPr/>
        </p:nvSpPr>
        <p:spPr bwMode="auto">
          <a:xfrm>
            <a:off x="4341813" y="2032000"/>
            <a:ext cx="1143000" cy="177800"/>
          </a:xfrm>
          <a:custGeom>
            <a:avLst/>
            <a:gdLst>
              <a:gd name="T0" fmla="*/ 0 w 720"/>
              <a:gd name="T1" fmla="*/ 104 h 112"/>
              <a:gd name="T2" fmla="*/ 48 w 720"/>
              <a:gd name="T3" fmla="*/ 104 h 112"/>
              <a:gd name="T4" fmla="*/ 96 w 720"/>
              <a:gd name="T5" fmla="*/ 56 h 112"/>
              <a:gd name="T6" fmla="*/ 192 w 720"/>
              <a:gd name="T7" fmla="*/ 104 h 112"/>
              <a:gd name="T8" fmla="*/ 336 w 720"/>
              <a:gd name="T9" fmla="*/ 56 h 112"/>
              <a:gd name="T10" fmla="*/ 432 w 720"/>
              <a:gd name="T11" fmla="*/ 104 h 112"/>
              <a:gd name="T12" fmla="*/ 528 w 720"/>
              <a:gd name="T13" fmla="*/ 8 h 112"/>
              <a:gd name="T14" fmla="*/ 624 w 720"/>
              <a:gd name="T15" fmla="*/ 56 h 112"/>
              <a:gd name="T16" fmla="*/ 720 w 720"/>
              <a:gd name="T17" fmla="*/ 56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20" h="112">
                <a:moveTo>
                  <a:pt x="0" y="104"/>
                </a:moveTo>
                <a:cubicBezTo>
                  <a:pt x="16" y="108"/>
                  <a:pt x="32" y="112"/>
                  <a:pt x="48" y="104"/>
                </a:cubicBezTo>
                <a:cubicBezTo>
                  <a:pt x="64" y="96"/>
                  <a:pt x="72" y="56"/>
                  <a:pt x="96" y="56"/>
                </a:cubicBezTo>
                <a:cubicBezTo>
                  <a:pt x="120" y="56"/>
                  <a:pt x="152" y="104"/>
                  <a:pt x="192" y="104"/>
                </a:cubicBezTo>
                <a:cubicBezTo>
                  <a:pt x="232" y="104"/>
                  <a:pt x="296" y="56"/>
                  <a:pt x="336" y="56"/>
                </a:cubicBezTo>
                <a:cubicBezTo>
                  <a:pt x="376" y="56"/>
                  <a:pt x="400" y="112"/>
                  <a:pt x="432" y="104"/>
                </a:cubicBezTo>
                <a:cubicBezTo>
                  <a:pt x="464" y="96"/>
                  <a:pt x="496" y="16"/>
                  <a:pt x="528" y="8"/>
                </a:cubicBezTo>
                <a:cubicBezTo>
                  <a:pt x="560" y="0"/>
                  <a:pt x="592" y="48"/>
                  <a:pt x="624" y="56"/>
                </a:cubicBezTo>
                <a:cubicBezTo>
                  <a:pt x="656" y="64"/>
                  <a:pt x="704" y="56"/>
                  <a:pt x="720" y="5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3500" name="Line 12"/>
          <p:cNvSpPr>
            <a:spLocks noChangeShapeType="1"/>
          </p:cNvSpPr>
          <p:nvPr/>
        </p:nvSpPr>
        <p:spPr bwMode="auto">
          <a:xfrm>
            <a:off x="4343400" y="1158875"/>
            <a:ext cx="0" cy="1676400"/>
          </a:xfrm>
          <a:prstGeom prst="line">
            <a:avLst/>
          </a:prstGeom>
          <a:noFill/>
          <a:ln w="1587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3501" name="Line 13"/>
          <p:cNvSpPr>
            <a:spLocks noChangeShapeType="1"/>
          </p:cNvSpPr>
          <p:nvPr/>
        </p:nvSpPr>
        <p:spPr bwMode="auto">
          <a:xfrm>
            <a:off x="5502275" y="1143000"/>
            <a:ext cx="0" cy="1676400"/>
          </a:xfrm>
          <a:prstGeom prst="line">
            <a:avLst/>
          </a:prstGeom>
          <a:noFill/>
          <a:ln w="1587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grpSp>
        <p:nvGrpSpPr>
          <p:cNvPr id="63539" name="Group 51"/>
          <p:cNvGrpSpPr>
            <a:grpSpLocks/>
          </p:cNvGrpSpPr>
          <p:nvPr/>
        </p:nvGrpSpPr>
        <p:grpSpPr bwMode="auto">
          <a:xfrm>
            <a:off x="0" y="1820863"/>
            <a:ext cx="841375" cy="1341437"/>
            <a:chOff x="0" y="1147"/>
            <a:chExt cx="530" cy="845"/>
          </a:xfrm>
        </p:grpSpPr>
        <p:sp>
          <p:nvSpPr>
            <p:cNvPr id="63540" name="Line 52"/>
            <p:cNvSpPr>
              <a:spLocks noChangeShapeType="1"/>
            </p:cNvSpPr>
            <p:nvPr/>
          </p:nvSpPr>
          <p:spPr bwMode="auto">
            <a:xfrm>
              <a:off x="194" y="1147"/>
              <a:ext cx="336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63541" name="Line 53"/>
            <p:cNvSpPr>
              <a:spLocks noChangeShapeType="1"/>
            </p:cNvSpPr>
            <p:nvPr/>
          </p:nvSpPr>
          <p:spPr bwMode="auto">
            <a:xfrm>
              <a:off x="194" y="1334"/>
              <a:ext cx="336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63542" name="Line 54"/>
            <p:cNvSpPr>
              <a:spLocks noChangeShapeType="1"/>
            </p:cNvSpPr>
            <p:nvPr/>
          </p:nvSpPr>
          <p:spPr bwMode="auto">
            <a:xfrm>
              <a:off x="194" y="1520"/>
              <a:ext cx="336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63543" name="Line 55"/>
            <p:cNvSpPr>
              <a:spLocks noChangeShapeType="1"/>
            </p:cNvSpPr>
            <p:nvPr/>
          </p:nvSpPr>
          <p:spPr bwMode="auto">
            <a:xfrm>
              <a:off x="194" y="1707"/>
              <a:ext cx="336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0313" tIns="35157" rIns="70313" bIns="35157">
              <a:spAutoFit/>
            </a:bodyPr>
            <a:lstStyle/>
            <a:p>
              <a:endParaRPr lang="fr-FR"/>
            </a:p>
          </p:txBody>
        </p:sp>
        <p:grpSp>
          <p:nvGrpSpPr>
            <p:cNvPr id="63544" name="Group 56"/>
            <p:cNvGrpSpPr>
              <a:grpSpLocks/>
            </p:cNvGrpSpPr>
            <p:nvPr/>
          </p:nvGrpSpPr>
          <p:grpSpPr bwMode="auto">
            <a:xfrm>
              <a:off x="192" y="1243"/>
              <a:ext cx="336" cy="560"/>
              <a:chOff x="1213" y="3460"/>
              <a:chExt cx="418" cy="560"/>
            </a:xfrm>
          </p:grpSpPr>
          <p:sp>
            <p:nvSpPr>
              <p:cNvPr id="63545" name="Line 57"/>
              <p:cNvSpPr>
                <a:spLocks noChangeShapeType="1"/>
              </p:cNvSpPr>
              <p:nvPr/>
            </p:nvSpPr>
            <p:spPr bwMode="auto">
              <a:xfrm>
                <a:off x="1213" y="3460"/>
                <a:ext cx="418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70313" tIns="35157" rIns="70313" bIns="35157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63546" name="Line 58"/>
              <p:cNvSpPr>
                <a:spLocks noChangeShapeType="1"/>
              </p:cNvSpPr>
              <p:nvPr/>
            </p:nvSpPr>
            <p:spPr bwMode="auto">
              <a:xfrm>
                <a:off x="1213" y="3647"/>
                <a:ext cx="418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70313" tIns="35157" rIns="70313" bIns="35157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63547" name="Line 59"/>
              <p:cNvSpPr>
                <a:spLocks noChangeShapeType="1"/>
              </p:cNvSpPr>
              <p:nvPr/>
            </p:nvSpPr>
            <p:spPr bwMode="auto">
              <a:xfrm>
                <a:off x="1213" y="3833"/>
                <a:ext cx="418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70313" tIns="35157" rIns="70313" bIns="35157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63548" name="Line 60"/>
              <p:cNvSpPr>
                <a:spLocks noChangeShapeType="1"/>
              </p:cNvSpPr>
              <p:nvPr/>
            </p:nvSpPr>
            <p:spPr bwMode="auto">
              <a:xfrm>
                <a:off x="1213" y="4020"/>
                <a:ext cx="418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70313" tIns="35157" rIns="70313" bIns="35157">
                <a:spAutoFit/>
              </a:bodyPr>
              <a:lstStyle/>
              <a:p>
                <a:endParaRPr lang="fr-FR"/>
              </a:p>
            </p:txBody>
          </p:sp>
        </p:grpSp>
        <p:sp>
          <p:nvSpPr>
            <p:cNvPr id="63549" name="Text Box 61"/>
            <p:cNvSpPr txBox="1">
              <a:spLocks noChangeArrowheads="1"/>
            </p:cNvSpPr>
            <p:nvPr/>
          </p:nvSpPr>
          <p:spPr bwMode="auto">
            <a:xfrm>
              <a:off x="0" y="1434"/>
              <a:ext cx="209" cy="2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0313" tIns="35157" rIns="70313" bIns="35157">
              <a:spAutoFit/>
            </a:bodyPr>
            <a:lstStyle>
              <a:lvl1pPr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0163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80168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20332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160337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0605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5177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29749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4321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fr-FR" sz="2100">
                  <a:solidFill>
                    <a:srgbClr val="0000FF"/>
                  </a:solidFill>
                  <a:latin typeface="Times New Roman" charset="0"/>
                </a:rPr>
                <a:t>U</a:t>
              </a:r>
            </a:p>
          </p:txBody>
        </p:sp>
        <p:sp>
          <p:nvSpPr>
            <p:cNvPr id="63550" name="Line 62"/>
            <p:cNvSpPr>
              <a:spLocks noChangeShapeType="1"/>
            </p:cNvSpPr>
            <p:nvPr/>
          </p:nvSpPr>
          <p:spPr bwMode="auto">
            <a:xfrm>
              <a:off x="194" y="1896"/>
              <a:ext cx="336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63551" name="Line 63"/>
            <p:cNvSpPr>
              <a:spLocks noChangeShapeType="1"/>
            </p:cNvSpPr>
            <p:nvPr/>
          </p:nvSpPr>
          <p:spPr bwMode="auto">
            <a:xfrm>
              <a:off x="192" y="1992"/>
              <a:ext cx="336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0313" tIns="35157" rIns="70313" bIns="35157">
              <a:spAutoFit/>
            </a:bodyPr>
            <a:lstStyle/>
            <a:p>
              <a:endParaRPr lang="fr-FR"/>
            </a:p>
          </p:txBody>
        </p:sp>
      </p:grpSp>
      <p:sp>
        <p:nvSpPr>
          <p:cNvPr id="63552" name="Freeform 64"/>
          <p:cNvSpPr>
            <a:spLocks/>
          </p:cNvSpPr>
          <p:nvPr/>
        </p:nvSpPr>
        <p:spPr bwMode="auto">
          <a:xfrm>
            <a:off x="1549400" y="2770188"/>
            <a:ext cx="7112000" cy="254000"/>
          </a:xfrm>
          <a:custGeom>
            <a:avLst/>
            <a:gdLst>
              <a:gd name="T0" fmla="*/ 0 w 4480"/>
              <a:gd name="T1" fmla="*/ 74 h 160"/>
              <a:gd name="T2" fmla="*/ 4480 w 4480"/>
              <a:gd name="T3" fmla="*/ 0 h 160"/>
              <a:gd name="T4" fmla="*/ 4480 w 4480"/>
              <a:gd name="T5" fmla="*/ 160 h 160"/>
              <a:gd name="T6" fmla="*/ 0 w 4480"/>
              <a:gd name="T7" fmla="*/ 74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480" h="160">
                <a:moveTo>
                  <a:pt x="0" y="74"/>
                </a:moveTo>
                <a:lnTo>
                  <a:pt x="4480" y="0"/>
                </a:lnTo>
                <a:lnTo>
                  <a:pt x="4480" y="160"/>
                </a:lnTo>
                <a:lnTo>
                  <a:pt x="0" y="74"/>
                </a:lnTo>
                <a:close/>
              </a:path>
            </a:pathLst>
          </a:custGeom>
          <a:solidFill>
            <a:srgbClr val="E6E6E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3553" name="Text Box 65"/>
          <p:cNvSpPr txBox="1">
            <a:spLocks noChangeArrowheads="1"/>
          </p:cNvSpPr>
          <p:nvPr/>
        </p:nvSpPr>
        <p:spPr bwMode="auto">
          <a:xfrm>
            <a:off x="1127125" y="3517900"/>
            <a:ext cx="3970338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fr-FR"/>
              <a:t> Déstabilisation de l</a:t>
            </a:r>
            <a:r>
              <a:rPr lang="ja-JP" altLang="fr-FR">
                <a:latin typeface="Arial"/>
              </a:rPr>
              <a:t>’</a:t>
            </a:r>
            <a:r>
              <a:rPr lang="fr-FR"/>
              <a:t>écoulement</a:t>
            </a:r>
          </a:p>
          <a:p>
            <a:pPr>
              <a:buFontTx/>
              <a:buChar char="•"/>
            </a:pPr>
            <a:r>
              <a:rPr lang="fr-FR"/>
              <a:t> Vitesse moyenne mal définie</a:t>
            </a:r>
          </a:p>
          <a:p>
            <a:pPr>
              <a:buFontTx/>
              <a:buChar char="•"/>
            </a:pPr>
            <a:r>
              <a:rPr lang="fr-FR"/>
              <a:t> Intermittences</a:t>
            </a:r>
          </a:p>
        </p:txBody>
      </p:sp>
      <p:sp>
        <p:nvSpPr>
          <p:cNvPr id="63556" name="Line 68"/>
          <p:cNvSpPr>
            <a:spLocks noChangeShapeType="1"/>
          </p:cNvSpPr>
          <p:nvPr/>
        </p:nvSpPr>
        <p:spPr bwMode="auto">
          <a:xfrm>
            <a:off x="1536700" y="3063875"/>
            <a:ext cx="3289300" cy="0"/>
          </a:xfrm>
          <a:prstGeom prst="line">
            <a:avLst/>
          </a:prstGeom>
          <a:noFill/>
          <a:ln w="15875">
            <a:solidFill>
              <a:schemeClr val="hlink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3557" name="Text Box 69"/>
          <p:cNvSpPr txBox="1">
            <a:spLocks noChangeArrowheads="1"/>
          </p:cNvSpPr>
          <p:nvPr/>
        </p:nvSpPr>
        <p:spPr bwMode="auto">
          <a:xfrm>
            <a:off x="3016250" y="2971800"/>
            <a:ext cx="336550" cy="57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400">
                <a:solidFill>
                  <a:srgbClr val="0000FF"/>
                </a:solidFill>
                <a:latin typeface="Apple Chancery" charset="0"/>
              </a:rPr>
              <a:t>x</a:t>
            </a:r>
          </a:p>
        </p:txBody>
      </p:sp>
      <p:grpSp>
        <p:nvGrpSpPr>
          <p:cNvPr id="63559" name="Group 71"/>
          <p:cNvGrpSpPr>
            <a:grpSpLocks/>
          </p:cNvGrpSpPr>
          <p:nvPr/>
        </p:nvGrpSpPr>
        <p:grpSpPr bwMode="auto">
          <a:xfrm>
            <a:off x="1143000" y="4495800"/>
            <a:ext cx="6264275" cy="412750"/>
            <a:chOff x="720" y="2832"/>
            <a:chExt cx="3946" cy="260"/>
          </a:xfrm>
        </p:grpSpPr>
        <p:pic>
          <p:nvPicPr>
            <p:cNvPr id="63554" name="Picture 66" descr="&#10;Image 220.png                                                  000E498AMacintosh HD                   C3E3631A: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2" y="2832"/>
              <a:ext cx="1594" cy="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558" name="Rectangle 70"/>
            <p:cNvSpPr>
              <a:spLocks noChangeArrowheads="1"/>
            </p:cNvSpPr>
            <p:nvPr/>
          </p:nvSpPr>
          <p:spPr bwMode="auto">
            <a:xfrm>
              <a:off x="720" y="2832"/>
              <a:ext cx="2318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FontTx/>
                <a:buChar char="•"/>
              </a:pPr>
              <a:r>
                <a:rPr lang="fr-FR"/>
                <a:t> Transition pour un Reynolds </a:t>
              </a:r>
            </a:p>
          </p:txBody>
        </p:sp>
      </p:grpSp>
      <p:grpSp>
        <p:nvGrpSpPr>
          <p:cNvPr id="63562" name="Group 74"/>
          <p:cNvGrpSpPr>
            <a:grpSpLocks/>
          </p:cNvGrpSpPr>
          <p:nvPr/>
        </p:nvGrpSpPr>
        <p:grpSpPr bwMode="auto">
          <a:xfrm>
            <a:off x="4572000" y="2286000"/>
            <a:ext cx="838200" cy="476250"/>
            <a:chOff x="2880" y="1440"/>
            <a:chExt cx="528" cy="300"/>
          </a:xfrm>
        </p:grpSpPr>
        <p:sp>
          <p:nvSpPr>
            <p:cNvPr id="63537" name="AutoShape 49"/>
            <p:cNvSpPr>
              <a:spLocks noChangeArrowheads="1"/>
            </p:cNvSpPr>
            <p:nvPr/>
          </p:nvSpPr>
          <p:spPr bwMode="auto">
            <a:xfrm flipH="1">
              <a:off x="3312" y="1584"/>
              <a:ext cx="96" cy="144"/>
            </a:xfrm>
            <a:prstGeom prst="curvedRightArrow">
              <a:avLst>
                <a:gd name="adj1" fmla="val 30000"/>
                <a:gd name="adj2" fmla="val 60000"/>
                <a:gd name="adj3" fmla="val 33333"/>
              </a:avLst>
            </a:prstGeom>
            <a:solidFill>
              <a:srgbClr val="E8E8E8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3538" name="AutoShape 50"/>
            <p:cNvSpPr>
              <a:spLocks noChangeArrowheads="1"/>
            </p:cNvSpPr>
            <p:nvPr/>
          </p:nvSpPr>
          <p:spPr bwMode="auto">
            <a:xfrm rot="16200000" flipH="1">
              <a:off x="3108" y="1404"/>
              <a:ext cx="144" cy="216"/>
            </a:xfrm>
            <a:prstGeom prst="curvedRightArrow">
              <a:avLst>
                <a:gd name="adj1" fmla="val 30000"/>
                <a:gd name="adj2" fmla="val 60000"/>
                <a:gd name="adj3" fmla="val 33333"/>
              </a:avLst>
            </a:prstGeom>
            <a:solidFill>
              <a:srgbClr val="E8E8E8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3560" name="AutoShape 72"/>
            <p:cNvSpPr>
              <a:spLocks noChangeArrowheads="1"/>
            </p:cNvSpPr>
            <p:nvPr/>
          </p:nvSpPr>
          <p:spPr bwMode="auto">
            <a:xfrm rot="16200000" flipH="1">
              <a:off x="3084" y="1620"/>
              <a:ext cx="96" cy="144"/>
            </a:xfrm>
            <a:prstGeom prst="curvedRightArrow">
              <a:avLst>
                <a:gd name="adj1" fmla="val 30000"/>
                <a:gd name="adj2" fmla="val 60000"/>
                <a:gd name="adj3" fmla="val 33333"/>
              </a:avLst>
            </a:prstGeom>
            <a:solidFill>
              <a:srgbClr val="E8E8E8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3561" name="AutoShape 73"/>
            <p:cNvSpPr>
              <a:spLocks noChangeArrowheads="1"/>
            </p:cNvSpPr>
            <p:nvPr/>
          </p:nvSpPr>
          <p:spPr bwMode="auto">
            <a:xfrm rot="10800000" flipH="1">
              <a:off x="2880" y="1440"/>
              <a:ext cx="144" cy="216"/>
            </a:xfrm>
            <a:prstGeom prst="curvedRightArrow">
              <a:avLst>
                <a:gd name="adj1" fmla="val 30000"/>
                <a:gd name="adj2" fmla="val 60000"/>
                <a:gd name="adj3" fmla="val 33333"/>
              </a:avLst>
            </a:prstGeom>
            <a:solidFill>
              <a:srgbClr val="E8E8E8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63568" name="Group 80"/>
          <p:cNvGrpSpPr>
            <a:grpSpLocks/>
          </p:cNvGrpSpPr>
          <p:nvPr/>
        </p:nvGrpSpPr>
        <p:grpSpPr bwMode="auto">
          <a:xfrm>
            <a:off x="6629400" y="4953000"/>
            <a:ext cx="2286000" cy="1419225"/>
            <a:chOff x="4176" y="3120"/>
            <a:chExt cx="1440" cy="894"/>
          </a:xfrm>
        </p:grpSpPr>
        <p:sp>
          <p:nvSpPr>
            <p:cNvPr id="63563" name="Line 75"/>
            <p:cNvSpPr>
              <a:spLocks noChangeShapeType="1"/>
            </p:cNvSpPr>
            <p:nvPr/>
          </p:nvSpPr>
          <p:spPr bwMode="auto">
            <a:xfrm>
              <a:off x="4464" y="3120"/>
              <a:ext cx="437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med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3564" name="Text Box 76"/>
            <p:cNvSpPr txBox="1">
              <a:spLocks noChangeArrowheads="1"/>
            </p:cNvSpPr>
            <p:nvPr/>
          </p:nvSpPr>
          <p:spPr bwMode="auto">
            <a:xfrm>
              <a:off x="4176" y="3552"/>
              <a:ext cx="1440" cy="4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fr-FR"/>
                <a:t>Valeur max</a:t>
              </a:r>
            </a:p>
            <a:p>
              <a:pPr algn="ctr"/>
              <a:r>
                <a:rPr lang="fr-FR"/>
                <a:t>(plaque bien lisse)</a:t>
              </a:r>
            </a:p>
          </p:txBody>
        </p:sp>
      </p:grpSp>
      <p:grpSp>
        <p:nvGrpSpPr>
          <p:cNvPr id="63569" name="Group 81"/>
          <p:cNvGrpSpPr>
            <a:grpSpLocks/>
          </p:cNvGrpSpPr>
          <p:nvPr/>
        </p:nvGrpSpPr>
        <p:grpSpPr bwMode="auto">
          <a:xfrm>
            <a:off x="2895600" y="4953000"/>
            <a:ext cx="3200400" cy="1495425"/>
            <a:chOff x="1824" y="3120"/>
            <a:chExt cx="2016" cy="942"/>
          </a:xfrm>
        </p:grpSpPr>
        <p:sp>
          <p:nvSpPr>
            <p:cNvPr id="63565" name="Line 77"/>
            <p:cNvSpPr>
              <a:spLocks noChangeShapeType="1"/>
            </p:cNvSpPr>
            <p:nvPr/>
          </p:nvSpPr>
          <p:spPr bwMode="auto">
            <a:xfrm flipH="1">
              <a:off x="2837" y="3120"/>
              <a:ext cx="427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med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3566" name="Text Box 78"/>
            <p:cNvSpPr txBox="1">
              <a:spLocks noChangeArrowheads="1"/>
            </p:cNvSpPr>
            <p:nvPr/>
          </p:nvSpPr>
          <p:spPr bwMode="auto">
            <a:xfrm>
              <a:off x="1824" y="3600"/>
              <a:ext cx="2016" cy="4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fr-FR"/>
                <a:t>Valeur min</a:t>
              </a:r>
            </a:p>
            <a:p>
              <a:pPr algn="ctr"/>
              <a:r>
                <a:rPr lang="fr-FR"/>
                <a:t>(plaque « commerciale »)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5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5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5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553" grpId="0" build="p" autoUpdateAnimBg="0" advAuto="50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Synthèse épaisseur couche limite</a:t>
            </a:r>
          </a:p>
        </p:txBody>
      </p:sp>
      <p:grpSp>
        <p:nvGrpSpPr>
          <p:cNvPr id="64515" name="Group 3"/>
          <p:cNvGrpSpPr>
            <a:grpSpLocks/>
          </p:cNvGrpSpPr>
          <p:nvPr/>
        </p:nvGrpSpPr>
        <p:grpSpPr bwMode="auto">
          <a:xfrm>
            <a:off x="914400" y="1169988"/>
            <a:ext cx="7734300" cy="1720850"/>
            <a:chOff x="576" y="904"/>
            <a:chExt cx="4872" cy="1084"/>
          </a:xfrm>
        </p:grpSpPr>
        <p:sp>
          <p:nvSpPr>
            <p:cNvPr id="64516" name="Rectangle 4"/>
            <p:cNvSpPr>
              <a:spLocks noChangeArrowheads="1"/>
            </p:cNvSpPr>
            <p:nvPr/>
          </p:nvSpPr>
          <p:spPr bwMode="auto">
            <a:xfrm>
              <a:off x="2736" y="904"/>
              <a:ext cx="2712" cy="1068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4517" name="Freeform 5"/>
            <p:cNvSpPr>
              <a:spLocks/>
            </p:cNvSpPr>
            <p:nvPr/>
          </p:nvSpPr>
          <p:spPr bwMode="auto">
            <a:xfrm>
              <a:off x="576" y="904"/>
              <a:ext cx="2164" cy="1084"/>
            </a:xfrm>
            <a:custGeom>
              <a:avLst/>
              <a:gdLst>
                <a:gd name="T0" fmla="*/ 604 w 2380"/>
                <a:gd name="T1" fmla="*/ 1084 h 1084"/>
                <a:gd name="T2" fmla="*/ 692 w 2380"/>
                <a:gd name="T3" fmla="*/ 1012 h 1084"/>
                <a:gd name="T4" fmla="*/ 884 w 2380"/>
                <a:gd name="T5" fmla="*/ 920 h 1084"/>
                <a:gd name="T6" fmla="*/ 1032 w 2380"/>
                <a:gd name="T7" fmla="*/ 872 h 1084"/>
                <a:gd name="T8" fmla="*/ 1260 w 2380"/>
                <a:gd name="T9" fmla="*/ 812 h 1084"/>
                <a:gd name="T10" fmla="*/ 1492 w 2380"/>
                <a:gd name="T11" fmla="*/ 764 h 1084"/>
                <a:gd name="T12" fmla="*/ 1688 w 2380"/>
                <a:gd name="T13" fmla="*/ 724 h 1084"/>
                <a:gd name="T14" fmla="*/ 1932 w 2380"/>
                <a:gd name="T15" fmla="*/ 688 h 1084"/>
                <a:gd name="T16" fmla="*/ 2120 w 2380"/>
                <a:gd name="T17" fmla="*/ 668 h 1084"/>
                <a:gd name="T18" fmla="*/ 2288 w 2380"/>
                <a:gd name="T19" fmla="*/ 656 h 1084"/>
                <a:gd name="T20" fmla="*/ 2380 w 2380"/>
                <a:gd name="T21" fmla="*/ 640 h 1084"/>
                <a:gd name="T22" fmla="*/ 2380 w 2380"/>
                <a:gd name="T23" fmla="*/ 0 h 1084"/>
                <a:gd name="T24" fmla="*/ 0 w 2380"/>
                <a:gd name="T25" fmla="*/ 0 h 1084"/>
                <a:gd name="T26" fmla="*/ 0 w 2380"/>
                <a:gd name="T27" fmla="*/ 1084 h 1084"/>
                <a:gd name="T28" fmla="*/ 604 w 2380"/>
                <a:gd name="T29" fmla="*/ 1084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80" h="1084">
                  <a:moveTo>
                    <a:pt x="604" y="1084"/>
                  </a:moveTo>
                  <a:lnTo>
                    <a:pt x="692" y="1012"/>
                  </a:lnTo>
                  <a:lnTo>
                    <a:pt x="884" y="920"/>
                  </a:lnTo>
                  <a:lnTo>
                    <a:pt x="1032" y="872"/>
                  </a:lnTo>
                  <a:lnTo>
                    <a:pt x="1260" y="812"/>
                  </a:lnTo>
                  <a:cubicBezTo>
                    <a:pt x="1489" y="763"/>
                    <a:pt x="1410" y="764"/>
                    <a:pt x="1492" y="764"/>
                  </a:cubicBezTo>
                  <a:cubicBezTo>
                    <a:pt x="1685" y="723"/>
                    <a:pt x="1618" y="724"/>
                    <a:pt x="1688" y="724"/>
                  </a:cubicBezTo>
                  <a:lnTo>
                    <a:pt x="1932" y="688"/>
                  </a:lnTo>
                  <a:lnTo>
                    <a:pt x="2120" y="668"/>
                  </a:lnTo>
                  <a:lnTo>
                    <a:pt x="2288" y="656"/>
                  </a:lnTo>
                  <a:lnTo>
                    <a:pt x="2380" y="640"/>
                  </a:lnTo>
                  <a:lnTo>
                    <a:pt x="2380" y="0"/>
                  </a:lnTo>
                  <a:lnTo>
                    <a:pt x="0" y="0"/>
                  </a:lnTo>
                  <a:lnTo>
                    <a:pt x="0" y="1084"/>
                  </a:lnTo>
                  <a:lnTo>
                    <a:pt x="604" y="1084"/>
                  </a:lnTo>
                  <a:close/>
                </a:path>
              </a:pathLst>
            </a:custGeom>
            <a:solidFill>
              <a:srgbClr val="CC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64518" name="Freeform 6"/>
          <p:cNvSpPr>
            <a:spLocks/>
          </p:cNvSpPr>
          <p:nvPr/>
        </p:nvSpPr>
        <p:spPr bwMode="auto">
          <a:xfrm>
            <a:off x="4440238" y="1503363"/>
            <a:ext cx="4213225" cy="1325562"/>
          </a:xfrm>
          <a:custGeom>
            <a:avLst/>
            <a:gdLst>
              <a:gd name="T0" fmla="*/ 670 w 2654"/>
              <a:gd name="T1" fmla="*/ 395 h 835"/>
              <a:gd name="T2" fmla="*/ 862 w 2654"/>
              <a:gd name="T3" fmla="*/ 339 h 835"/>
              <a:gd name="T4" fmla="*/ 1107 w 2654"/>
              <a:gd name="T5" fmla="*/ 277 h 835"/>
              <a:gd name="T6" fmla="*/ 1406 w 2654"/>
              <a:gd name="T7" fmla="*/ 200 h 835"/>
              <a:gd name="T8" fmla="*/ 1707 w 2654"/>
              <a:gd name="T9" fmla="*/ 139 h 835"/>
              <a:gd name="T10" fmla="*/ 2107 w 2654"/>
              <a:gd name="T11" fmla="*/ 75 h 835"/>
              <a:gd name="T12" fmla="*/ 2470 w 2654"/>
              <a:gd name="T13" fmla="*/ 21 h 835"/>
              <a:gd name="T14" fmla="*/ 2654 w 2654"/>
              <a:gd name="T15" fmla="*/ 0 h 835"/>
              <a:gd name="T16" fmla="*/ 2654 w 2654"/>
              <a:gd name="T17" fmla="*/ 792 h 835"/>
              <a:gd name="T18" fmla="*/ 670 w 2654"/>
              <a:gd name="T19" fmla="*/ 835 h 835"/>
              <a:gd name="T20" fmla="*/ 670 w 2654"/>
              <a:gd name="T21" fmla="*/ 395 h 8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654" h="835">
                <a:moveTo>
                  <a:pt x="670" y="395"/>
                </a:moveTo>
                <a:lnTo>
                  <a:pt x="862" y="339"/>
                </a:lnTo>
                <a:lnTo>
                  <a:pt x="1107" y="277"/>
                </a:lnTo>
                <a:lnTo>
                  <a:pt x="1406" y="200"/>
                </a:lnTo>
                <a:lnTo>
                  <a:pt x="1707" y="139"/>
                </a:lnTo>
                <a:lnTo>
                  <a:pt x="2107" y="75"/>
                </a:lnTo>
                <a:lnTo>
                  <a:pt x="2470" y="21"/>
                </a:lnTo>
                <a:lnTo>
                  <a:pt x="2654" y="0"/>
                </a:lnTo>
                <a:lnTo>
                  <a:pt x="2654" y="792"/>
                </a:lnTo>
                <a:cubicBezTo>
                  <a:pt x="662" y="835"/>
                  <a:pt x="0" y="835"/>
                  <a:pt x="670" y="835"/>
                </a:cubicBezTo>
                <a:lnTo>
                  <a:pt x="670" y="395"/>
                </a:lnTo>
                <a:close/>
              </a:path>
            </a:pathLst>
          </a:custGeom>
          <a:solidFill>
            <a:srgbClr val="FF99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4519" name="Freeform 7"/>
          <p:cNvSpPr>
            <a:spLocks/>
          </p:cNvSpPr>
          <p:nvPr/>
        </p:nvSpPr>
        <p:spPr bwMode="auto">
          <a:xfrm>
            <a:off x="4343400" y="2039938"/>
            <a:ext cx="1162050" cy="793750"/>
          </a:xfrm>
          <a:custGeom>
            <a:avLst/>
            <a:gdLst>
              <a:gd name="T0" fmla="*/ 0 w 732"/>
              <a:gd name="T1" fmla="*/ 500 h 500"/>
              <a:gd name="T2" fmla="*/ 0 w 732"/>
              <a:gd name="T3" fmla="*/ 102 h 500"/>
              <a:gd name="T4" fmla="*/ 24 w 732"/>
              <a:gd name="T5" fmla="*/ 104 h 500"/>
              <a:gd name="T6" fmla="*/ 42 w 732"/>
              <a:gd name="T7" fmla="*/ 100 h 500"/>
              <a:gd name="T8" fmla="*/ 56 w 732"/>
              <a:gd name="T9" fmla="*/ 90 h 500"/>
              <a:gd name="T10" fmla="*/ 80 w 732"/>
              <a:gd name="T11" fmla="*/ 58 h 500"/>
              <a:gd name="T12" fmla="*/ 92 w 732"/>
              <a:gd name="T13" fmla="*/ 50 h 500"/>
              <a:gd name="T14" fmla="*/ 120 w 732"/>
              <a:gd name="T15" fmla="*/ 56 h 500"/>
              <a:gd name="T16" fmla="*/ 162 w 732"/>
              <a:gd name="T17" fmla="*/ 90 h 500"/>
              <a:gd name="T18" fmla="*/ 192 w 732"/>
              <a:gd name="T19" fmla="*/ 98 h 500"/>
              <a:gd name="T20" fmla="*/ 230 w 732"/>
              <a:gd name="T21" fmla="*/ 88 h 500"/>
              <a:gd name="T22" fmla="*/ 322 w 732"/>
              <a:gd name="T23" fmla="*/ 52 h 500"/>
              <a:gd name="T24" fmla="*/ 338 w 732"/>
              <a:gd name="T25" fmla="*/ 50 h 500"/>
              <a:gd name="T26" fmla="*/ 358 w 732"/>
              <a:gd name="T27" fmla="*/ 56 h 500"/>
              <a:gd name="T28" fmla="*/ 402 w 732"/>
              <a:gd name="T29" fmla="*/ 88 h 500"/>
              <a:gd name="T30" fmla="*/ 426 w 732"/>
              <a:gd name="T31" fmla="*/ 100 h 500"/>
              <a:gd name="T32" fmla="*/ 442 w 732"/>
              <a:gd name="T33" fmla="*/ 94 h 500"/>
              <a:gd name="T34" fmla="*/ 472 w 732"/>
              <a:gd name="T35" fmla="*/ 60 h 500"/>
              <a:gd name="T36" fmla="*/ 508 w 732"/>
              <a:gd name="T37" fmla="*/ 12 h 500"/>
              <a:gd name="T38" fmla="*/ 522 w 732"/>
              <a:gd name="T39" fmla="*/ 6 h 500"/>
              <a:gd name="T40" fmla="*/ 536 w 732"/>
              <a:gd name="T41" fmla="*/ 0 h 500"/>
              <a:gd name="T42" fmla="*/ 572 w 732"/>
              <a:gd name="T43" fmla="*/ 16 h 500"/>
              <a:gd name="T44" fmla="*/ 612 w 732"/>
              <a:gd name="T45" fmla="*/ 44 h 500"/>
              <a:gd name="T46" fmla="*/ 638 w 732"/>
              <a:gd name="T47" fmla="*/ 54 h 500"/>
              <a:gd name="T48" fmla="*/ 698 w 732"/>
              <a:gd name="T49" fmla="*/ 52 h 500"/>
              <a:gd name="T50" fmla="*/ 732 w 732"/>
              <a:gd name="T51" fmla="*/ 42 h 500"/>
              <a:gd name="T52" fmla="*/ 732 w 732"/>
              <a:gd name="T53" fmla="*/ 486 h 500"/>
              <a:gd name="T54" fmla="*/ 0 w 732"/>
              <a:gd name="T55" fmla="*/ 500 h 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732" h="500">
                <a:moveTo>
                  <a:pt x="0" y="500"/>
                </a:moveTo>
                <a:lnTo>
                  <a:pt x="0" y="102"/>
                </a:lnTo>
                <a:lnTo>
                  <a:pt x="24" y="104"/>
                </a:lnTo>
                <a:lnTo>
                  <a:pt x="42" y="100"/>
                </a:lnTo>
                <a:lnTo>
                  <a:pt x="56" y="90"/>
                </a:lnTo>
                <a:cubicBezTo>
                  <a:pt x="76" y="56"/>
                  <a:pt x="63" y="58"/>
                  <a:pt x="80" y="58"/>
                </a:cubicBezTo>
                <a:cubicBezTo>
                  <a:pt x="88" y="49"/>
                  <a:pt x="84" y="50"/>
                  <a:pt x="92" y="50"/>
                </a:cubicBezTo>
                <a:lnTo>
                  <a:pt x="120" y="56"/>
                </a:lnTo>
                <a:lnTo>
                  <a:pt x="162" y="90"/>
                </a:lnTo>
                <a:cubicBezTo>
                  <a:pt x="189" y="98"/>
                  <a:pt x="178" y="98"/>
                  <a:pt x="192" y="98"/>
                </a:cubicBezTo>
                <a:lnTo>
                  <a:pt x="230" y="88"/>
                </a:lnTo>
                <a:cubicBezTo>
                  <a:pt x="317" y="51"/>
                  <a:pt x="284" y="52"/>
                  <a:pt x="322" y="52"/>
                </a:cubicBezTo>
                <a:cubicBezTo>
                  <a:pt x="336" y="49"/>
                  <a:pt x="331" y="50"/>
                  <a:pt x="338" y="50"/>
                </a:cubicBezTo>
                <a:cubicBezTo>
                  <a:pt x="358" y="54"/>
                  <a:pt x="358" y="47"/>
                  <a:pt x="358" y="56"/>
                </a:cubicBezTo>
                <a:lnTo>
                  <a:pt x="402" y="88"/>
                </a:lnTo>
                <a:lnTo>
                  <a:pt x="426" y="100"/>
                </a:lnTo>
                <a:lnTo>
                  <a:pt x="442" y="94"/>
                </a:lnTo>
                <a:lnTo>
                  <a:pt x="472" y="60"/>
                </a:lnTo>
                <a:lnTo>
                  <a:pt x="508" y="12"/>
                </a:lnTo>
                <a:lnTo>
                  <a:pt x="522" y="6"/>
                </a:lnTo>
                <a:lnTo>
                  <a:pt x="536" y="0"/>
                </a:lnTo>
                <a:cubicBezTo>
                  <a:pt x="570" y="16"/>
                  <a:pt x="557" y="16"/>
                  <a:pt x="572" y="16"/>
                </a:cubicBezTo>
                <a:cubicBezTo>
                  <a:pt x="610" y="44"/>
                  <a:pt x="594" y="44"/>
                  <a:pt x="612" y="44"/>
                </a:cubicBezTo>
                <a:lnTo>
                  <a:pt x="638" y="54"/>
                </a:lnTo>
                <a:lnTo>
                  <a:pt x="698" y="52"/>
                </a:lnTo>
                <a:lnTo>
                  <a:pt x="732" y="42"/>
                </a:lnTo>
                <a:lnTo>
                  <a:pt x="732" y="486"/>
                </a:lnTo>
                <a:lnTo>
                  <a:pt x="0" y="50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4520" name="Freeform 8"/>
          <p:cNvSpPr>
            <a:spLocks/>
          </p:cNvSpPr>
          <p:nvPr/>
        </p:nvSpPr>
        <p:spPr bwMode="auto">
          <a:xfrm>
            <a:off x="1524000" y="2198688"/>
            <a:ext cx="2819400" cy="692150"/>
          </a:xfrm>
          <a:custGeom>
            <a:avLst/>
            <a:gdLst>
              <a:gd name="T0" fmla="*/ 0 w 1776"/>
              <a:gd name="T1" fmla="*/ 436 h 436"/>
              <a:gd name="T2" fmla="*/ 80 w 1776"/>
              <a:gd name="T3" fmla="*/ 380 h 436"/>
              <a:gd name="T4" fmla="*/ 188 w 1776"/>
              <a:gd name="T5" fmla="*/ 320 h 436"/>
              <a:gd name="T6" fmla="*/ 308 w 1776"/>
              <a:gd name="T7" fmla="*/ 268 h 436"/>
              <a:gd name="T8" fmla="*/ 512 w 1776"/>
              <a:gd name="T9" fmla="*/ 204 h 436"/>
              <a:gd name="T10" fmla="*/ 712 w 1776"/>
              <a:gd name="T11" fmla="*/ 156 h 436"/>
              <a:gd name="T12" fmla="*/ 984 w 1776"/>
              <a:gd name="T13" fmla="*/ 100 h 436"/>
              <a:gd name="T14" fmla="*/ 1120 w 1776"/>
              <a:gd name="T15" fmla="*/ 76 h 436"/>
              <a:gd name="T16" fmla="*/ 1264 w 1776"/>
              <a:gd name="T17" fmla="*/ 52 h 436"/>
              <a:gd name="T18" fmla="*/ 1436 w 1776"/>
              <a:gd name="T19" fmla="*/ 28 h 436"/>
              <a:gd name="T20" fmla="*/ 1564 w 1776"/>
              <a:gd name="T21" fmla="*/ 16 h 436"/>
              <a:gd name="T22" fmla="*/ 1676 w 1776"/>
              <a:gd name="T23" fmla="*/ 4 h 436"/>
              <a:gd name="T24" fmla="*/ 1776 w 1776"/>
              <a:gd name="T25" fmla="*/ 0 h 436"/>
              <a:gd name="T26" fmla="*/ 1776 w 1776"/>
              <a:gd name="T27" fmla="*/ 396 h 436"/>
              <a:gd name="T28" fmla="*/ 0 w 1776"/>
              <a:gd name="T29" fmla="*/ 436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776" h="436">
                <a:moveTo>
                  <a:pt x="0" y="436"/>
                </a:moveTo>
                <a:lnTo>
                  <a:pt x="80" y="380"/>
                </a:lnTo>
                <a:lnTo>
                  <a:pt x="188" y="320"/>
                </a:lnTo>
                <a:lnTo>
                  <a:pt x="308" y="268"/>
                </a:lnTo>
                <a:lnTo>
                  <a:pt x="512" y="204"/>
                </a:lnTo>
                <a:lnTo>
                  <a:pt x="712" y="156"/>
                </a:lnTo>
                <a:lnTo>
                  <a:pt x="984" y="100"/>
                </a:lnTo>
                <a:lnTo>
                  <a:pt x="1120" y="76"/>
                </a:lnTo>
                <a:lnTo>
                  <a:pt x="1264" y="52"/>
                </a:lnTo>
                <a:lnTo>
                  <a:pt x="1436" y="28"/>
                </a:lnTo>
                <a:cubicBezTo>
                  <a:pt x="1561" y="15"/>
                  <a:pt x="1518" y="16"/>
                  <a:pt x="1564" y="16"/>
                </a:cubicBezTo>
                <a:lnTo>
                  <a:pt x="1676" y="4"/>
                </a:lnTo>
                <a:lnTo>
                  <a:pt x="1776" y="0"/>
                </a:lnTo>
                <a:lnTo>
                  <a:pt x="1776" y="396"/>
                </a:lnTo>
                <a:lnTo>
                  <a:pt x="0" y="436"/>
                </a:lnTo>
                <a:close/>
              </a:path>
            </a:pathLst>
          </a:cu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4521" name="Freeform 9"/>
          <p:cNvSpPr>
            <a:spLocks/>
          </p:cNvSpPr>
          <p:nvPr/>
        </p:nvSpPr>
        <p:spPr bwMode="auto">
          <a:xfrm>
            <a:off x="1530350" y="2198688"/>
            <a:ext cx="2819400" cy="685800"/>
          </a:xfrm>
          <a:custGeom>
            <a:avLst/>
            <a:gdLst>
              <a:gd name="T0" fmla="*/ 0 w 1776"/>
              <a:gd name="T1" fmla="*/ 240 h 240"/>
              <a:gd name="T2" fmla="*/ 336 w 1776"/>
              <a:gd name="T3" fmla="*/ 144 h 240"/>
              <a:gd name="T4" fmla="*/ 1056 w 1776"/>
              <a:gd name="T5" fmla="*/ 48 h 240"/>
              <a:gd name="T6" fmla="*/ 1776 w 1776"/>
              <a:gd name="T7" fmla="*/ 0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776" h="240">
                <a:moveTo>
                  <a:pt x="0" y="240"/>
                </a:moveTo>
                <a:cubicBezTo>
                  <a:pt x="80" y="208"/>
                  <a:pt x="160" y="176"/>
                  <a:pt x="336" y="144"/>
                </a:cubicBezTo>
                <a:cubicBezTo>
                  <a:pt x="512" y="112"/>
                  <a:pt x="816" y="72"/>
                  <a:pt x="1056" y="48"/>
                </a:cubicBezTo>
                <a:cubicBezTo>
                  <a:pt x="1296" y="24"/>
                  <a:pt x="1536" y="12"/>
                  <a:pt x="1776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4522" name="Freeform 10"/>
          <p:cNvSpPr>
            <a:spLocks/>
          </p:cNvSpPr>
          <p:nvPr/>
        </p:nvSpPr>
        <p:spPr bwMode="auto">
          <a:xfrm>
            <a:off x="4341813" y="2032000"/>
            <a:ext cx="1143000" cy="177800"/>
          </a:xfrm>
          <a:custGeom>
            <a:avLst/>
            <a:gdLst>
              <a:gd name="T0" fmla="*/ 0 w 720"/>
              <a:gd name="T1" fmla="*/ 104 h 112"/>
              <a:gd name="T2" fmla="*/ 48 w 720"/>
              <a:gd name="T3" fmla="*/ 104 h 112"/>
              <a:gd name="T4" fmla="*/ 96 w 720"/>
              <a:gd name="T5" fmla="*/ 56 h 112"/>
              <a:gd name="T6" fmla="*/ 192 w 720"/>
              <a:gd name="T7" fmla="*/ 104 h 112"/>
              <a:gd name="T8" fmla="*/ 336 w 720"/>
              <a:gd name="T9" fmla="*/ 56 h 112"/>
              <a:gd name="T10" fmla="*/ 432 w 720"/>
              <a:gd name="T11" fmla="*/ 104 h 112"/>
              <a:gd name="T12" fmla="*/ 528 w 720"/>
              <a:gd name="T13" fmla="*/ 8 h 112"/>
              <a:gd name="T14" fmla="*/ 624 w 720"/>
              <a:gd name="T15" fmla="*/ 56 h 112"/>
              <a:gd name="T16" fmla="*/ 720 w 720"/>
              <a:gd name="T17" fmla="*/ 56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20" h="112">
                <a:moveTo>
                  <a:pt x="0" y="104"/>
                </a:moveTo>
                <a:cubicBezTo>
                  <a:pt x="16" y="108"/>
                  <a:pt x="32" y="112"/>
                  <a:pt x="48" y="104"/>
                </a:cubicBezTo>
                <a:cubicBezTo>
                  <a:pt x="64" y="96"/>
                  <a:pt x="72" y="56"/>
                  <a:pt x="96" y="56"/>
                </a:cubicBezTo>
                <a:cubicBezTo>
                  <a:pt x="120" y="56"/>
                  <a:pt x="152" y="104"/>
                  <a:pt x="192" y="104"/>
                </a:cubicBezTo>
                <a:cubicBezTo>
                  <a:pt x="232" y="104"/>
                  <a:pt x="296" y="56"/>
                  <a:pt x="336" y="56"/>
                </a:cubicBezTo>
                <a:cubicBezTo>
                  <a:pt x="376" y="56"/>
                  <a:pt x="400" y="112"/>
                  <a:pt x="432" y="104"/>
                </a:cubicBezTo>
                <a:cubicBezTo>
                  <a:pt x="464" y="96"/>
                  <a:pt x="496" y="16"/>
                  <a:pt x="528" y="8"/>
                </a:cubicBezTo>
                <a:cubicBezTo>
                  <a:pt x="560" y="0"/>
                  <a:pt x="592" y="48"/>
                  <a:pt x="624" y="56"/>
                </a:cubicBezTo>
                <a:cubicBezTo>
                  <a:pt x="656" y="64"/>
                  <a:pt x="704" y="56"/>
                  <a:pt x="720" y="5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4523" name="Freeform 11"/>
          <p:cNvSpPr>
            <a:spLocks/>
          </p:cNvSpPr>
          <p:nvPr/>
        </p:nvSpPr>
        <p:spPr bwMode="auto">
          <a:xfrm>
            <a:off x="5484813" y="1487488"/>
            <a:ext cx="3173412" cy="630237"/>
          </a:xfrm>
          <a:custGeom>
            <a:avLst/>
            <a:gdLst>
              <a:gd name="T0" fmla="*/ 0 w 1999"/>
              <a:gd name="T1" fmla="*/ 364 h 364"/>
              <a:gd name="T2" fmla="*/ 384 w 1999"/>
              <a:gd name="T3" fmla="*/ 268 h 364"/>
              <a:gd name="T4" fmla="*/ 816 w 1999"/>
              <a:gd name="T5" fmla="*/ 172 h 364"/>
              <a:gd name="T6" fmla="*/ 1271 w 1999"/>
              <a:gd name="T7" fmla="*/ 95 h 364"/>
              <a:gd name="T8" fmla="*/ 1999 w 1999"/>
              <a:gd name="T9" fmla="*/ 0 h 3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99" h="364">
                <a:moveTo>
                  <a:pt x="0" y="364"/>
                </a:moveTo>
                <a:cubicBezTo>
                  <a:pt x="124" y="332"/>
                  <a:pt x="248" y="300"/>
                  <a:pt x="384" y="268"/>
                </a:cubicBezTo>
                <a:cubicBezTo>
                  <a:pt x="520" y="236"/>
                  <a:pt x="668" y="201"/>
                  <a:pt x="816" y="172"/>
                </a:cubicBezTo>
                <a:cubicBezTo>
                  <a:pt x="964" y="143"/>
                  <a:pt x="1074" y="124"/>
                  <a:pt x="1271" y="95"/>
                </a:cubicBezTo>
                <a:cubicBezTo>
                  <a:pt x="1468" y="66"/>
                  <a:pt x="1733" y="33"/>
                  <a:pt x="1999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grpSp>
        <p:nvGrpSpPr>
          <p:cNvPr id="64524" name="Group 12"/>
          <p:cNvGrpSpPr>
            <a:grpSpLocks/>
          </p:cNvGrpSpPr>
          <p:nvPr/>
        </p:nvGrpSpPr>
        <p:grpSpPr bwMode="auto">
          <a:xfrm>
            <a:off x="3789363" y="1865313"/>
            <a:ext cx="528637" cy="982662"/>
            <a:chOff x="2266" y="1342"/>
            <a:chExt cx="333" cy="619"/>
          </a:xfrm>
        </p:grpSpPr>
        <p:sp>
          <p:nvSpPr>
            <p:cNvPr id="64525" name="Line 13"/>
            <p:cNvSpPr>
              <a:spLocks noChangeShapeType="1"/>
            </p:cNvSpPr>
            <p:nvPr/>
          </p:nvSpPr>
          <p:spPr bwMode="auto">
            <a:xfrm flipV="1">
              <a:off x="2273" y="1342"/>
              <a:ext cx="0" cy="6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4526" name="Freeform 14"/>
            <p:cNvSpPr>
              <a:spLocks/>
            </p:cNvSpPr>
            <p:nvPr/>
          </p:nvSpPr>
          <p:spPr bwMode="auto">
            <a:xfrm>
              <a:off x="2266" y="1355"/>
              <a:ext cx="330" cy="606"/>
            </a:xfrm>
            <a:custGeom>
              <a:avLst/>
              <a:gdLst>
                <a:gd name="T0" fmla="*/ 0 w 389"/>
                <a:gd name="T1" fmla="*/ 725 h 727"/>
                <a:gd name="T2" fmla="*/ 43 w 389"/>
                <a:gd name="T3" fmla="*/ 725 h 727"/>
                <a:gd name="T4" fmla="*/ 104 w 389"/>
                <a:gd name="T5" fmla="*/ 712 h 727"/>
                <a:gd name="T6" fmla="*/ 189 w 389"/>
                <a:gd name="T7" fmla="*/ 682 h 727"/>
                <a:gd name="T8" fmla="*/ 267 w 389"/>
                <a:gd name="T9" fmla="*/ 621 h 727"/>
                <a:gd name="T10" fmla="*/ 328 w 389"/>
                <a:gd name="T11" fmla="*/ 544 h 727"/>
                <a:gd name="T12" fmla="*/ 379 w 389"/>
                <a:gd name="T13" fmla="*/ 392 h 727"/>
                <a:gd name="T14" fmla="*/ 389 w 389"/>
                <a:gd name="T15" fmla="*/ 0 h 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9" h="727">
                  <a:moveTo>
                    <a:pt x="0" y="725"/>
                  </a:moveTo>
                  <a:cubicBezTo>
                    <a:pt x="13" y="726"/>
                    <a:pt x="26" y="727"/>
                    <a:pt x="43" y="725"/>
                  </a:cubicBezTo>
                  <a:cubicBezTo>
                    <a:pt x="60" y="723"/>
                    <a:pt x="80" y="719"/>
                    <a:pt x="104" y="712"/>
                  </a:cubicBezTo>
                  <a:cubicBezTo>
                    <a:pt x="128" y="705"/>
                    <a:pt x="162" y="697"/>
                    <a:pt x="189" y="682"/>
                  </a:cubicBezTo>
                  <a:cubicBezTo>
                    <a:pt x="216" y="667"/>
                    <a:pt x="244" y="644"/>
                    <a:pt x="267" y="621"/>
                  </a:cubicBezTo>
                  <a:cubicBezTo>
                    <a:pt x="290" y="598"/>
                    <a:pt x="309" y="582"/>
                    <a:pt x="328" y="544"/>
                  </a:cubicBezTo>
                  <a:cubicBezTo>
                    <a:pt x="347" y="506"/>
                    <a:pt x="369" y="483"/>
                    <a:pt x="379" y="392"/>
                  </a:cubicBezTo>
                  <a:cubicBezTo>
                    <a:pt x="389" y="301"/>
                    <a:pt x="389" y="150"/>
                    <a:pt x="389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4527" name="Line 15"/>
            <p:cNvSpPr>
              <a:spLocks noChangeShapeType="1"/>
            </p:cNvSpPr>
            <p:nvPr/>
          </p:nvSpPr>
          <p:spPr bwMode="auto">
            <a:xfrm>
              <a:off x="2272" y="1905"/>
              <a:ext cx="181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64528" name="Line 16"/>
            <p:cNvSpPr>
              <a:spLocks noChangeShapeType="1"/>
            </p:cNvSpPr>
            <p:nvPr/>
          </p:nvSpPr>
          <p:spPr bwMode="auto">
            <a:xfrm>
              <a:off x="2272" y="1809"/>
              <a:ext cx="242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64529" name="Line 17"/>
            <p:cNvSpPr>
              <a:spLocks noChangeShapeType="1"/>
            </p:cNvSpPr>
            <p:nvPr/>
          </p:nvSpPr>
          <p:spPr bwMode="auto">
            <a:xfrm>
              <a:off x="2272" y="1713"/>
              <a:ext cx="309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64530" name="Line 18"/>
            <p:cNvSpPr>
              <a:spLocks noChangeShapeType="1"/>
            </p:cNvSpPr>
            <p:nvPr/>
          </p:nvSpPr>
          <p:spPr bwMode="auto">
            <a:xfrm>
              <a:off x="2272" y="1616"/>
              <a:ext cx="32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64531" name="Line 19"/>
            <p:cNvSpPr>
              <a:spLocks noChangeShapeType="1"/>
            </p:cNvSpPr>
            <p:nvPr/>
          </p:nvSpPr>
          <p:spPr bwMode="auto">
            <a:xfrm>
              <a:off x="2272" y="1520"/>
              <a:ext cx="32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64532" name="Line 20"/>
            <p:cNvSpPr>
              <a:spLocks noChangeShapeType="1"/>
            </p:cNvSpPr>
            <p:nvPr/>
          </p:nvSpPr>
          <p:spPr bwMode="auto">
            <a:xfrm>
              <a:off x="2272" y="1424"/>
              <a:ext cx="32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</p:grpSp>
      <p:sp>
        <p:nvSpPr>
          <p:cNvPr id="64533" name="Line 21"/>
          <p:cNvSpPr>
            <a:spLocks noChangeShapeType="1"/>
          </p:cNvSpPr>
          <p:nvPr/>
        </p:nvSpPr>
        <p:spPr bwMode="auto">
          <a:xfrm>
            <a:off x="4343400" y="1158875"/>
            <a:ext cx="0" cy="1676400"/>
          </a:xfrm>
          <a:prstGeom prst="line">
            <a:avLst/>
          </a:prstGeom>
          <a:noFill/>
          <a:ln w="1587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4534" name="Line 22"/>
          <p:cNvSpPr>
            <a:spLocks noChangeShapeType="1"/>
          </p:cNvSpPr>
          <p:nvPr/>
        </p:nvSpPr>
        <p:spPr bwMode="auto">
          <a:xfrm>
            <a:off x="5502275" y="1143000"/>
            <a:ext cx="0" cy="1676400"/>
          </a:xfrm>
          <a:prstGeom prst="line">
            <a:avLst/>
          </a:prstGeom>
          <a:noFill/>
          <a:ln w="1587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4535" name="AutoShape 23"/>
          <p:cNvSpPr>
            <a:spLocks noChangeArrowheads="1"/>
          </p:cNvSpPr>
          <p:nvPr/>
        </p:nvSpPr>
        <p:spPr bwMode="auto">
          <a:xfrm flipH="1">
            <a:off x="4724400" y="2401888"/>
            <a:ext cx="152400" cy="228600"/>
          </a:xfrm>
          <a:prstGeom prst="curvedRightArrow">
            <a:avLst>
              <a:gd name="adj1" fmla="val 30000"/>
              <a:gd name="adj2" fmla="val 60000"/>
              <a:gd name="adj3" fmla="val 33333"/>
            </a:avLst>
          </a:prstGeom>
          <a:solidFill>
            <a:srgbClr val="E8E8E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grpSp>
        <p:nvGrpSpPr>
          <p:cNvPr id="64536" name="Group 24"/>
          <p:cNvGrpSpPr>
            <a:grpSpLocks/>
          </p:cNvGrpSpPr>
          <p:nvPr/>
        </p:nvGrpSpPr>
        <p:grpSpPr bwMode="auto">
          <a:xfrm>
            <a:off x="5943600" y="1557338"/>
            <a:ext cx="566738" cy="1252537"/>
            <a:chOff x="3744" y="1148"/>
            <a:chExt cx="357" cy="789"/>
          </a:xfrm>
        </p:grpSpPr>
        <p:sp>
          <p:nvSpPr>
            <p:cNvPr id="64537" name="Line 25"/>
            <p:cNvSpPr>
              <a:spLocks noChangeShapeType="1"/>
            </p:cNvSpPr>
            <p:nvPr/>
          </p:nvSpPr>
          <p:spPr bwMode="auto">
            <a:xfrm flipV="1">
              <a:off x="3744" y="1148"/>
              <a:ext cx="0" cy="7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4538" name="Line 26"/>
            <p:cNvSpPr>
              <a:spLocks noChangeShapeType="1"/>
            </p:cNvSpPr>
            <p:nvPr/>
          </p:nvSpPr>
          <p:spPr bwMode="auto">
            <a:xfrm>
              <a:off x="3744" y="1236"/>
              <a:ext cx="35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64539" name="Freeform 27"/>
            <p:cNvSpPr>
              <a:spLocks/>
            </p:cNvSpPr>
            <p:nvPr/>
          </p:nvSpPr>
          <p:spPr bwMode="auto">
            <a:xfrm>
              <a:off x="3744" y="1152"/>
              <a:ext cx="357" cy="785"/>
            </a:xfrm>
            <a:custGeom>
              <a:avLst/>
              <a:gdLst>
                <a:gd name="T0" fmla="*/ 0 w 493"/>
                <a:gd name="T1" fmla="*/ 704 h 709"/>
                <a:gd name="T2" fmla="*/ 96 w 493"/>
                <a:gd name="T3" fmla="*/ 704 h 709"/>
                <a:gd name="T4" fmla="*/ 324 w 493"/>
                <a:gd name="T5" fmla="*/ 676 h 709"/>
                <a:gd name="T6" fmla="*/ 448 w 493"/>
                <a:gd name="T7" fmla="*/ 624 h 709"/>
                <a:gd name="T8" fmla="*/ 484 w 493"/>
                <a:gd name="T9" fmla="*/ 492 h 709"/>
                <a:gd name="T10" fmla="*/ 492 w 493"/>
                <a:gd name="T11" fmla="*/ 96 h 709"/>
                <a:gd name="T12" fmla="*/ 492 w 493"/>
                <a:gd name="T13" fmla="*/ 0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3" h="709">
                  <a:moveTo>
                    <a:pt x="0" y="704"/>
                  </a:moveTo>
                  <a:cubicBezTo>
                    <a:pt x="21" y="706"/>
                    <a:pt x="42" y="709"/>
                    <a:pt x="96" y="704"/>
                  </a:cubicBezTo>
                  <a:cubicBezTo>
                    <a:pt x="150" y="699"/>
                    <a:pt x="265" y="689"/>
                    <a:pt x="324" y="676"/>
                  </a:cubicBezTo>
                  <a:cubicBezTo>
                    <a:pt x="383" y="663"/>
                    <a:pt x="421" y="655"/>
                    <a:pt x="448" y="624"/>
                  </a:cubicBezTo>
                  <a:cubicBezTo>
                    <a:pt x="475" y="593"/>
                    <a:pt x="477" y="580"/>
                    <a:pt x="484" y="492"/>
                  </a:cubicBezTo>
                  <a:cubicBezTo>
                    <a:pt x="491" y="404"/>
                    <a:pt x="491" y="178"/>
                    <a:pt x="492" y="96"/>
                  </a:cubicBezTo>
                  <a:cubicBezTo>
                    <a:pt x="493" y="14"/>
                    <a:pt x="492" y="7"/>
                    <a:pt x="492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4540" name="Line 28"/>
            <p:cNvSpPr>
              <a:spLocks noChangeShapeType="1"/>
            </p:cNvSpPr>
            <p:nvPr/>
          </p:nvSpPr>
          <p:spPr bwMode="auto">
            <a:xfrm>
              <a:off x="3744" y="1316"/>
              <a:ext cx="35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64541" name="Line 29"/>
            <p:cNvSpPr>
              <a:spLocks noChangeShapeType="1"/>
            </p:cNvSpPr>
            <p:nvPr/>
          </p:nvSpPr>
          <p:spPr bwMode="auto">
            <a:xfrm>
              <a:off x="3744" y="1396"/>
              <a:ext cx="35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64542" name="Line 30"/>
            <p:cNvSpPr>
              <a:spLocks noChangeShapeType="1"/>
            </p:cNvSpPr>
            <p:nvPr/>
          </p:nvSpPr>
          <p:spPr bwMode="auto">
            <a:xfrm>
              <a:off x="3744" y="1476"/>
              <a:ext cx="35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64543" name="Line 31"/>
            <p:cNvSpPr>
              <a:spLocks noChangeShapeType="1"/>
            </p:cNvSpPr>
            <p:nvPr/>
          </p:nvSpPr>
          <p:spPr bwMode="auto">
            <a:xfrm>
              <a:off x="3744" y="1556"/>
              <a:ext cx="35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64544" name="Line 32"/>
            <p:cNvSpPr>
              <a:spLocks noChangeShapeType="1"/>
            </p:cNvSpPr>
            <p:nvPr/>
          </p:nvSpPr>
          <p:spPr bwMode="auto">
            <a:xfrm>
              <a:off x="3744" y="1636"/>
              <a:ext cx="349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64545" name="Line 33"/>
            <p:cNvSpPr>
              <a:spLocks noChangeShapeType="1"/>
            </p:cNvSpPr>
            <p:nvPr/>
          </p:nvSpPr>
          <p:spPr bwMode="auto">
            <a:xfrm>
              <a:off x="3744" y="1716"/>
              <a:ext cx="345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64546" name="Line 34"/>
            <p:cNvSpPr>
              <a:spLocks noChangeShapeType="1"/>
            </p:cNvSpPr>
            <p:nvPr/>
          </p:nvSpPr>
          <p:spPr bwMode="auto">
            <a:xfrm>
              <a:off x="3744" y="1796"/>
              <a:ext cx="341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64547" name="Line 35"/>
            <p:cNvSpPr>
              <a:spLocks noChangeShapeType="1"/>
            </p:cNvSpPr>
            <p:nvPr/>
          </p:nvSpPr>
          <p:spPr bwMode="auto">
            <a:xfrm>
              <a:off x="3744" y="1876"/>
              <a:ext cx="285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</p:grpSp>
      <p:grpSp>
        <p:nvGrpSpPr>
          <p:cNvPr id="64548" name="Group 36"/>
          <p:cNvGrpSpPr>
            <a:grpSpLocks/>
          </p:cNvGrpSpPr>
          <p:nvPr/>
        </p:nvGrpSpPr>
        <p:grpSpPr bwMode="auto">
          <a:xfrm>
            <a:off x="2590800" y="2097088"/>
            <a:ext cx="528638" cy="763587"/>
            <a:chOff x="2266" y="1342"/>
            <a:chExt cx="333" cy="619"/>
          </a:xfrm>
        </p:grpSpPr>
        <p:sp>
          <p:nvSpPr>
            <p:cNvPr id="64549" name="Line 37"/>
            <p:cNvSpPr>
              <a:spLocks noChangeShapeType="1"/>
            </p:cNvSpPr>
            <p:nvPr/>
          </p:nvSpPr>
          <p:spPr bwMode="auto">
            <a:xfrm flipV="1">
              <a:off x="2273" y="1342"/>
              <a:ext cx="0" cy="6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4550" name="Freeform 38"/>
            <p:cNvSpPr>
              <a:spLocks/>
            </p:cNvSpPr>
            <p:nvPr/>
          </p:nvSpPr>
          <p:spPr bwMode="auto">
            <a:xfrm>
              <a:off x="2266" y="1355"/>
              <a:ext cx="330" cy="606"/>
            </a:xfrm>
            <a:custGeom>
              <a:avLst/>
              <a:gdLst>
                <a:gd name="T0" fmla="*/ 0 w 389"/>
                <a:gd name="T1" fmla="*/ 725 h 727"/>
                <a:gd name="T2" fmla="*/ 43 w 389"/>
                <a:gd name="T3" fmla="*/ 725 h 727"/>
                <a:gd name="T4" fmla="*/ 104 w 389"/>
                <a:gd name="T5" fmla="*/ 712 h 727"/>
                <a:gd name="T6" fmla="*/ 189 w 389"/>
                <a:gd name="T7" fmla="*/ 682 h 727"/>
                <a:gd name="T8" fmla="*/ 267 w 389"/>
                <a:gd name="T9" fmla="*/ 621 h 727"/>
                <a:gd name="T10" fmla="*/ 328 w 389"/>
                <a:gd name="T11" fmla="*/ 544 h 727"/>
                <a:gd name="T12" fmla="*/ 379 w 389"/>
                <a:gd name="T13" fmla="*/ 392 h 727"/>
                <a:gd name="T14" fmla="*/ 389 w 389"/>
                <a:gd name="T15" fmla="*/ 0 h 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9" h="727">
                  <a:moveTo>
                    <a:pt x="0" y="725"/>
                  </a:moveTo>
                  <a:cubicBezTo>
                    <a:pt x="13" y="726"/>
                    <a:pt x="26" y="727"/>
                    <a:pt x="43" y="725"/>
                  </a:cubicBezTo>
                  <a:cubicBezTo>
                    <a:pt x="60" y="723"/>
                    <a:pt x="80" y="719"/>
                    <a:pt x="104" y="712"/>
                  </a:cubicBezTo>
                  <a:cubicBezTo>
                    <a:pt x="128" y="705"/>
                    <a:pt x="162" y="697"/>
                    <a:pt x="189" y="682"/>
                  </a:cubicBezTo>
                  <a:cubicBezTo>
                    <a:pt x="216" y="667"/>
                    <a:pt x="244" y="644"/>
                    <a:pt x="267" y="621"/>
                  </a:cubicBezTo>
                  <a:cubicBezTo>
                    <a:pt x="290" y="598"/>
                    <a:pt x="309" y="582"/>
                    <a:pt x="328" y="544"/>
                  </a:cubicBezTo>
                  <a:cubicBezTo>
                    <a:pt x="347" y="506"/>
                    <a:pt x="369" y="483"/>
                    <a:pt x="379" y="392"/>
                  </a:cubicBezTo>
                  <a:cubicBezTo>
                    <a:pt x="389" y="301"/>
                    <a:pt x="389" y="150"/>
                    <a:pt x="389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4551" name="Line 39"/>
            <p:cNvSpPr>
              <a:spLocks noChangeShapeType="1"/>
            </p:cNvSpPr>
            <p:nvPr/>
          </p:nvSpPr>
          <p:spPr bwMode="auto">
            <a:xfrm>
              <a:off x="2272" y="1905"/>
              <a:ext cx="181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64552" name="Line 40"/>
            <p:cNvSpPr>
              <a:spLocks noChangeShapeType="1"/>
            </p:cNvSpPr>
            <p:nvPr/>
          </p:nvSpPr>
          <p:spPr bwMode="auto">
            <a:xfrm>
              <a:off x="2272" y="1809"/>
              <a:ext cx="242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64553" name="Line 41"/>
            <p:cNvSpPr>
              <a:spLocks noChangeShapeType="1"/>
            </p:cNvSpPr>
            <p:nvPr/>
          </p:nvSpPr>
          <p:spPr bwMode="auto">
            <a:xfrm>
              <a:off x="2272" y="1713"/>
              <a:ext cx="309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64554" name="Line 42"/>
            <p:cNvSpPr>
              <a:spLocks noChangeShapeType="1"/>
            </p:cNvSpPr>
            <p:nvPr/>
          </p:nvSpPr>
          <p:spPr bwMode="auto">
            <a:xfrm>
              <a:off x="2272" y="1616"/>
              <a:ext cx="32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64555" name="Line 43"/>
            <p:cNvSpPr>
              <a:spLocks noChangeShapeType="1"/>
            </p:cNvSpPr>
            <p:nvPr/>
          </p:nvSpPr>
          <p:spPr bwMode="auto">
            <a:xfrm>
              <a:off x="2272" y="1520"/>
              <a:ext cx="32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64556" name="Line 44"/>
            <p:cNvSpPr>
              <a:spLocks noChangeShapeType="1"/>
            </p:cNvSpPr>
            <p:nvPr/>
          </p:nvSpPr>
          <p:spPr bwMode="auto">
            <a:xfrm>
              <a:off x="2272" y="1424"/>
              <a:ext cx="32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</p:grpSp>
      <p:grpSp>
        <p:nvGrpSpPr>
          <p:cNvPr id="64557" name="Group 45"/>
          <p:cNvGrpSpPr>
            <a:grpSpLocks/>
          </p:cNvGrpSpPr>
          <p:nvPr/>
        </p:nvGrpSpPr>
        <p:grpSpPr bwMode="auto">
          <a:xfrm>
            <a:off x="1876425" y="2290763"/>
            <a:ext cx="528638" cy="582612"/>
            <a:chOff x="2266" y="1342"/>
            <a:chExt cx="333" cy="619"/>
          </a:xfrm>
        </p:grpSpPr>
        <p:sp>
          <p:nvSpPr>
            <p:cNvPr id="64558" name="Line 46"/>
            <p:cNvSpPr>
              <a:spLocks noChangeShapeType="1"/>
            </p:cNvSpPr>
            <p:nvPr/>
          </p:nvSpPr>
          <p:spPr bwMode="auto">
            <a:xfrm flipV="1">
              <a:off x="2273" y="1342"/>
              <a:ext cx="0" cy="6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4559" name="Freeform 47"/>
            <p:cNvSpPr>
              <a:spLocks/>
            </p:cNvSpPr>
            <p:nvPr/>
          </p:nvSpPr>
          <p:spPr bwMode="auto">
            <a:xfrm>
              <a:off x="2266" y="1355"/>
              <a:ext cx="330" cy="606"/>
            </a:xfrm>
            <a:custGeom>
              <a:avLst/>
              <a:gdLst>
                <a:gd name="T0" fmla="*/ 0 w 389"/>
                <a:gd name="T1" fmla="*/ 725 h 727"/>
                <a:gd name="T2" fmla="*/ 43 w 389"/>
                <a:gd name="T3" fmla="*/ 725 h 727"/>
                <a:gd name="T4" fmla="*/ 104 w 389"/>
                <a:gd name="T5" fmla="*/ 712 h 727"/>
                <a:gd name="T6" fmla="*/ 189 w 389"/>
                <a:gd name="T7" fmla="*/ 682 h 727"/>
                <a:gd name="T8" fmla="*/ 267 w 389"/>
                <a:gd name="T9" fmla="*/ 621 h 727"/>
                <a:gd name="T10" fmla="*/ 328 w 389"/>
                <a:gd name="T11" fmla="*/ 544 h 727"/>
                <a:gd name="T12" fmla="*/ 379 w 389"/>
                <a:gd name="T13" fmla="*/ 392 h 727"/>
                <a:gd name="T14" fmla="*/ 389 w 389"/>
                <a:gd name="T15" fmla="*/ 0 h 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9" h="727">
                  <a:moveTo>
                    <a:pt x="0" y="725"/>
                  </a:moveTo>
                  <a:cubicBezTo>
                    <a:pt x="13" y="726"/>
                    <a:pt x="26" y="727"/>
                    <a:pt x="43" y="725"/>
                  </a:cubicBezTo>
                  <a:cubicBezTo>
                    <a:pt x="60" y="723"/>
                    <a:pt x="80" y="719"/>
                    <a:pt x="104" y="712"/>
                  </a:cubicBezTo>
                  <a:cubicBezTo>
                    <a:pt x="128" y="705"/>
                    <a:pt x="162" y="697"/>
                    <a:pt x="189" y="682"/>
                  </a:cubicBezTo>
                  <a:cubicBezTo>
                    <a:pt x="216" y="667"/>
                    <a:pt x="244" y="644"/>
                    <a:pt x="267" y="621"/>
                  </a:cubicBezTo>
                  <a:cubicBezTo>
                    <a:pt x="290" y="598"/>
                    <a:pt x="309" y="582"/>
                    <a:pt x="328" y="544"/>
                  </a:cubicBezTo>
                  <a:cubicBezTo>
                    <a:pt x="347" y="506"/>
                    <a:pt x="369" y="483"/>
                    <a:pt x="379" y="392"/>
                  </a:cubicBezTo>
                  <a:cubicBezTo>
                    <a:pt x="389" y="301"/>
                    <a:pt x="389" y="150"/>
                    <a:pt x="389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4560" name="Line 48"/>
            <p:cNvSpPr>
              <a:spLocks noChangeShapeType="1"/>
            </p:cNvSpPr>
            <p:nvPr/>
          </p:nvSpPr>
          <p:spPr bwMode="auto">
            <a:xfrm>
              <a:off x="2272" y="1905"/>
              <a:ext cx="181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64561" name="Line 49"/>
            <p:cNvSpPr>
              <a:spLocks noChangeShapeType="1"/>
            </p:cNvSpPr>
            <p:nvPr/>
          </p:nvSpPr>
          <p:spPr bwMode="auto">
            <a:xfrm>
              <a:off x="2272" y="1809"/>
              <a:ext cx="242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64562" name="Line 50"/>
            <p:cNvSpPr>
              <a:spLocks noChangeShapeType="1"/>
            </p:cNvSpPr>
            <p:nvPr/>
          </p:nvSpPr>
          <p:spPr bwMode="auto">
            <a:xfrm>
              <a:off x="2272" y="1713"/>
              <a:ext cx="309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64563" name="Line 51"/>
            <p:cNvSpPr>
              <a:spLocks noChangeShapeType="1"/>
            </p:cNvSpPr>
            <p:nvPr/>
          </p:nvSpPr>
          <p:spPr bwMode="auto">
            <a:xfrm>
              <a:off x="2272" y="1616"/>
              <a:ext cx="32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64564" name="Line 52"/>
            <p:cNvSpPr>
              <a:spLocks noChangeShapeType="1"/>
            </p:cNvSpPr>
            <p:nvPr/>
          </p:nvSpPr>
          <p:spPr bwMode="auto">
            <a:xfrm>
              <a:off x="2272" y="1520"/>
              <a:ext cx="32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64565" name="Line 53"/>
            <p:cNvSpPr>
              <a:spLocks noChangeShapeType="1"/>
            </p:cNvSpPr>
            <p:nvPr/>
          </p:nvSpPr>
          <p:spPr bwMode="auto">
            <a:xfrm>
              <a:off x="2272" y="1424"/>
              <a:ext cx="32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</p:grpSp>
      <p:grpSp>
        <p:nvGrpSpPr>
          <p:cNvPr id="64566" name="Group 54"/>
          <p:cNvGrpSpPr>
            <a:grpSpLocks/>
          </p:cNvGrpSpPr>
          <p:nvPr/>
        </p:nvGrpSpPr>
        <p:grpSpPr bwMode="auto">
          <a:xfrm>
            <a:off x="7129463" y="1144588"/>
            <a:ext cx="566737" cy="1646237"/>
            <a:chOff x="3744" y="1148"/>
            <a:chExt cx="357" cy="789"/>
          </a:xfrm>
        </p:grpSpPr>
        <p:sp>
          <p:nvSpPr>
            <p:cNvPr id="64567" name="Line 55"/>
            <p:cNvSpPr>
              <a:spLocks noChangeShapeType="1"/>
            </p:cNvSpPr>
            <p:nvPr/>
          </p:nvSpPr>
          <p:spPr bwMode="auto">
            <a:xfrm flipV="1">
              <a:off x="3744" y="1148"/>
              <a:ext cx="0" cy="7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4568" name="Line 56"/>
            <p:cNvSpPr>
              <a:spLocks noChangeShapeType="1"/>
            </p:cNvSpPr>
            <p:nvPr/>
          </p:nvSpPr>
          <p:spPr bwMode="auto">
            <a:xfrm>
              <a:off x="3744" y="1236"/>
              <a:ext cx="35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64569" name="Freeform 57"/>
            <p:cNvSpPr>
              <a:spLocks/>
            </p:cNvSpPr>
            <p:nvPr/>
          </p:nvSpPr>
          <p:spPr bwMode="auto">
            <a:xfrm>
              <a:off x="3744" y="1152"/>
              <a:ext cx="357" cy="785"/>
            </a:xfrm>
            <a:custGeom>
              <a:avLst/>
              <a:gdLst>
                <a:gd name="T0" fmla="*/ 0 w 493"/>
                <a:gd name="T1" fmla="*/ 704 h 709"/>
                <a:gd name="T2" fmla="*/ 96 w 493"/>
                <a:gd name="T3" fmla="*/ 704 h 709"/>
                <a:gd name="T4" fmla="*/ 324 w 493"/>
                <a:gd name="T5" fmla="*/ 676 h 709"/>
                <a:gd name="T6" fmla="*/ 448 w 493"/>
                <a:gd name="T7" fmla="*/ 624 h 709"/>
                <a:gd name="T8" fmla="*/ 484 w 493"/>
                <a:gd name="T9" fmla="*/ 492 h 709"/>
                <a:gd name="T10" fmla="*/ 492 w 493"/>
                <a:gd name="T11" fmla="*/ 96 h 709"/>
                <a:gd name="T12" fmla="*/ 492 w 493"/>
                <a:gd name="T13" fmla="*/ 0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3" h="709">
                  <a:moveTo>
                    <a:pt x="0" y="704"/>
                  </a:moveTo>
                  <a:cubicBezTo>
                    <a:pt x="21" y="706"/>
                    <a:pt x="42" y="709"/>
                    <a:pt x="96" y="704"/>
                  </a:cubicBezTo>
                  <a:cubicBezTo>
                    <a:pt x="150" y="699"/>
                    <a:pt x="265" y="689"/>
                    <a:pt x="324" y="676"/>
                  </a:cubicBezTo>
                  <a:cubicBezTo>
                    <a:pt x="383" y="663"/>
                    <a:pt x="421" y="655"/>
                    <a:pt x="448" y="624"/>
                  </a:cubicBezTo>
                  <a:cubicBezTo>
                    <a:pt x="475" y="593"/>
                    <a:pt x="477" y="580"/>
                    <a:pt x="484" y="492"/>
                  </a:cubicBezTo>
                  <a:cubicBezTo>
                    <a:pt x="491" y="404"/>
                    <a:pt x="491" y="178"/>
                    <a:pt x="492" y="96"/>
                  </a:cubicBezTo>
                  <a:cubicBezTo>
                    <a:pt x="493" y="14"/>
                    <a:pt x="492" y="7"/>
                    <a:pt x="492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4570" name="Line 58"/>
            <p:cNvSpPr>
              <a:spLocks noChangeShapeType="1"/>
            </p:cNvSpPr>
            <p:nvPr/>
          </p:nvSpPr>
          <p:spPr bwMode="auto">
            <a:xfrm>
              <a:off x="3744" y="1316"/>
              <a:ext cx="35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64571" name="Line 59"/>
            <p:cNvSpPr>
              <a:spLocks noChangeShapeType="1"/>
            </p:cNvSpPr>
            <p:nvPr/>
          </p:nvSpPr>
          <p:spPr bwMode="auto">
            <a:xfrm>
              <a:off x="3744" y="1396"/>
              <a:ext cx="35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64572" name="Line 60"/>
            <p:cNvSpPr>
              <a:spLocks noChangeShapeType="1"/>
            </p:cNvSpPr>
            <p:nvPr/>
          </p:nvSpPr>
          <p:spPr bwMode="auto">
            <a:xfrm>
              <a:off x="3744" y="1476"/>
              <a:ext cx="35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64573" name="Line 61"/>
            <p:cNvSpPr>
              <a:spLocks noChangeShapeType="1"/>
            </p:cNvSpPr>
            <p:nvPr/>
          </p:nvSpPr>
          <p:spPr bwMode="auto">
            <a:xfrm>
              <a:off x="3744" y="1556"/>
              <a:ext cx="35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64574" name="Line 62"/>
            <p:cNvSpPr>
              <a:spLocks noChangeShapeType="1"/>
            </p:cNvSpPr>
            <p:nvPr/>
          </p:nvSpPr>
          <p:spPr bwMode="auto">
            <a:xfrm>
              <a:off x="3744" y="1636"/>
              <a:ext cx="349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64575" name="Line 63"/>
            <p:cNvSpPr>
              <a:spLocks noChangeShapeType="1"/>
            </p:cNvSpPr>
            <p:nvPr/>
          </p:nvSpPr>
          <p:spPr bwMode="auto">
            <a:xfrm>
              <a:off x="3744" y="1716"/>
              <a:ext cx="345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64576" name="Line 64"/>
            <p:cNvSpPr>
              <a:spLocks noChangeShapeType="1"/>
            </p:cNvSpPr>
            <p:nvPr/>
          </p:nvSpPr>
          <p:spPr bwMode="auto">
            <a:xfrm>
              <a:off x="3744" y="1796"/>
              <a:ext cx="341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64577" name="Line 65"/>
            <p:cNvSpPr>
              <a:spLocks noChangeShapeType="1"/>
            </p:cNvSpPr>
            <p:nvPr/>
          </p:nvSpPr>
          <p:spPr bwMode="auto">
            <a:xfrm>
              <a:off x="3744" y="1876"/>
              <a:ext cx="285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</p:grpSp>
      <p:grpSp>
        <p:nvGrpSpPr>
          <p:cNvPr id="64581" name="Group 69"/>
          <p:cNvGrpSpPr>
            <a:grpSpLocks/>
          </p:cNvGrpSpPr>
          <p:nvPr/>
        </p:nvGrpSpPr>
        <p:grpSpPr bwMode="auto">
          <a:xfrm>
            <a:off x="3200400" y="2338388"/>
            <a:ext cx="566738" cy="520700"/>
            <a:chOff x="2016" y="1640"/>
            <a:chExt cx="357" cy="328"/>
          </a:xfrm>
        </p:grpSpPr>
        <p:sp>
          <p:nvSpPr>
            <p:cNvPr id="64582" name="Line 70"/>
            <p:cNvSpPr>
              <a:spLocks noChangeShapeType="1"/>
            </p:cNvSpPr>
            <p:nvPr/>
          </p:nvSpPr>
          <p:spPr bwMode="auto">
            <a:xfrm flipV="1">
              <a:off x="2026" y="1640"/>
              <a:ext cx="0" cy="3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4583" name="Text Box 71"/>
            <p:cNvSpPr txBox="1">
              <a:spLocks noChangeArrowheads="1"/>
            </p:cNvSpPr>
            <p:nvPr/>
          </p:nvSpPr>
          <p:spPr bwMode="auto">
            <a:xfrm>
              <a:off x="2016" y="1656"/>
              <a:ext cx="357" cy="2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1800">
                  <a:latin typeface="Symbol" charset="0"/>
                </a:rPr>
                <a:t>d</a:t>
              </a:r>
              <a:r>
                <a:rPr lang="fr-FR" sz="1800"/>
                <a:t>(x)</a:t>
              </a:r>
            </a:p>
          </p:txBody>
        </p:sp>
      </p:grpSp>
      <p:grpSp>
        <p:nvGrpSpPr>
          <p:cNvPr id="64584" name="Group 72"/>
          <p:cNvGrpSpPr>
            <a:grpSpLocks/>
          </p:cNvGrpSpPr>
          <p:nvPr/>
        </p:nvGrpSpPr>
        <p:grpSpPr bwMode="auto">
          <a:xfrm>
            <a:off x="6629400" y="1804988"/>
            <a:ext cx="566738" cy="990600"/>
            <a:chOff x="4176" y="1304"/>
            <a:chExt cx="357" cy="624"/>
          </a:xfrm>
        </p:grpSpPr>
        <p:sp>
          <p:nvSpPr>
            <p:cNvPr id="64585" name="Line 73"/>
            <p:cNvSpPr>
              <a:spLocks noChangeShapeType="1"/>
            </p:cNvSpPr>
            <p:nvPr/>
          </p:nvSpPr>
          <p:spPr bwMode="auto">
            <a:xfrm flipV="1">
              <a:off x="4186" y="1304"/>
              <a:ext cx="8" cy="62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4586" name="Text Box 74"/>
            <p:cNvSpPr txBox="1">
              <a:spLocks noChangeArrowheads="1"/>
            </p:cNvSpPr>
            <p:nvPr/>
          </p:nvSpPr>
          <p:spPr bwMode="auto">
            <a:xfrm>
              <a:off x="4176" y="1488"/>
              <a:ext cx="357" cy="2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1800">
                  <a:latin typeface="Symbol" charset="0"/>
                </a:rPr>
                <a:t>d</a:t>
              </a:r>
              <a:r>
                <a:rPr lang="fr-FR" sz="1800"/>
                <a:t>(x)</a:t>
              </a:r>
            </a:p>
          </p:txBody>
        </p:sp>
      </p:grpSp>
      <p:grpSp>
        <p:nvGrpSpPr>
          <p:cNvPr id="64587" name="Group 75"/>
          <p:cNvGrpSpPr>
            <a:grpSpLocks/>
          </p:cNvGrpSpPr>
          <p:nvPr/>
        </p:nvGrpSpPr>
        <p:grpSpPr bwMode="auto">
          <a:xfrm>
            <a:off x="1889125" y="1200150"/>
            <a:ext cx="4603750" cy="1082675"/>
            <a:chOff x="1190" y="923"/>
            <a:chExt cx="2900" cy="682"/>
          </a:xfrm>
        </p:grpSpPr>
        <p:grpSp>
          <p:nvGrpSpPr>
            <p:cNvPr id="64588" name="Group 76"/>
            <p:cNvGrpSpPr>
              <a:grpSpLocks/>
            </p:cNvGrpSpPr>
            <p:nvPr/>
          </p:nvGrpSpPr>
          <p:grpSpPr bwMode="auto">
            <a:xfrm>
              <a:off x="1637" y="1248"/>
              <a:ext cx="336" cy="246"/>
              <a:chOff x="1637" y="1248"/>
              <a:chExt cx="336" cy="246"/>
            </a:xfrm>
          </p:grpSpPr>
          <p:sp>
            <p:nvSpPr>
              <p:cNvPr id="64589" name="Text Box 77"/>
              <p:cNvSpPr txBox="1">
                <a:spLocks noChangeArrowheads="1"/>
              </p:cNvSpPr>
              <p:nvPr/>
            </p:nvSpPr>
            <p:spPr bwMode="auto">
              <a:xfrm>
                <a:off x="1680" y="1248"/>
                <a:ext cx="209" cy="2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70313" tIns="35157" rIns="70313" bIns="35157">
                <a:spAutoFit/>
              </a:bodyPr>
              <a:lstStyle>
                <a:lvl1pPr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1pPr>
                <a:lvl2pPr marL="40163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80168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20332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160337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0605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5177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29749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4321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r>
                  <a:rPr lang="fr-FR" sz="2100">
                    <a:solidFill>
                      <a:srgbClr val="0000FF"/>
                    </a:solidFill>
                    <a:latin typeface="Times New Roman" charset="0"/>
                  </a:rPr>
                  <a:t>U</a:t>
                </a:r>
              </a:p>
            </p:txBody>
          </p:sp>
          <p:sp>
            <p:nvSpPr>
              <p:cNvPr id="64590" name="Line 78"/>
              <p:cNvSpPr>
                <a:spLocks noChangeShapeType="1"/>
              </p:cNvSpPr>
              <p:nvPr/>
            </p:nvSpPr>
            <p:spPr bwMode="auto">
              <a:xfrm>
                <a:off x="1637" y="1488"/>
                <a:ext cx="336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70313" tIns="35157" rIns="70313" bIns="35157">
                <a:spAutoFit/>
              </a:bodyPr>
              <a:lstStyle/>
              <a:p>
                <a:endParaRPr lang="fr-FR"/>
              </a:p>
            </p:txBody>
          </p:sp>
        </p:grpSp>
        <p:grpSp>
          <p:nvGrpSpPr>
            <p:cNvPr id="64591" name="Group 79"/>
            <p:cNvGrpSpPr>
              <a:grpSpLocks/>
            </p:cNvGrpSpPr>
            <p:nvPr/>
          </p:nvGrpSpPr>
          <p:grpSpPr bwMode="auto">
            <a:xfrm>
              <a:off x="1190" y="1359"/>
              <a:ext cx="336" cy="246"/>
              <a:chOff x="1637" y="1248"/>
              <a:chExt cx="336" cy="246"/>
            </a:xfrm>
          </p:grpSpPr>
          <p:sp>
            <p:nvSpPr>
              <p:cNvPr id="64592" name="Text Box 80"/>
              <p:cNvSpPr txBox="1">
                <a:spLocks noChangeArrowheads="1"/>
              </p:cNvSpPr>
              <p:nvPr/>
            </p:nvSpPr>
            <p:spPr bwMode="auto">
              <a:xfrm>
                <a:off x="1680" y="1248"/>
                <a:ext cx="209" cy="2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70313" tIns="35157" rIns="70313" bIns="35157">
                <a:spAutoFit/>
              </a:bodyPr>
              <a:lstStyle>
                <a:lvl1pPr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1pPr>
                <a:lvl2pPr marL="40163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80168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20332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160337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0605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5177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29749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4321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r>
                  <a:rPr lang="fr-FR" sz="2100">
                    <a:solidFill>
                      <a:srgbClr val="0000FF"/>
                    </a:solidFill>
                    <a:latin typeface="Times New Roman" charset="0"/>
                  </a:rPr>
                  <a:t>U</a:t>
                </a:r>
              </a:p>
            </p:txBody>
          </p:sp>
          <p:sp>
            <p:nvSpPr>
              <p:cNvPr id="64593" name="Line 81"/>
              <p:cNvSpPr>
                <a:spLocks noChangeShapeType="1"/>
              </p:cNvSpPr>
              <p:nvPr/>
            </p:nvSpPr>
            <p:spPr bwMode="auto">
              <a:xfrm>
                <a:off x="1637" y="1488"/>
                <a:ext cx="336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70313" tIns="35157" rIns="70313" bIns="35157">
                <a:spAutoFit/>
              </a:bodyPr>
              <a:lstStyle/>
              <a:p>
                <a:endParaRPr lang="fr-FR"/>
              </a:p>
            </p:txBody>
          </p:sp>
        </p:grpSp>
        <p:grpSp>
          <p:nvGrpSpPr>
            <p:cNvPr id="64594" name="Group 82"/>
            <p:cNvGrpSpPr>
              <a:grpSpLocks/>
            </p:cNvGrpSpPr>
            <p:nvPr/>
          </p:nvGrpSpPr>
          <p:grpSpPr bwMode="auto">
            <a:xfrm>
              <a:off x="2389" y="1104"/>
              <a:ext cx="336" cy="246"/>
              <a:chOff x="1637" y="1248"/>
              <a:chExt cx="336" cy="246"/>
            </a:xfrm>
          </p:grpSpPr>
          <p:sp>
            <p:nvSpPr>
              <p:cNvPr id="64595" name="Text Box 83"/>
              <p:cNvSpPr txBox="1">
                <a:spLocks noChangeArrowheads="1"/>
              </p:cNvSpPr>
              <p:nvPr/>
            </p:nvSpPr>
            <p:spPr bwMode="auto">
              <a:xfrm>
                <a:off x="1680" y="1248"/>
                <a:ext cx="209" cy="2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70313" tIns="35157" rIns="70313" bIns="35157">
                <a:spAutoFit/>
              </a:bodyPr>
              <a:lstStyle>
                <a:lvl1pPr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1pPr>
                <a:lvl2pPr marL="40163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80168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20332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160337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0605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5177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29749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4321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r>
                  <a:rPr lang="fr-FR" sz="2100">
                    <a:solidFill>
                      <a:srgbClr val="0000FF"/>
                    </a:solidFill>
                    <a:latin typeface="Times New Roman" charset="0"/>
                  </a:rPr>
                  <a:t>U</a:t>
                </a:r>
              </a:p>
            </p:txBody>
          </p:sp>
          <p:sp>
            <p:nvSpPr>
              <p:cNvPr id="64596" name="Line 84"/>
              <p:cNvSpPr>
                <a:spLocks noChangeShapeType="1"/>
              </p:cNvSpPr>
              <p:nvPr/>
            </p:nvSpPr>
            <p:spPr bwMode="auto">
              <a:xfrm>
                <a:off x="1637" y="1488"/>
                <a:ext cx="336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70313" tIns="35157" rIns="70313" bIns="35157">
                <a:spAutoFit/>
              </a:bodyPr>
              <a:lstStyle/>
              <a:p>
                <a:endParaRPr lang="fr-FR"/>
              </a:p>
            </p:txBody>
          </p:sp>
        </p:grpSp>
        <p:grpSp>
          <p:nvGrpSpPr>
            <p:cNvPr id="64597" name="Group 85"/>
            <p:cNvGrpSpPr>
              <a:grpSpLocks/>
            </p:cNvGrpSpPr>
            <p:nvPr/>
          </p:nvGrpSpPr>
          <p:grpSpPr bwMode="auto">
            <a:xfrm>
              <a:off x="3754" y="923"/>
              <a:ext cx="336" cy="246"/>
              <a:chOff x="1637" y="1248"/>
              <a:chExt cx="336" cy="246"/>
            </a:xfrm>
          </p:grpSpPr>
          <p:sp>
            <p:nvSpPr>
              <p:cNvPr id="64598" name="Text Box 86"/>
              <p:cNvSpPr txBox="1">
                <a:spLocks noChangeArrowheads="1"/>
              </p:cNvSpPr>
              <p:nvPr/>
            </p:nvSpPr>
            <p:spPr bwMode="auto">
              <a:xfrm>
                <a:off x="1680" y="1248"/>
                <a:ext cx="209" cy="2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70313" tIns="35157" rIns="70313" bIns="35157">
                <a:spAutoFit/>
              </a:bodyPr>
              <a:lstStyle>
                <a:lvl1pPr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1pPr>
                <a:lvl2pPr marL="40163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80168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20332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160337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0605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5177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29749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4321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r>
                  <a:rPr lang="fr-FR" sz="2100">
                    <a:solidFill>
                      <a:srgbClr val="0000FF"/>
                    </a:solidFill>
                    <a:latin typeface="Times New Roman" charset="0"/>
                  </a:rPr>
                  <a:t>U</a:t>
                </a:r>
              </a:p>
            </p:txBody>
          </p:sp>
          <p:sp>
            <p:nvSpPr>
              <p:cNvPr id="64599" name="Line 87"/>
              <p:cNvSpPr>
                <a:spLocks noChangeShapeType="1"/>
              </p:cNvSpPr>
              <p:nvPr/>
            </p:nvSpPr>
            <p:spPr bwMode="auto">
              <a:xfrm>
                <a:off x="1637" y="1488"/>
                <a:ext cx="336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70313" tIns="35157" rIns="70313" bIns="35157">
                <a:spAutoFit/>
              </a:bodyPr>
              <a:lstStyle/>
              <a:p>
                <a:endParaRPr lang="fr-FR"/>
              </a:p>
            </p:txBody>
          </p:sp>
        </p:grpSp>
      </p:grpSp>
      <p:sp>
        <p:nvSpPr>
          <p:cNvPr id="64600" name="AutoShape 88"/>
          <p:cNvSpPr>
            <a:spLocks noChangeArrowheads="1"/>
          </p:cNvSpPr>
          <p:nvPr/>
        </p:nvSpPr>
        <p:spPr bwMode="auto">
          <a:xfrm>
            <a:off x="5105400" y="2554288"/>
            <a:ext cx="152400" cy="228600"/>
          </a:xfrm>
          <a:prstGeom prst="curvedRightArrow">
            <a:avLst>
              <a:gd name="adj1" fmla="val 30000"/>
              <a:gd name="adj2" fmla="val 60000"/>
              <a:gd name="adj3" fmla="val 33333"/>
            </a:avLst>
          </a:prstGeom>
          <a:solidFill>
            <a:srgbClr val="E8E8E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4601" name="AutoShape 89"/>
          <p:cNvSpPr>
            <a:spLocks noChangeArrowheads="1"/>
          </p:cNvSpPr>
          <p:nvPr/>
        </p:nvSpPr>
        <p:spPr bwMode="auto">
          <a:xfrm rot="5400000">
            <a:off x="5219700" y="2211388"/>
            <a:ext cx="152400" cy="228600"/>
          </a:xfrm>
          <a:prstGeom prst="curvedRightArrow">
            <a:avLst>
              <a:gd name="adj1" fmla="val 30000"/>
              <a:gd name="adj2" fmla="val 60000"/>
              <a:gd name="adj3" fmla="val 33333"/>
            </a:avLst>
          </a:prstGeom>
          <a:solidFill>
            <a:srgbClr val="E8E8E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grpSp>
        <p:nvGrpSpPr>
          <p:cNvPr id="64602" name="Group 90"/>
          <p:cNvGrpSpPr>
            <a:grpSpLocks/>
          </p:cNvGrpSpPr>
          <p:nvPr/>
        </p:nvGrpSpPr>
        <p:grpSpPr bwMode="auto">
          <a:xfrm>
            <a:off x="5638800" y="1674813"/>
            <a:ext cx="2971800" cy="1108075"/>
            <a:chOff x="3552" y="1222"/>
            <a:chExt cx="1872" cy="698"/>
          </a:xfrm>
        </p:grpSpPr>
        <p:grpSp>
          <p:nvGrpSpPr>
            <p:cNvPr id="64603" name="Group 91"/>
            <p:cNvGrpSpPr>
              <a:grpSpLocks/>
            </p:cNvGrpSpPr>
            <p:nvPr/>
          </p:nvGrpSpPr>
          <p:grpSpPr bwMode="auto">
            <a:xfrm>
              <a:off x="3552" y="1222"/>
              <a:ext cx="1872" cy="698"/>
              <a:chOff x="3552" y="1222"/>
              <a:chExt cx="1872" cy="698"/>
            </a:xfrm>
          </p:grpSpPr>
          <p:sp>
            <p:nvSpPr>
              <p:cNvPr id="64604" name="AutoShape 92"/>
              <p:cNvSpPr>
                <a:spLocks noChangeArrowheads="1"/>
              </p:cNvSpPr>
              <p:nvPr/>
            </p:nvSpPr>
            <p:spPr bwMode="auto">
              <a:xfrm>
                <a:off x="4900" y="1632"/>
                <a:ext cx="144" cy="240"/>
              </a:xfrm>
              <a:prstGeom prst="curvedLeftArrow">
                <a:avLst>
                  <a:gd name="adj1" fmla="val 33333"/>
                  <a:gd name="adj2" fmla="val 66667"/>
                  <a:gd name="adj3" fmla="val 33333"/>
                </a:avLst>
              </a:prstGeom>
              <a:solidFill>
                <a:srgbClr val="E8E8E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4605" name="AutoShape 93"/>
              <p:cNvSpPr>
                <a:spLocks noChangeArrowheads="1"/>
              </p:cNvSpPr>
              <p:nvPr/>
            </p:nvSpPr>
            <p:spPr bwMode="auto">
              <a:xfrm>
                <a:off x="5136" y="1584"/>
                <a:ext cx="288" cy="192"/>
              </a:xfrm>
              <a:prstGeom prst="curvedUpArrow">
                <a:avLst>
                  <a:gd name="adj1" fmla="val 30000"/>
                  <a:gd name="adj2" fmla="val 60000"/>
                  <a:gd name="adj3" fmla="val 33333"/>
                </a:avLst>
              </a:prstGeom>
              <a:solidFill>
                <a:srgbClr val="E8E8E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4606" name="AutoShape 94"/>
              <p:cNvSpPr>
                <a:spLocks noChangeArrowheads="1"/>
              </p:cNvSpPr>
              <p:nvPr/>
            </p:nvSpPr>
            <p:spPr bwMode="auto">
              <a:xfrm>
                <a:off x="3552" y="1536"/>
                <a:ext cx="96" cy="144"/>
              </a:xfrm>
              <a:prstGeom prst="curvedRightArrow">
                <a:avLst>
                  <a:gd name="adj1" fmla="val 30000"/>
                  <a:gd name="adj2" fmla="val 60000"/>
                  <a:gd name="adj3" fmla="val 33333"/>
                </a:avLst>
              </a:prstGeom>
              <a:solidFill>
                <a:srgbClr val="E8E8E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4607" name="AutoShape 95"/>
              <p:cNvSpPr>
                <a:spLocks noChangeArrowheads="1"/>
              </p:cNvSpPr>
              <p:nvPr/>
            </p:nvSpPr>
            <p:spPr bwMode="auto">
              <a:xfrm rot="5400000" flipH="1">
                <a:off x="4896" y="1285"/>
                <a:ext cx="192" cy="288"/>
              </a:xfrm>
              <a:prstGeom prst="curvedLeftArrow">
                <a:avLst>
                  <a:gd name="adj1" fmla="val 30000"/>
                  <a:gd name="adj2" fmla="val 60000"/>
                  <a:gd name="adj3" fmla="val 33333"/>
                </a:avLst>
              </a:prstGeom>
              <a:solidFill>
                <a:srgbClr val="E8E8E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4608" name="AutoShape 96"/>
              <p:cNvSpPr>
                <a:spLocks noChangeArrowheads="1"/>
              </p:cNvSpPr>
              <p:nvPr/>
            </p:nvSpPr>
            <p:spPr bwMode="auto">
              <a:xfrm flipH="1">
                <a:off x="3552" y="1776"/>
                <a:ext cx="96" cy="144"/>
              </a:xfrm>
              <a:prstGeom prst="curvedRightArrow">
                <a:avLst>
                  <a:gd name="adj1" fmla="val 30000"/>
                  <a:gd name="adj2" fmla="val 60000"/>
                  <a:gd name="adj3" fmla="val 33333"/>
                </a:avLst>
              </a:prstGeom>
              <a:solidFill>
                <a:srgbClr val="E8E8E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4609" name="AutoShape 97"/>
              <p:cNvSpPr>
                <a:spLocks noChangeArrowheads="1"/>
              </p:cNvSpPr>
              <p:nvPr/>
            </p:nvSpPr>
            <p:spPr bwMode="auto">
              <a:xfrm flipV="1">
                <a:off x="5169" y="1222"/>
                <a:ext cx="240" cy="160"/>
              </a:xfrm>
              <a:prstGeom prst="curvedUpArrow">
                <a:avLst>
                  <a:gd name="adj1" fmla="val 30000"/>
                  <a:gd name="adj2" fmla="val 60000"/>
                  <a:gd name="adj3" fmla="val 33333"/>
                </a:avLst>
              </a:prstGeom>
              <a:solidFill>
                <a:srgbClr val="E8E8E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sp>
          <p:nvSpPr>
            <p:cNvPr id="64610" name="AutoShape 98"/>
            <p:cNvSpPr>
              <a:spLocks noChangeArrowheads="1"/>
            </p:cNvSpPr>
            <p:nvPr/>
          </p:nvSpPr>
          <p:spPr bwMode="auto">
            <a:xfrm flipH="1">
              <a:off x="4320" y="1344"/>
              <a:ext cx="96" cy="144"/>
            </a:xfrm>
            <a:prstGeom prst="curvedRightArrow">
              <a:avLst>
                <a:gd name="adj1" fmla="val 30000"/>
                <a:gd name="adj2" fmla="val 60000"/>
                <a:gd name="adj3" fmla="val 33333"/>
              </a:avLst>
            </a:prstGeom>
            <a:solidFill>
              <a:srgbClr val="E8E8E8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4611" name="AutoShape 99"/>
            <p:cNvSpPr>
              <a:spLocks noChangeArrowheads="1"/>
            </p:cNvSpPr>
            <p:nvPr/>
          </p:nvSpPr>
          <p:spPr bwMode="auto">
            <a:xfrm rot="16200000" flipH="1">
              <a:off x="4281" y="1678"/>
              <a:ext cx="144" cy="216"/>
            </a:xfrm>
            <a:prstGeom prst="curvedRightArrow">
              <a:avLst>
                <a:gd name="adj1" fmla="val 30000"/>
                <a:gd name="adj2" fmla="val 60000"/>
                <a:gd name="adj3" fmla="val 33333"/>
              </a:avLst>
            </a:prstGeom>
            <a:solidFill>
              <a:srgbClr val="E8E8E8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64612" name="Group 100"/>
          <p:cNvGrpSpPr>
            <a:grpSpLocks/>
          </p:cNvGrpSpPr>
          <p:nvPr/>
        </p:nvGrpSpPr>
        <p:grpSpPr bwMode="auto">
          <a:xfrm>
            <a:off x="0" y="1820863"/>
            <a:ext cx="841375" cy="1341437"/>
            <a:chOff x="0" y="1147"/>
            <a:chExt cx="530" cy="845"/>
          </a:xfrm>
        </p:grpSpPr>
        <p:sp>
          <p:nvSpPr>
            <p:cNvPr id="64613" name="Line 101"/>
            <p:cNvSpPr>
              <a:spLocks noChangeShapeType="1"/>
            </p:cNvSpPr>
            <p:nvPr/>
          </p:nvSpPr>
          <p:spPr bwMode="auto">
            <a:xfrm>
              <a:off x="194" y="1147"/>
              <a:ext cx="336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64614" name="Line 102"/>
            <p:cNvSpPr>
              <a:spLocks noChangeShapeType="1"/>
            </p:cNvSpPr>
            <p:nvPr/>
          </p:nvSpPr>
          <p:spPr bwMode="auto">
            <a:xfrm>
              <a:off x="194" y="1334"/>
              <a:ext cx="336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64615" name="Line 103"/>
            <p:cNvSpPr>
              <a:spLocks noChangeShapeType="1"/>
            </p:cNvSpPr>
            <p:nvPr/>
          </p:nvSpPr>
          <p:spPr bwMode="auto">
            <a:xfrm>
              <a:off x="194" y="1520"/>
              <a:ext cx="336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64616" name="Line 104"/>
            <p:cNvSpPr>
              <a:spLocks noChangeShapeType="1"/>
            </p:cNvSpPr>
            <p:nvPr/>
          </p:nvSpPr>
          <p:spPr bwMode="auto">
            <a:xfrm>
              <a:off x="194" y="1707"/>
              <a:ext cx="336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0313" tIns="35157" rIns="70313" bIns="35157">
              <a:spAutoFit/>
            </a:bodyPr>
            <a:lstStyle/>
            <a:p>
              <a:endParaRPr lang="fr-FR"/>
            </a:p>
          </p:txBody>
        </p:sp>
        <p:grpSp>
          <p:nvGrpSpPr>
            <p:cNvPr id="64617" name="Group 105"/>
            <p:cNvGrpSpPr>
              <a:grpSpLocks/>
            </p:cNvGrpSpPr>
            <p:nvPr/>
          </p:nvGrpSpPr>
          <p:grpSpPr bwMode="auto">
            <a:xfrm>
              <a:off x="192" y="1243"/>
              <a:ext cx="336" cy="560"/>
              <a:chOff x="1213" y="3460"/>
              <a:chExt cx="418" cy="560"/>
            </a:xfrm>
          </p:grpSpPr>
          <p:sp>
            <p:nvSpPr>
              <p:cNvPr id="64618" name="Line 106"/>
              <p:cNvSpPr>
                <a:spLocks noChangeShapeType="1"/>
              </p:cNvSpPr>
              <p:nvPr/>
            </p:nvSpPr>
            <p:spPr bwMode="auto">
              <a:xfrm>
                <a:off x="1213" y="3460"/>
                <a:ext cx="418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70313" tIns="35157" rIns="70313" bIns="35157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64619" name="Line 107"/>
              <p:cNvSpPr>
                <a:spLocks noChangeShapeType="1"/>
              </p:cNvSpPr>
              <p:nvPr/>
            </p:nvSpPr>
            <p:spPr bwMode="auto">
              <a:xfrm>
                <a:off x="1213" y="3647"/>
                <a:ext cx="418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70313" tIns="35157" rIns="70313" bIns="35157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64620" name="Line 108"/>
              <p:cNvSpPr>
                <a:spLocks noChangeShapeType="1"/>
              </p:cNvSpPr>
              <p:nvPr/>
            </p:nvSpPr>
            <p:spPr bwMode="auto">
              <a:xfrm>
                <a:off x="1213" y="3833"/>
                <a:ext cx="418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70313" tIns="35157" rIns="70313" bIns="35157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64621" name="Line 109"/>
              <p:cNvSpPr>
                <a:spLocks noChangeShapeType="1"/>
              </p:cNvSpPr>
              <p:nvPr/>
            </p:nvSpPr>
            <p:spPr bwMode="auto">
              <a:xfrm>
                <a:off x="1213" y="4020"/>
                <a:ext cx="418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70313" tIns="35157" rIns="70313" bIns="35157">
                <a:spAutoFit/>
              </a:bodyPr>
              <a:lstStyle/>
              <a:p>
                <a:endParaRPr lang="fr-FR"/>
              </a:p>
            </p:txBody>
          </p:sp>
        </p:grpSp>
        <p:sp>
          <p:nvSpPr>
            <p:cNvPr id="64622" name="Text Box 110"/>
            <p:cNvSpPr txBox="1">
              <a:spLocks noChangeArrowheads="1"/>
            </p:cNvSpPr>
            <p:nvPr/>
          </p:nvSpPr>
          <p:spPr bwMode="auto">
            <a:xfrm>
              <a:off x="0" y="1434"/>
              <a:ext cx="209" cy="2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0313" tIns="35157" rIns="70313" bIns="35157">
              <a:spAutoFit/>
            </a:bodyPr>
            <a:lstStyle>
              <a:lvl1pPr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0163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80168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20332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160337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0605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5177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29749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4321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fr-FR" sz="2100">
                  <a:solidFill>
                    <a:srgbClr val="0000FF"/>
                  </a:solidFill>
                  <a:latin typeface="Times New Roman" charset="0"/>
                </a:rPr>
                <a:t>U</a:t>
              </a:r>
            </a:p>
          </p:txBody>
        </p:sp>
        <p:sp>
          <p:nvSpPr>
            <p:cNvPr id="64623" name="Line 111"/>
            <p:cNvSpPr>
              <a:spLocks noChangeShapeType="1"/>
            </p:cNvSpPr>
            <p:nvPr/>
          </p:nvSpPr>
          <p:spPr bwMode="auto">
            <a:xfrm>
              <a:off x="194" y="1896"/>
              <a:ext cx="336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64624" name="Line 112"/>
            <p:cNvSpPr>
              <a:spLocks noChangeShapeType="1"/>
            </p:cNvSpPr>
            <p:nvPr/>
          </p:nvSpPr>
          <p:spPr bwMode="auto">
            <a:xfrm>
              <a:off x="192" y="1992"/>
              <a:ext cx="336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0313" tIns="35157" rIns="70313" bIns="35157">
              <a:spAutoFit/>
            </a:bodyPr>
            <a:lstStyle/>
            <a:p>
              <a:endParaRPr lang="fr-FR"/>
            </a:p>
          </p:txBody>
        </p:sp>
      </p:grpSp>
      <p:sp>
        <p:nvSpPr>
          <p:cNvPr id="64625" name="Freeform 113"/>
          <p:cNvSpPr>
            <a:spLocks/>
          </p:cNvSpPr>
          <p:nvPr/>
        </p:nvSpPr>
        <p:spPr bwMode="auto">
          <a:xfrm>
            <a:off x="1549400" y="2762250"/>
            <a:ext cx="7112000" cy="254000"/>
          </a:xfrm>
          <a:custGeom>
            <a:avLst/>
            <a:gdLst>
              <a:gd name="T0" fmla="*/ 0 w 4480"/>
              <a:gd name="T1" fmla="*/ 74 h 160"/>
              <a:gd name="T2" fmla="*/ 4480 w 4480"/>
              <a:gd name="T3" fmla="*/ 0 h 160"/>
              <a:gd name="T4" fmla="*/ 4480 w 4480"/>
              <a:gd name="T5" fmla="*/ 160 h 160"/>
              <a:gd name="T6" fmla="*/ 0 w 4480"/>
              <a:gd name="T7" fmla="*/ 74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480" h="160">
                <a:moveTo>
                  <a:pt x="0" y="74"/>
                </a:moveTo>
                <a:lnTo>
                  <a:pt x="4480" y="0"/>
                </a:lnTo>
                <a:lnTo>
                  <a:pt x="4480" y="160"/>
                </a:lnTo>
                <a:lnTo>
                  <a:pt x="0" y="74"/>
                </a:lnTo>
                <a:close/>
              </a:path>
            </a:pathLst>
          </a:custGeom>
          <a:solidFill>
            <a:srgbClr val="E6E6E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grpSp>
        <p:nvGrpSpPr>
          <p:cNvPr id="64634" name="Group 122"/>
          <p:cNvGrpSpPr>
            <a:grpSpLocks/>
          </p:cNvGrpSpPr>
          <p:nvPr/>
        </p:nvGrpSpPr>
        <p:grpSpPr bwMode="auto">
          <a:xfrm>
            <a:off x="6400800" y="3143252"/>
            <a:ext cx="1595438" cy="2733676"/>
            <a:chOff x="4032" y="1980"/>
            <a:chExt cx="1005" cy="1722"/>
          </a:xfrm>
        </p:grpSpPr>
        <p:sp>
          <p:nvSpPr>
            <p:cNvPr id="64580" name="Text Box 68"/>
            <p:cNvSpPr txBox="1">
              <a:spLocks noChangeArrowheads="1"/>
            </p:cNvSpPr>
            <p:nvPr/>
          </p:nvSpPr>
          <p:spPr bwMode="auto">
            <a:xfrm>
              <a:off x="4140" y="1980"/>
              <a:ext cx="813" cy="422"/>
            </a:xfrm>
            <a:prstGeom prst="rect">
              <a:avLst/>
            </a:prstGeom>
            <a:solidFill>
              <a:srgbClr val="FF99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fr-FR" sz="1800"/>
                <a:t>Zone</a:t>
              </a:r>
              <a:br>
                <a:rPr lang="fr-FR" sz="1800"/>
              </a:br>
              <a:r>
                <a:rPr lang="fr-FR" sz="1800"/>
                <a:t>turbulente</a:t>
              </a:r>
            </a:p>
          </p:txBody>
        </p:sp>
        <p:sp>
          <p:nvSpPr>
            <p:cNvPr id="64626" name="Text Box 114"/>
            <p:cNvSpPr txBox="1">
              <a:spLocks noChangeArrowheads="1"/>
            </p:cNvSpPr>
            <p:nvPr/>
          </p:nvSpPr>
          <p:spPr bwMode="auto">
            <a:xfrm>
              <a:off x="4032" y="2592"/>
              <a:ext cx="9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/>
                <a:t>On montre :</a:t>
              </a:r>
            </a:p>
          </p:txBody>
        </p:sp>
        <p:pic>
          <p:nvPicPr>
            <p:cNvPr id="64627" name="Picture 115" descr="&#10;Image 206.png                                                  000E498AMacintosh HD                   C3E3631A: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0" y="3218"/>
              <a:ext cx="957" cy="4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4632" name="Group 120"/>
          <p:cNvGrpSpPr>
            <a:grpSpLocks/>
          </p:cNvGrpSpPr>
          <p:nvPr/>
        </p:nvGrpSpPr>
        <p:grpSpPr bwMode="auto">
          <a:xfrm>
            <a:off x="604839" y="3143252"/>
            <a:ext cx="3314703" cy="2733676"/>
            <a:chOff x="381" y="1980"/>
            <a:chExt cx="2088" cy="1722"/>
          </a:xfrm>
        </p:grpSpPr>
        <p:sp>
          <p:nvSpPr>
            <p:cNvPr id="64578" name="Text Box 66"/>
            <p:cNvSpPr txBox="1">
              <a:spLocks noChangeArrowheads="1"/>
            </p:cNvSpPr>
            <p:nvPr/>
          </p:nvSpPr>
          <p:spPr bwMode="auto">
            <a:xfrm>
              <a:off x="1074" y="1980"/>
              <a:ext cx="704" cy="422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fr-FR" sz="1800"/>
                <a:t>Zone</a:t>
              </a:r>
              <a:br>
                <a:rPr lang="fr-FR" sz="1800"/>
              </a:br>
              <a:r>
                <a:rPr lang="fr-FR" sz="1800"/>
                <a:t>laminaire</a:t>
              </a:r>
            </a:p>
          </p:txBody>
        </p:sp>
        <p:pic>
          <p:nvPicPr>
            <p:cNvPr id="64628" name="Picture 116" descr="&#10;Image 219.png                                                  000E498AMacintosh HD                   C3E3631A: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3204"/>
              <a:ext cx="932" cy="4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4629" name="Text Box 117"/>
            <p:cNvSpPr txBox="1">
              <a:spLocks noChangeArrowheads="1"/>
            </p:cNvSpPr>
            <p:nvPr/>
          </p:nvSpPr>
          <p:spPr bwMode="auto">
            <a:xfrm>
              <a:off x="381" y="2496"/>
              <a:ext cx="2088" cy="6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fr-FR"/>
                <a:t>On montre :</a:t>
              </a:r>
              <a:br>
                <a:rPr lang="fr-FR"/>
              </a:br>
              <a:r>
                <a:rPr lang="fr-FR"/>
                <a:t>(théorie de Blasius,</a:t>
              </a:r>
              <a:br>
                <a:rPr lang="fr-FR"/>
              </a:br>
              <a:r>
                <a:rPr lang="fr-FR"/>
                <a:t>cf. exo pour les courageux)</a:t>
              </a:r>
            </a:p>
          </p:txBody>
        </p:sp>
      </p:grpSp>
      <p:grpSp>
        <p:nvGrpSpPr>
          <p:cNvPr id="64633" name="Group 121"/>
          <p:cNvGrpSpPr>
            <a:grpSpLocks/>
          </p:cNvGrpSpPr>
          <p:nvPr/>
        </p:nvGrpSpPr>
        <p:grpSpPr bwMode="auto">
          <a:xfrm>
            <a:off x="3717925" y="3143250"/>
            <a:ext cx="2530475" cy="1352550"/>
            <a:chOff x="2342" y="1980"/>
            <a:chExt cx="1594" cy="852"/>
          </a:xfrm>
        </p:grpSpPr>
        <p:sp>
          <p:nvSpPr>
            <p:cNvPr id="64579" name="Text Box 67"/>
            <p:cNvSpPr txBox="1">
              <a:spLocks noChangeArrowheads="1"/>
            </p:cNvSpPr>
            <p:nvPr/>
          </p:nvSpPr>
          <p:spPr bwMode="auto">
            <a:xfrm>
              <a:off x="2736" y="1980"/>
              <a:ext cx="740" cy="422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fr-FR" sz="1800"/>
                <a:t>Zone de </a:t>
              </a:r>
              <a:br>
                <a:rPr lang="fr-FR" sz="1800"/>
              </a:br>
              <a:r>
                <a:rPr lang="fr-FR" sz="1800"/>
                <a:t>transition</a:t>
              </a:r>
            </a:p>
          </p:txBody>
        </p:sp>
        <p:pic>
          <p:nvPicPr>
            <p:cNvPr id="64631" name="Picture 119" descr="&#10;Image 220.png                                                  000E498AMacintosh HD                   C3E3631A: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2" y="2592"/>
              <a:ext cx="1594" cy="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ZoneTexte 1"/>
          <p:cNvSpPr txBox="1"/>
          <p:nvPr/>
        </p:nvSpPr>
        <p:spPr>
          <a:xfrm>
            <a:off x="3315017" y="5868560"/>
            <a:ext cx="251396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>
                <a:solidFill>
                  <a:srgbClr val="FF0000"/>
                </a:solidFill>
              </a:rPr>
              <a:t>A RETENIR !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634" name="Group 218"/>
          <p:cNvGrpSpPr>
            <a:grpSpLocks/>
          </p:cNvGrpSpPr>
          <p:nvPr/>
        </p:nvGrpSpPr>
        <p:grpSpPr bwMode="auto">
          <a:xfrm>
            <a:off x="914400" y="3048000"/>
            <a:ext cx="7508875" cy="1665288"/>
            <a:chOff x="576" y="1920"/>
            <a:chExt cx="4730" cy="1049"/>
          </a:xfrm>
        </p:grpSpPr>
        <p:pic>
          <p:nvPicPr>
            <p:cNvPr id="60421" name="Picture 5" descr="&#10;Image 200.png                                                  000E498AMacintosh HD                   C3E3631A: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2270"/>
              <a:ext cx="1925" cy="3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610" name="Picture 194" descr="&#10;Image 211.png                                                  000E498AMacintosh HD                   C3E3631A: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9" y="1920"/>
              <a:ext cx="2757" cy="10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Contrainte tangentielle (laminaire)</a:t>
            </a:r>
          </a:p>
        </p:txBody>
      </p:sp>
      <p:grpSp>
        <p:nvGrpSpPr>
          <p:cNvPr id="60555" name="Group 139"/>
          <p:cNvGrpSpPr>
            <a:grpSpLocks/>
          </p:cNvGrpSpPr>
          <p:nvPr/>
        </p:nvGrpSpPr>
        <p:grpSpPr bwMode="auto">
          <a:xfrm>
            <a:off x="0" y="1820863"/>
            <a:ext cx="841375" cy="1341437"/>
            <a:chOff x="0" y="1147"/>
            <a:chExt cx="530" cy="845"/>
          </a:xfrm>
        </p:grpSpPr>
        <p:sp>
          <p:nvSpPr>
            <p:cNvPr id="60556" name="Line 140"/>
            <p:cNvSpPr>
              <a:spLocks noChangeShapeType="1"/>
            </p:cNvSpPr>
            <p:nvPr/>
          </p:nvSpPr>
          <p:spPr bwMode="auto">
            <a:xfrm>
              <a:off x="194" y="1147"/>
              <a:ext cx="336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60557" name="Line 141"/>
            <p:cNvSpPr>
              <a:spLocks noChangeShapeType="1"/>
            </p:cNvSpPr>
            <p:nvPr/>
          </p:nvSpPr>
          <p:spPr bwMode="auto">
            <a:xfrm>
              <a:off x="194" y="1334"/>
              <a:ext cx="336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60558" name="Line 142"/>
            <p:cNvSpPr>
              <a:spLocks noChangeShapeType="1"/>
            </p:cNvSpPr>
            <p:nvPr/>
          </p:nvSpPr>
          <p:spPr bwMode="auto">
            <a:xfrm>
              <a:off x="194" y="1520"/>
              <a:ext cx="336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60559" name="Line 143"/>
            <p:cNvSpPr>
              <a:spLocks noChangeShapeType="1"/>
            </p:cNvSpPr>
            <p:nvPr/>
          </p:nvSpPr>
          <p:spPr bwMode="auto">
            <a:xfrm>
              <a:off x="194" y="1707"/>
              <a:ext cx="336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0313" tIns="35157" rIns="70313" bIns="35157">
              <a:spAutoFit/>
            </a:bodyPr>
            <a:lstStyle/>
            <a:p>
              <a:endParaRPr lang="fr-FR"/>
            </a:p>
          </p:txBody>
        </p:sp>
        <p:grpSp>
          <p:nvGrpSpPr>
            <p:cNvPr id="60560" name="Group 144"/>
            <p:cNvGrpSpPr>
              <a:grpSpLocks/>
            </p:cNvGrpSpPr>
            <p:nvPr/>
          </p:nvGrpSpPr>
          <p:grpSpPr bwMode="auto">
            <a:xfrm>
              <a:off x="192" y="1243"/>
              <a:ext cx="336" cy="560"/>
              <a:chOff x="1213" y="3460"/>
              <a:chExt cx="418" cy="560"/>
            </a:xfrm>
          </p:grpSpPr>
          <p:sp>
            <p:nvSpPr>
              <p:cNvPr id="60561" name="Line 145"/>
              <p:cNvSpPr>
                <a:spLocks noChangeShapeType="1"/>
              </p:cNvSpPr>
              <p:nvPr/>
            </p:nvSpPr>
            <p:spPr bwMode="auto">
              <a:xfrm>
                <a:off x="1213" y="3460"/>
                <a:ext cx="418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70313" tIns="35157" rIns="70313" bIns="35157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60562" name="Line 146"/>
              <p:cNvSpPr>
                <a:spLocks noChangeShapeType="1"/>
              </p:cNvSpPr>
              <p:nvPr/>
            </p:nvSpPr>
            <p:spPr bwMode="auto">
              <a:xfrm>
                <a:off x="1213" y="3647"/>
                <a:ext cx="418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70313" tIns="35157" rIns="70313" bIns="35157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60563" name="Line 147"/>
              <p:cNvSpPr>
                <a:spLocks noChangeShapeType="1"/>
              </p:cNvSpPr>
              <p:nvPr/>
            </p:nvSpPr>
            <p:spPr bwMode="auto">
              <a:xfrm>
                <a:off x="1213" y="3833"/>
                <a:ext cx="418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70313" tIns="35157" rIns="70313" bIns="35157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60564" name="Line 148"/>
              <p:cNvSpPr>
                <a:spLocks noChangeShapeType="1"/>
              </p:cNvSpPr>
              <p:nvPr/>
            </p:nvSpPr>
            <p:spPr bwMode="auto">
              <a:xfrm>
                <a:off x="1213" y="4020"/>
                <a:ext cx="418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70313" tIns="35157" rIns="70313" bIns="35157">
                <a:spAutoFit/>
              </a:bodyPr>
              <a:lstStyle/>
              <a:p>
                <a:endParaRPr lang="fr-FR"/>
              </a:p>
            </p:txBody>
          </p:sp>
        </p:grpSp>
        <p:sp>
          <p:nvSpPr>
            <p:cNvPr id="60565" name="Text Box 149"/>
            <p:cNvSpPr txBox="1">
              <a:spLocks noChangeArrowheads="1"/>
            </p:cNvSpPr>
            <p:nvPr/>
          </p:nvSpPr>
          <p:spPr bwMode="auto">
            <a:xfrm>
              <a:off x="0" y="1434"/>
              <a:ext cx="209" cy="2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0313" tIns="35157" rIns="70313" bIns="35157">
              <a:spAutoFit/>
            </a:bodyPr>
            <a:lstStyle>
              <a:lvl1pPr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0163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80168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20332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160337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0605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5177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29749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4321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fr-FR" sz="2100">
                  <a:solidFill>
                    <a:srgbClr val="0000FF"/>
                  </a:solidFill>
                  <a:latin typeface="Times New Roman" charset="0"/>
                </a:rPr>
                <a:t>U</a:t>
              </a:r>
            </a:p>
          </p:txBody>
        </p:sp>
        <p:sp>
          <p:nvSpPr>
            <p:cNvPr id="60566" name="Line 150"/>
            <p:cNvSpPr>
              <a:spLocks noChangeShapeType="1"/>
            </p:cNvSpPr>
            <p:nvPr/>
          </p:nvSpPr>
          <p:spPr bwMode="auto">
            <a:xfrm>
              <a:off x="194" y="1896"/>
              <a:ext cx="336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60567" name="Line 151"/>
            <p:cNvSpPr>
              <a:spLocks noChangeShapeType="1"/>
            </p:cNvSpPr>
            <p:nvPr/>
          </p:nvSpPr>
          <p:spPr bwMode="auto">
            <a:xfrm>
              <a:off x="192" y="1992"/>
              <a:ext cx="336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0313" tIns="35157" rIns="70313" bIns="35157">
              <a:spAutoFit/>
            </a:bodyPr>
            <a:lstStyle/>
            <a:p>
              <a:endParaRPr lang="fr-FR"/>
            </a:p>
          </p:txBody>
        </p:sp>
      </p:grpSp>
      <p:sp>
        <p:nvSpPr>
          <p:cNvPr id="60568" name="Line 152"/>
          <p:cNvSpPr>
            <a:spLocks noChangeShapeType="1"/>
          </p:cNvSpPr>
          <p:nvPr/>
        </p:nvSpPr>
        <p:spPr bwMode="auto">
          <a:xfrm>
            <a:off x="838200" y="1600200"/>
            <a:ext cx="0" cy="159226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0588" name="Freeform 172"/>
          <p:cNvSpPr>
            <a:spLocks/>
          </p:cNvSpPr>
          <p:nvPr/>
        </p:nvSpPr>
        <p:spPr bwMode="auto">
          <a:xfrm>
            <a:off x="1549400" y="2770188"/>
            <a:ext cx="7112000" cy="254000"/>
          </a:xfrm>
          <a:custGeom>
            <a:avLst/>
            <a:gdLst>
              <a:gd name="T0" fmla="*/ 0 w 4480"/>
              <a:gd name="T1" fmla="*/ 74 h 160"/>
              <a:gd name="T2" fmla="*/ 4480 w 4480"/>
              <a:gd name="T3" fmla="*/ 0 h 160"/>
              <a:gd name="T4" fmla="*/ 4480 w 4480"/>
              <a:gd name="T5" fmla="*/ 160 h 160"/>
              <a:gd name="T6" fmla="*/ 0 w 4480"/>
              <a:gd name="T7" fmla="*/ 74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480" h="160">
                <a:moveTo>
                  <a:pt x="0" y="74"/>
                </a:moveTo>
                <a:lnTo>
                  <a:pt x="4480" y="0"/>
                </a:lnTo>
                <a:lnTo>
                  <a:pt x="4480" y="160"/>
                </a:lnTo>
                <a:lnTo>
                  <a:pt x="0" y="74"/>
                </a:lnTo>
                <a:close/>
              </a:path>
            </a:pathLst>
          </a:custGeom>
          <a:solidFill>
            <a:srgbClr val="E6E6E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0589" name="Freeform 173"/>
          <p:cNvSpPr>
            <a:spLocks/>
          </p:cNvSpPr>
          <p:nvPr/>
        </p:nvSpPr>
        <p:spPr bwMode="auto">
          <a:xfrm>
            <a:off x="1543050" y="2041525"/>
            <a:ext cx="4260850" cy="846138"/>
          </a:xfrm>
          <a:custGeom>
            <a:avLst/>
            <a:gdLst>
              <a:gd name="T0" fmla="*/ 0 w 1776"/>
              <a:gd name="T1" fmla="*/ 240 h 240"/>
              <a:gd name="T2" fmla="*/ 336 w 1776"/>
              <a:gd name="T3" fmla="*/ 144 h 240"/>
              <a:gd name="T4" fmla="*/ 1056 w 1776"/>
              <a:gd name="T5" fmla="*/ 48 h 240"/>
              <a:gd name="T6" fmla="*/ 1776 w 1776"/>
              <a:gd name="T7" fmla="*/ 0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776" h="240">
                <a:moveTo>
                  <a:pt x="0" y="240"/>
                </a:moveTo>
                <a:cubicBezTo>
                  <a:pt x="80" y="208"/>
                  <a:pt x="160" y="176"/>
                  <a:pt x="336" y="144"/>
                </a:cubicBezTo>
                <a:cubicBezTo>
                  <a:pt x="512" y="112"/>
                  <a:pt x="816" y="72"/>
                  <a:pt x="1056" y="48"/>
                </a:cubicBezTo>
                <a:cubicBezTo>
                  <a:pt x="1296" y="24"/>
                  <a:pt x="1536" y="12"/>
                  <a:pt x="1776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pic>
        <p:nvPicPr>
          <p:cNvPr id="60614" name="Picture 198" descr="&#10;Image 215.png                                                  000E498AMacintosh HD                   C3E3631A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713" y="6067822"/>
            <a:ext cx="2020887" cy="81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0630" name="Group 214"/>
          <p:cNvGrpSpPr>
            <a:grpSpLocks/>
          </p:cNvGrpSpPr>
          <p:nvPr/>
        </p:nvGrpSpPr>
        <p:grpSpPr bwMode="auto">
          <a:xfrm>
            <a:off x="304800" y="4821238"/>
            <a:ext cx="3825875" cy="412750"/>
            <a:chOff x="337" y="2640"/>
            <a:chExt cx="2410" cy="260"/>
          </a:xfrm>
        </p:grpSpPr>
        <p:pic>
          <p:nvPicPr>
            <p:cNvPr id="60607" name="Picture 191" descr="&#10;Image 208.png                                                  000E498AMacintosh HD                   C3E3631A: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" y="2655"/>
              <a:ext cx="857" cy="2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0616" name="Text Box 200"/>
            <p:cNvSpPr txBox="1">
              <a:spLocks noChangeArrowheads="1"/>
            </p:cNvSpPr>
            <p:nvPr/>
          </p:nvSpPr>
          <p:spPr bwMode="auto">
            <a:xfrm>
              <a:off x="1191" y="2640"/>
              <a:ext cx="1556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/>
                <a:t>sur la plaque donc :</a:t>
              </a:r>
            </a:p>
          </p:txBody>
        </p:sp>
      </p:grpSp>
      <p:sp>
        <p:nvSpPr>
          <p:cNvPr id="60620" name="Rectangle 204"/>
          <p:cNvSpPr>
            <a:spLocks noChangeArrowheads="1"/>
          </p:cNvSpPr>
          <p:nvPr/>
        </p:nvSpPr>
        <p:spPr bwMode="auto">
          <a:xfrm>
            <a:off x="7094538" y="3905250"/>
            <a:ext cx="568325" cy="760413"/>
          </a:xfrm>
          <a:prstGeom prst="rect">
            <a:avLst/>
          </a:prstGeom>
          <a:solidFill>
            <a:schemeClr val="tx1">
              <a:alpha val="49001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grpSp>
        <p:nvGrpSpPr>
          <p:cNvPr id="60636" name="Group 220"/>
          <p:cNvGrpSpPr>
            <a:grpSpLocks/>
          </p:cNvGrpSpPr>
          <p:nvPr/>
        </p:nvGrpSpPr>
        <p:grpSpPr bwMode="auto">
          <a:xfrm>
            <a:off x="5343525" y="3086100"/>
            <a:ext cx="2665413" cy="1560513"/>
            <a:chOff x="3366" y="1944"/>
            <a:chExt cx="1679" cy="983"/>
          </a:xfrm>
        </p:grpSpPr>
        <p:sp>
          <p:nvSpPr>
            <p:cNvPr id="60618" name="Rectangle 202"/>
            <p:cNvSpPr>
              <a:spLocks noChangeArrowheads="1"/>
            </p:cNvSpPr>
            <p:nvPr/>
          </p:nvSpPr>
          <p:spPr bwMode="auto">
            <a:xfrm>
              <a:off x="3366" y="1944"/>
              <a:ext cx="358" cy="479"/>
            </a:xfrm>
            <a:prstGeom prst="rect">
              <a:avLst/>
            </a:prstGeom>
            <a:solidFill>
              <a:schemeClr val="tx1">
                <a:alpha val="49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0619" name="Rectangle 203"/>
            <p:cNvSpPr>
              <a:spLocks noChangeArrowheads="1"/>
            </p:cNvSpPr>
            <p:nvPr/>
          </p:nvSpPr>
          <p:spPr bwMode="auto">
            <a:xfrm>
              <a:off x="4687" y="1956"/>
              <a:ext cx="358" cy="479"/>
            </a:xfrm>
            <a:prstGeom prst="rect">
              <a:avLst/>
            </a:prstGeom>
            <a:solidFill>
              <a:schemeClr val="tx1">
                <a:alpha val="49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0621" name="Rectangle 205"/>
            <p:cNvSpPr>
              <a:spLocks noChangeArrowheads="1"/>
            </p:cNvSpPr>
            <p:nvPr/>
          </p:nvSpPr>
          <p:spPr bwMode="auto">
            <a:xfrm>
              <a:off x="3581" y="2448"/>
              <a:ext cx="358" cy="479"/>
            </a:xfrm>
            <a:prstGeom prst="rect">
              <a:avLst/>
            </a:prstGeom>
            <a:solidFill>
              <a:schemeClr val="tx1">
                <a:alpha val="49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60623" name="Text Box 207"/>
          <p:cNvSpPr txBox="1">
            <a:spLocks noChangeArrowheads="1"/>
          </p:cNvSpPr>
          <p:nvPr/>
        </p:nvSpPr>
        <p:spPr bwMode="auto">
          <a:xfrm>
            <a:off x="381000" y="6184602"/>
            <a:ext cx="3387725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/>
              <a:t>Contrainte plaque / fluide :</a:t>
            </a:r>
          </a:p>
        </p:txBody>
      </p:sp>
      <p:grpSp>
        <p:nvGrpSpPr>
          <p:cNvPr id="60627" name="Group 211"/>
          <p:cNvGrpSpPr>
            <a:grpSpLocks/>
          </p:cNvGrpSpPr>
          <p:nvPr/>
        </p:nvGrpSpPr>
        <p:grpSpPr bwMode="auto">
          <a:xfrm>
            <a:off x="3822576" y="1196752"/>
            <a:ext cx="533400" cy="390525"/>
            <a:chOff x="1637" y="1248"/>
            <a:chExt cx="336" cy="246"/>
          </a:xfrm>
        </p:grpSpPr>
        <p:sp>
          <p:nvSpPr>
            <p:cNvPr id="60628" name="Text Box 212"/>
            <p:cNvSpPr txBox="1">
              <a:spLocks noChangeArrowheads="1"/>
            </p:cNvSpPr>
            <p:nvPr/>
          </p:nvSpPr>
          <p:spPr bwMode="auto">
            <a:xfrm>
              <a:off x="1680" y="1248"/>
              <a:ext cx="209" cy="2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0313" tIns="35157" rIns="70313" bIns="35157">
              <a:spAutoFit/>
            </a:bodyPr>
            <a:lstStyle>
              <a:lvl1pPr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0163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80168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20332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160337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0605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5177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29749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4321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fr-FR" sz="2100">
                  <a:solidFill>
                    <a:srgbClr val="0000FF"/>
                  </a:solidFill>
                  <a:latin typeface="Times New Roman" charset="0"/>
                </a:rPr>
                <a:t>U</a:t>
              </a:r>
            </a:p>
          </p:txBody>
        </p:sp>
        <p:sp>
          <p:nvSpPr>
            <p:cNvPr id="60629" name="Line 213"/>
            <p:cNvSpPr>
              <a:spLocks noChangeShapeType="1"/>
            </p:cNvSpPr>
            <p:nvPr/>
          </p:nvSpPr>
          <p:spPr bwMode="auto">
            <a:xfrm>
              <a:off x="1637" y="1488"/>
              <a:ext cx="336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0313" tIns="35157" rIns="70313" bIns="35157">
              <a:spAutoFit/>
            </a:bodyPr>
            <a:lstStyle/>
            <a:p>
              <a:endParaRPr lang="fr-FR"/>
            </a:p>
          </p:txBody>
        </p:sp>
      </p:grpSp>
      <p:pic>
        <p:nvPicPr>
          <p:cNvPr id="60631" name="Picture 215" descr="&#10;Image 243.png                                                  000E498AMacintosh HD                   C3E3631A: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413" y="6229747"/>
            <a:ext cx="1633537" cy="35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0635" name="Group 219"/>
          <p:cNvGrpSpPr>
            <a:grpSpLocks/>
          </p:cNvGrpSpPr>
          <p:nvPr/>
        </p:nvGrpSpPr>
        <p:grpSpPr bwMode="auto">
          <a:xfrm>
            <a:off x="4084638" y="4668838"/>
            <a:ext cx="3705225" cy="715962"/>
            <a:chOff x="2573" y="2941"/>
            <a:chExt cx="2334" cy="451"/>
          </a:xfrm>
        </p:grpSpPr>
        <p:pic>
          <p:nvPicPr>
            <p:cNvPr id="60608" name="Picture 192" descr="&#10;Image 209.png                                                  000E498AMacintosh HD                   C3E3631A: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3" y="2941"/>
              <a:ext cx="1123" cy="4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0632" name="Rectangle 216"/>
            <p:cNvSpPr>
              <a:spLocks noChangeArrowheads="1"/>
            </p:cNvSpPr>
            <p:nvPr/>
          </p:nvSpPr>
          <p:spPr bwMode="auto">
            <a:xfrm>
              <a:off x="3840" y="3037"/>
              <a:ext cx="106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/>
                <a:t>sur la plaque</a:t>
              </a:r>
            </a:p>
          </p:txBody>
        </p:sp>
      </p:grpSp>
      <p:grpSp>
        <p:nvGrpSpPr>
          <p:cNvPr id="60638" name="Group 222"/>
          <p:cNvGrpSpPr>
            <a:grpSpLocks/>
          </p:cNvGrpSpPr>
          <p:nvPr/>
        </p:nvGrpSpPr>
        <p:grpSpPr bwMode="auto">
          <a:xfrm>
            <a:off x="3797300" y="2844800"/>
            <a:ext cx="661988" cy="752475"/>
            <a:chOff x="2392" y="1792"/>
            <a:chExt cx="417" cy="474"/>
          </a:xfrm>
        </p:grpSpPr>
        <p:sp>
          <p:nvSpPr>
            <p:cNvPr id="60605" name="Line 189"/>
            <p:cNvSpPr>
              <a:spLocks noChangeShapeType="1"/>
            </p:cNvSpPr>
            <p:nvPr/>
          </p:nvSpPr>
          <p:spPr bwMode="auto">
            <a:xfrm>
              <a:off x="2392" y="1792"/>
              <a:ext cx="0" cy="432"/>
            </a:xfrm>
            <a:prstGeom prst="line">
              <a:avLst/>
            </a:prstGeom>
            <a:noFill/>
            <a:ln w="38100" cmpd="sng">
              <a:solidFill>
                <a:srgbClr val="FF00FF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pic>
          <p:nvPicPr>
            <p:cNvPr id="60624" name="Picture 208" descr="&#10;Image 212.png                                                  000E498AMacintosh HD                   C3E3631A: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8" y="2064"/>
              <a:ext cx="361" cy="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0640" name="Group 224"/>
          <p:cNvGrpSpPr>
            <a:grpSpLocks/>
          </p:cNvGrpSpPr>
          <p:nvPr/>
        </p:nvGrpSpPr>
        <p:grpSpPr bwMode="auto">
          <a:xfrm>
            <a:off x="2590800" y="2438400"/>
            <a:ext cx="1193800" cy="419100"/>
            <a:chOff x="1632" y="1536"/>
            <a:chExt cx="752" cy="264"/>
          </a:xfrm>
        </p:grpSpPr>
        <p:sp>
          <p:nvSpPr>
            <p:cNvPr id="60540" name="Line 124"/>
            <p:cNvSpPr>
              <a:spLocks noChangeShapeType="1"/>
            </p:cNvSpPr>
            <p:nvPr/>
          </p:nvSpPr>
          <p:spPr bwMode="auto">
            <a:xfrm flipH="1" flipV="1">
              <a:off x="1672" y="1800"/>
              <a:ext cx="712" cy="0"/>
            </a:xfrm>
            <a:prstGeom prst="line">
              <a:avLst/>
            </a:prstGeom>
            <a:noFill/>
            <a:ln w="38100" cmpd="sng">
              <a:solidFill>
                <a:schemeClr val="accent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pic>
          <p:nvPicPr>
            <p:cNvPr id="60639" name="Picture 223" descr="&#10;Image 300.png                                                  000E498AMacintosh HD                   C3E3631A: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2" y="1536"/>
              <a:ext cx="333" cy="2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0644" name="Group 228"/>
          <p:cNvGrpSpPr>
            <a:grpSpLocks/>
          </p:cNvGrpSpPr>
          <p:nvPr/>
        </p:nvGrpSpPr>
        <p:grpSpPr bwMode="auto">
          <a:xfrm>
            <a:off x="381000" y="5334000"/>
            <a:ext cx="5181600" cy="720725"/>
            <a:chOff x="240" y="3360"/>
            <a:chExt cx="3264" cy="454"/>
          </a:xfrm>
        </p:grpSpPr>
        <p:sp>
          <p:nvSpPr>
            <p:cNvPr id="60617" name="Text Box 201"/>
            <p:cNvSpPr txBox="1">
              <a:spLocks noChangeArrowheads="1"/>
            </p:cNvSpPr>
            <p:nvPr/>
          </p:nvSpPr>
          <p:spPr bwMode="auto">
            <a:xfrm>
              <a:off x="240" y="3454"/>
              <a:ext cx="2042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/>
                <a:t>Conservation de la masse :</a:t>
              </a:r>
            </a:p>
          </p:txBody>
        </p:sp>
        <p:pic>
          <p:nvPicPr>
            <p:cNvPr id="60641" name="Picture 225" descr="&#10;Image 301.png                                                  000E498AMacintosh HD                   C3E3631A: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3" y="3360"/>
              <a:ext cx="921" cy="4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0645" name="Group 229"/>
          <p:cNvGrpSpPr>
            <a:grpSpLocks/>
          </p:cNvGrpSpPr>
          <p:nvPr/>
        </p:nvGrpSpPr>
        <p:grpSpPr bwMode="auto">
          <a:xfrm>
            <a:off x="5562600" y="5484813"/>
            <a:ext cx="2227263" cy="412750"/>
            <a:chOff x="3504" y="3455"/>
            <a:chExt cx="1403" cy="260"/>
          </a:xfrm>
        </p:grpSpPr>
        <p:sp>
          <p:nvSpPr>
            <p:cNvPr id="60622" name="Rectangle 206"/>
            <p:cNvSpPr>
              <a:spLocks noChangeArrowheads="1"/>
            </p:cNvSpPr>
            <p:nvPr/>
          </p:nvSpPr>
          <p:spPr bwMode="auto">
            <a:xfrm>
              <a:off x="3840" y="3455"/>
              <a:ext cx="106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/>
                <a:t>sur la plaque</a:t>
              </a:r>
            </a:p>
          </p:txBody>
        </p:sp>
        <p:pic>
          <p:nvPicPr>
            <p:cNvPr id="60642" name="Picture 226" descr="&#10;Image 302.png                                                  000E498AMacintosh HD                   C3E3631A: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4" y="3492"/>
              <a:ext cx="323" cy="1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0652" name="Group 236"/>
          <p:cNvGrpSpPr>
            <a:grpSpLocks/>
          </p:cNvGrpSpPr>
          <p:nvPr/>
        </p:nvGrpSpPr>
        <p:grpSpPr bwMode="auto">
          <a:xfrm>
            <a:off x="8421688" y="3067050"/>
            <a:ext cx="515937" cy="1609725"/>
            <a:chOff x="5305" y="1932"/>
            <a:chExt cx="325" cy="1014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grpSpPr>
        <p:pic>
          <p:nvPicPr>
            <p:cNvPr id="60649" name="Picture 233" descr="&#10;Image 308.png                                                  000E498AMacintosh HD                   C3E3631A: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" y="1968"/>
              <a:ext cx="234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650" name="Picture 234" descr="&#10;Image 309.png                                                  000E498AMacintosh HD                   C3E3631A: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5" y="1932"/>
              <a:ext cx="96" cy="10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651" name="Picture 235" descr="&#10;Image 310.png                                                  000E498AMacintosh HD                   C3E3631A: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7" y="1936"/>
              <a:ext cx="93" cy="10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9" name="Group 168"/>
          <p:cNvGrpSpPr>
            <a:grpSpLocks/>
          </p:cNvGrpSpPr>
          <p:nvPr/>
        </p:nvGrpSpPr>
        <p:grpSpPr bwMode="auto">
          <a:xfrm>
            <a:off x="1536700" y="2949579"/>
            <a:ext cx="2235200" cy="461963"/>
            <a:chOff x="968" y="1992"/>
            <a:chExt cx="1408" cy="291"/>
          </a:xfrm>
        </p:grpSpPr>
        <p:sp>
          <p:nvSpPr>
            <p:cNvPr id="80" name="Line 151"/>
            <p:cNvSpPr>
              <a:spLocks noChangeShapeType="1"/>
            </p:cNvSpPr>
            <p:nvPr/>
          </p:nvSpPr>
          <p:spPr bwMode="auto">
            <a:xfrm>
              <a:off x="968" y="2064"/>
              <a:ext cx="1408" cy="0"/>
            </a:xfrm>
            <a:prstGeom prst="line">
              <a:avLst/>
            </a:prstGeom>
            <a:noFill/>
            <a:ln w="38100" cmpd="sng">
              <a:solidFill>
                <a:schemeClr val="hlink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1" name="Text Box 152"/>
            <p:cNvSpPr txBox="1">
              <a:spLocks noChangeArrowheads="1"/>
            </p:cNvSpPr>
            <p:nvPr/>
          </p:nvSpPr>
          <p:spPr bwMode="auto">
            <a:xfrm>
              <a:off x="1571" y="1992"/>
              <a:ext cx="229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2400" b="1">
                  <a:solidFill>
                    <a:srgbClr val="0000FF"/>
                  </a:solidFill>
                  <a:latin typeface="+mj-lt"/>
                </a:rPr>
                <a:t>x</a:t>
              </a:r>
            </a:p>
          </p:txBody>
        </p:sp>
      </p:grpSp>
      <p:grpSp>
        <p:nvGrpSpPr>
          <p:cNvPr id="2" name="Grouper 1"/>
          <p:cNvGrpSpPr/>
          <p:nvPr/>
        </p:nvGrpSpPr>
        <p:grpSpPr>
          <a:xfrm>
            <a:off x="3779912" y="1772816"/>
            <a:ext cx="528637" cy="1075159"/>
            <a:chOff x="3779912" y="1772816"/>
            <a:chExt cx="528637" cy="1075159"/>
          </a:xfrm>
        </p:grpSpPr>
        <p:sp>
          <p:nvSpPr>
            <p:cNvPr id="83" name="Line 13"/>
            <p:cNvSpPr>
              <a:spLocks noChangeShapeType="1"/>
            </p:cNvSpPr>
            <p:nvPr/>
          </p:nvSpPr>
          <p:spPr bwMode="auto">
            <a:xfrm flipV="1">
              <a:off x="3791024" y="1772816"/>
              <a:ext cx="0" cy="10699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4" name="Freeform 14"/>
            <p:cNvSpPr>
              <a:spLocks/>
            </p:cNvSpPr>
            <p:nvPr/>
          </p:nvSpPr>
          <p:spPr bwMode="auto">
            <a:xfrm>
              <a:off x="3779912" y="1795396"/>
              <a:ext cx="523875" cy="1052579"/>
            </a:xfrm>
            <a:custGeom>
              <a:avLst/>
              <a:gdLst>
                <a:gd name="T0" fmla="*/ 0 w 389"/>
                <a:gd name="T1" fmla="*/ 725 h 727"/>
                <a:gd name="T2" fmla="*/ 43 w 389"/>
                <a:gd name="T3" fmla="*/ 725 h 727"/>
                <a:gd name="T4" fmla="*/ 104 w 389"/>
                <a:gd name="T5" fmla="*/ 712 h 727"/>
                <a:gd name="T6" fmla="*/ 189 w 389"/>
                <a:gd name="T7" fmla="*/ 682 h 727"/>
                <a:gd name="T8" fmla="*/ 267 w 389"/>
                <a:gd name="T9" fmla="*/ 621 h 727"/>
                <a:gd name="T10" fmla="*/ 328 w 389"/>
                <a:gd name="T11" fmla="*/ 544 h 727"/>
                <a:gd name="T12" fmla="*/ 379 w 389"/>
                <a:gd name="T13" fmla="*/ 392 h 727"/>
                <a:gd name="T14" fmla="*/ 389 w 389"/>
                <a:gd name="T15" fmla="*/ 0 h 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9" h="727">
                  <a:moveTo>
                    <a:pt x="0" y="725"/>
                  </a:moveTo>
                  <a:cubicBezTo>
                    <a:pt x="13" y="726"/>
                    <a:pt x="26" y="727"/>
                    <a:pt x="43" y="725"/>
                  </a:cubicBezTo>
                  <a:cubicBezTo>
                    <a:pt x="60" y="723"/>
                    <a:pt x="80" y="719"/>
                    <a:pt x="104" y="712"/>
                  </a:cubicBezTo>
                  <a:cubicBezTo>
                    <a:pt x="128" y="705"/>
                    <a:pt x="162" y="697"/>
                    <a:pt x="189" y="682"/>
                  </a:cubicBezTo>
                  <a:cubicBezTo>
                    <a:pt x="216" y="667"/>
                    <a:pt x="244" y="644"/>
                    <a:pt x="267" y="621"/>
                  </a:cubicBezTo>
                  <a:cubicBezTo>
                    <a:pt x="290" y="598"/>
                    <a:pt x="309" y="582"/>
                    <a:pt x="328" y="544"/>
                  </a:cubicBezTo>
                  <a:cubicBezTo>
                    <a:pt x="347" y="506"/>
                    <a:pt x="369" y="483"/>
                    <a:pt x="379" y="392"/>
                  </a:cubicBezTo>
                  <a:cubicBezTo>
                    <a:pt x="389" y="301"/>
                    <a:pt x="389" y="150"/>
                    <a:pt x="389" y="0"/>
                  </a:cubicBezTo>
                </a:path>
              </a:pathLst>
            </a:custGeom>
            <a:noFill/>
            <a:ln w="28575" cmpd="sng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5" name="Line 15"/>
            <p:cNvSpPr>
              <a:spLocks noChangeShapeType="1"/>
            </p:cNvSpPr>
            <p:nvPr/>
          </p:nvSpPr>
          <p:spPr bwMode="auto">
            <a:xfrm>
              <a:off x="3789437" y="2750707"/>
              <a:ext cx="28733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86" name="Line 16"/>
            <p:cNvSpPr>
              <a:spLocks noChangeShapeType="1"/>
            </p:cNvSpPr>
            <p:nvPr/>
          </p:nvSpPr>
          <p:spPr bwMode="auto">
            <a:xfrm>
              <a:off x="3789437" y="2583962"/>
              <a:ext cx="384175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87" name="Line 17"/>
            <p:cNvSpPr>
              <a:spLocks noChangeShapeType="1"/>
            </p:cNvSpPr>
            <p:nvPr/>
          </p:nvSpPr>
          <p:spPr bwMode="auto">
            <a:xfrm>
              <a:off x="3789437" y="2417217"/>
              <a:ext cx="49053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88" name="Line 18"/>
            <p:cNvSpPr>
              <a:spLocks noChangeShapeType="1"/>
            </p:cNvSpPr>
            <p:nvPr/>
          </p:nvSpPr>
          <p:spPr bwMode="auto">
            <a:xfrm>
              <a:off x="3789437" y="2248735"/>
              <a:ext cx="519112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89" name="Line 19"/>
            <p:cNvSpPr>
              <a:spLocks noChangeShapeType="1"/>
            </p:cNvSpPr>
            <p:nvPr/>
          </p:nvSpPr>
          <p:spPr bwMode="auto">
            <a:xfrm>
              <a:off x="3789437" y="2081989"/>
              <a:ext cx="519112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90" name="Line 20"/>
            <p:cNvSpPr>
              <a:spLocks noChangeShapeType="1"/>
            </p:cNvSpPr>
            <p:nvPr/>
          </p:nvSpPr>
          <p:spPr bwMode="auto">
            <a:xfrm>
              <a:off x="3789437" y="1915244"/>
              <a:ext cx="519112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</p:grpSp>
      <p:grpSp>
        <p:nvGrpSpPr>
          <p:cNvPr id="3" name="Grouper 2"/>
          <p:cNvGrpSpPr/>
          <p:nvPr/>
        </p:nvGrpSpPr>
        <p:grpSpPr>
          <a:xfrm>
            <a:off x="4644008" y="2204864"/>
            <a:ext cx="1063772" cy="576064"/>
            <a:chOff x="4865000" y="1988840"/>
            <a:chExt cx="1063772" cy="576064"/>
          </a:xfrm>
        </p:grpSpPr>
        <p:sp>
          <p:nvSpPr>
            <p:cNvPr id="96" name="Line 17"/>
            <p:cNvSpPr>
              <a:spLocks noChangeShapeType="1"/>
            </p:cNvSpPr>
            <p:nvPr/>
          </p:nvSpPr>
          <p:spPr bwMode="auto">
            <a:xfrm>
              <a:off x="5148064" y="2420888"/>
              <a:ext cx="490537" cy="0"/>
            </a:xfrm>
            <a:prstGeom prst="line">
              <a:avLst/>
            </a:prstGeom>
            <a:noFill/>
            <a:ln w="31750" cmpd="sng">
              <a:solidFill>
                <a:srgbClr val="0000FF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100" name="Line 17"/>
            <p:cNvSpPr>
              <a:spLocks noChangeShapeType="1"/>
            </p:cNvSpPr>
            <p:nvPr/>
          </p:nvSpPr>
          <p:spPr bwMode="auto">
            <a:xfrm flipH="1" flipV="1">
              <a:off x="5156448" y="2204864"/>
              <a:ext cx="0" cy="224408"/>
            </a:xfrm>
            <a:prstGeom prst="line">
              <a:avLst/>
            </a:prstGeom>
            <a:noFill/>
            <a:ln w="31750" cmpd="sng">
              <a:solidFill>
                <a:srgbClr val="FF0000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101" name="Text Box 212"/>
            <p:cNvSpPr txBox="1">
              <a:spLocks noChangeArrowheads="1"/>
            </p:cNvSpPr>
            <p:nvPr/>
          </p:nvSpPr>
          <p:spPr bwMode="auto">
            <a:xfrm>
              <a:off x="5652120" y="2170738"/>
              <a:ext cx="276652" cy="3941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0313" tIns="35157" rIns="70313" bIns="35157">
              <a:spAutoFit/>
            </a:bodyPr>
            <a:lstStyle>
              <a:lvl1pPr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0163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80168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20332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160337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0605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5177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29749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4321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fr-FR" sz="2100">
                  <a:solidFill>
                    <a:srgbClr val="0000FF"/>
                  </a:solidFill>
                  <a:latin typeface="Times New Roman" charset="0"/>
                </a:rPr>
                <a:t>u</a:t>
              </a:r>
            </a:p>
          </p:txBody>
        </p:sp>
        <p:sp>
          <p:nvSpPr>
            <p:cNvPr id="102" name="Text Box 212"/>
            <p:cNvSpPr txBox="1">
              <a:spLocks noChangeArrowheads="1"/>
            </p:cNvSpPr>
            <p:nvPr/>
          </p:nvSpPr>
          <p:spPr bwMode="auto">
            <a:xfrm>
              <a:off x="4865000" y="1988840"/>
              <a:ext cx="283064" cy="3941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0313" tIns="35157" rIns="70313" bIns="35157">
              <a:spAutoFit/>
            </a:bodyPr>
            <a:lstStyle>
              <a:lvl1pPr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0163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80168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20332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160337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0605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5177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29749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4321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fr-FR" sz="2100">
                  <a:solidFill>
                    <a:srgbClr val="FF0000"/>
                  </a:solidFill>
                  <a:latin typeface="Times New Roman" charset="0"/>
                </a:rPr>
                <a:t>v</a:t>
              </a:r>
            </a:p>
          </p:txBody>
        </p:sp>
      </p:grpSp>
      <p:sp>
        <p:nvSpPr>
          <p:cNvPr id="4" name="Rectangle 3"/>
          <p:cNvSpPr/>
          <p:nvPr/>
        </p:nvSpPr>
        <p:spPr bwMode="auto">
          <a:xfrm>
            <a:off x="3923928" y="6052864"/>
            <a:ext cx="4032448" cy="792088"/>
          </a:xfrm>
          <a:prstGeom prst="rect">
            <a:avLst/>
          </a:prstGeom>
          <a:solidFill>
            <a:schemeClr val="accent5">
              <a:lumMod val="75000"/>
              <a:alpha val="1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charset="0"/>
              <a:ea typeface="ＭＳ Ｐゴシック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5724128" y="1196752"/>
            <a:ext cx="3407199" cy="132343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>
                <a:solidFill>
                  <a:srgbClr val="FFFFFF"/>
                </a:solidFill>
              </a:rPr>
              <a:t>La contrainte de frottement</a:t>
            </a:r>
          </a:p>
          <a:p>
            <a:pPr algn="ctr"/>
            <a:r>
              <a:rPr lang="fr-FR">
                <a:solidFill>
                  <a:srgbClr val="FFFFFF"/>
                </a:solidFill>
              </a:rPr>
              <a:t>est proportionnelle à la </a:t>
            </a:r>
            <a:br>
              <a:rPr lang="fr-FR">
                <a:solidFill>
                  <a:srgbClr val="FFFFFF"/>
                </a:solidFill>
              </a:rPr>
            </a:br>
            <a:r>
              <a:rPr lang="fr-FR">
                <a:solidFill>
                  <a:srgbClr val="FFFFFF"/>
                </a:solidFill>
              </a:rPr>
              <a:t>pente du profil de vitesses</a:t>
            </a:r>
            <a:br>
              <a:rPr lang="fr-FR">
                <a:solidFill>
                  <a:srgbClr val="FFFFFF"/>
                </a:solidFill>
              </a:rPr>
            </a:br>
            <a:r>
              <a:rPr lang="fr-FR">
                <a:solidFill>
                  <a:srgbClr val="FFFFFF"/>
                </a:solidFill>
              </a:rPr>
              <a:t>au niveau de la plaque</a:t>
            </a:r>
          </a:p>
        </p:txBody>
      </p:sp>
      <p:cxnSp>
        <p:nvCxnSpPr>
          <p:cNvPr id="7" name="Connecteur droit avec flèche 6"/>
          <p:cNvCxnSpPr>
            <a:stCxn id="84" idx="1"/>
          </p:cNvCxnSpPr>
          <p:nvPr/>
        </p:nvCxnSpPr>
        <p:spPr bwMode="auto">
          <a:xfrm flipV="1">
            <a:off x="3837821" y="2564904"/>
            <a:ext cx="806187" cy="28017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6600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5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500" fill="hold"/>
                                        <p:tgtEl>
                                          <p:spTgt spid="60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5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500" fill="hold"/>
                                        <p:tgtEl>
                                          <p:spTgt spid="60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5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500" fill="hold"/>
                                        <p:tgtEl>
                                          <p:spTgt spid="60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5" presetClass="emph" presetSubtype="0" repeatCount="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620" grpId="0" animBg="1"/>
      <p:bldP spid="60623" grpId="0"/>
      <p:bldP spid="4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526" name="Picture 62" descr="&#10;Image 246.png                                                  000E498AMacintosh HD                   C3E3631A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077072"/>
            <a:ext cx="1889125" cy="77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Contrainte tangentielle (laminaire)</a:t>
            </a:r>
          </a:p>
        </p:txBody>
      </p:sp>
      <p:sp>
        <p:nvSpPr>
          <p:cNvPr id="62467" name="Rectangle 3"/>
          <p:cNvSpPr>
            <a:spLocks noChangeArrowheads="1"/>
          </p:cNvSpPr>
          <p:nvPr/>
        </p:nvSpPr>
        <p:spPr bwMode="auto">
          <a:xfrm>
            <a:off x="1557338" y="1143000"/>
            <a:ext cx="7091362" cy="174625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2468" name="Freeform 4"/>
          <p:cNvSpPr>
            <a:spLocks/>
          </p:cNvSpPr>
          <p:nvPr/>
        </p:nvSpPr>
        <p:spPr bwMode="auto">
          <a:xfrm>
            <a:off x="1524000" y="2057400"/>
            <a:ext cx="4279900" cy="839788"/>
          </a:xfrm>
          <a:custGeom>
            <a:avLst/>
            <a:gdLst>
              <a:gd name="T0" fmla="*/ 0 w 1776"/>
              <a:gd name="T1" fmla="*/ 436 h 436"/>
              <a:gd name="T2" fmla="*/ 80 w 1776"/>
              <a:gd name="T3" fmla="*/ 380 h 436"/>
              <a:gd name="T4" fmla="*/ 188 w 1776"/>
              <a:gd name="T5" fmla="*/ 320 h 436"/>
              <a:gd name="T6" fmla="*/ 308 w 1776"/>
              <a:gd name="T7" fmla="*/ 268 h 436"/>
              <a:gd name="T8" fmla="*/ 512 w 1776"/>
              <a:gd name="T9" fmla="*/ 204 h 436"/>
              <a:gd name="T10" fmla="*/ 712 w 1776"/>
              <a:gd name="T11" fmla="*/ 156 h 436"/>
              <a:gd name="T12" fmla="*/ 984 w 1776"/>
              <a:gd name="T13" fmla="*/ 100 h 436"/>
              <a:gd name="T14" fmla="*/ 1120 w 1776"/>
              <a:gd name="T15" fmla="*/ 76 h 436"/>
              <a:gd name="T16" fmla="*/ 1264 w 1776"/>
              <a:gd name="T17" fmla="*/ 52 h 436"/>
              <a:gd name="T18" fmla="*/ 1436 w 1776"/>
              <a:gd name="T19" fmla="*/ 28 h 436"/>
              <a:gd name="T20" fmla="*/ 1564 w 1776"/>
              <a:gd name="T21" fmla="*/ 16 h 436"/>
              <a:gd name="T22" fmla="*/ 1676 w 1776"/>
              <a:gd name="T23" fmla="*/ 4 h 436"/>
              <a:gd name="T24" fmla="*/ 1776 w 1776"/>
              <a:gd name="T25" fmla="*/ 0 h 436"/>
              <a:gd name="T26" fmla="*/ 1776 w 1776"/>
              <a:gd name="T27" fmla="*/ 396 h 436"/>
              <a:gd name="T28" fmla="*/ 0 w 1776"/>
              <a:gd name="T29" fmla="*/ 436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776" h="436">
                <a:moveTo>
                  <a:pt x="0" y="436"/>
                </a:moveTo>
                <a:lnTo>
                  <a:pt x="80" y="380"/>
                </a:lnTo>
                <a:lnTo>
                  <a:pt x="188" y="320"/>
                </a:lnTo>
                <a:lnTo>
                  <a:pt x="308" y="268"/>
                </a:lnTo>
                <a:lnTo>
                  <a:pt x="512" y="204"/>
                </a:lnTo>
                <a:lnTo>
                  <a:pt x="712" y="156"/>
                </a:lnTo>
                <a:lnTo>
                  <a:pt x="984" y="100"/>
                </a:lnTo>
                <a:lnTo>
                  <a:pt x="1120" y="76"/>
                </a:lnTo>
                <a:lnTo>
                  <a:pt x="1264" y="52"/>
                </a:lnTo>
                <a:lnTo>
                  <a:pt x="1436" y="28"/>
                </a:lnTo>
                <a:cubicBezTo>
                  <a:pt x="1561" y="15"/>
                  <a:pt x="1518" y="16"/>
                  <a:pt x="1564" y="16"/>
                </a:cubicBezTo>
                <a:lnTo>
                  <a:pt x="1676" y="4"/>
                </a:lnTo>
                <a:lnTo>
                  <a:pt x="1776" y="0"/>
                </a:lnTo>
                <a:lnTo>
                  <a:pt x="1776" y="396"/>
                </a:lnTo>
                <a:lnTo>
                  <a:pt x="0" y="436"/>
                </a:lnTo>
                <a:close/>
              </a:path>
            </a:pathLst>
          </a:cu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grpSp>
        <p:nvGrpSpPr>
          <p:cNvPr id="62469" name="Group 5"/>
          <p:cNvGrpSpPr>
            <a:grpSpLocks/>
          </p:cNvGrpSpPr>
          <p:nvPr/>
        </p:nvGrpSpPr>
        <p:grpSpPr bwMode="auto">
          <a:xfrm>
            <a:off x="1536700" y="2854325"/>
            <a:ext cx="2235200" cy="574675"/>
            <a:chOff x="968" y="1932"/>
            <a:chExt cx="1408" cy="362"/>
          </a:xfrm>
        </p:grpSpPr>
        <p:sp>
          <p:nvSpPr>
            <p:cNvPr id="62470" name="Line 6"/>
            <p:cNvSpPr>
              <a:spLocks noChangeShapeType="1"/>
            </p:cNvSpPr>
            <p:nvPr/>
          </p:nvSpPr>
          <p:spPr bwMode="auto">
            <a:xfrm>
              <a:off x="968" y="2064"/>
              <a:ext cx="1408" cy="0"/>
            </a:xfrm>
            <a:prstGeom prst="line">
              <a:avLst/>
            </a:prstGeom>
            <a:noFill/>
            <a:ln w="15875">
              <a:solidFill>
                <a:schemeClr val="hlink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2471" name="Text Box 7"/>
            <p:cNvSpPr txBox="1">
              <a:spLocks noChangeArrowheads="1"/>
            </p:cNvSpPr>
            <p:nvPr/>
          </p:nvSpPr>
          <p:spPr bwMode="auto">
            <a:xfrm>
              <a:off x="1571" y="1932"/>
              <a:ext cx="212" cy="3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2400">
                  <a:solidFill>
                    <a:srgbClr val="0000FF"/>
                  </a:solidFill>
                  <a:latin typeface="Apple Chancery" charset="0"/>
                </a:rPr>
                <a:t>x</a:t>
              </a:r>
            </a:p>
          </p:txBody>
        </p:sp>
      </p:grpSp>
      <p:sp>
        <p:nvSpPr>
          <p:cNvPr id="62472" name="Freeform 8"/>
          <p:cNvSpPr>
            <a:spLocks/>
          </p:cNvSpPr>
          <p:nvPr/>
        </p:nvSpPr>
        <p:spPr bwMode="auto">
          <a:xfrm>
            <a:off x="1549400" y="2770188"/>
            <a:ext cx="7112000" cy="254000"/>
          </a:xfrm>
          <a:custGeom>
            <a:avLst/>
            <a:gdLst>
              <a:gd name="T0" fmla="*/ 0 w 4480"/>
              <a:gd name="T1" fmla="*/ 74 h 160"/>
              <a:gd name="T2" fmla="*/ 4480 w 4480"/>
              <a:gd name="T3" fmla="*/ 0 h 160"/>
              <a:gd name="T4" fmla="*/ 4480 w 4480"/>
              <a:gd name="T5" fmla="*/ 160 h 160"/>
              <a:gd name="T6" fmla="*/ 0 w 4480"/>
              <a:gd name="T7" fmla="*/ 74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480" h="160">
                <a:moveTo>
                  <a:pt x="0" y="74"/>
                </a:moveTo>
                <a:lnTo>
                  <a:pt x="4480" y="0"/>
                </a:lnTo>
                <a:lnTo>
                  <a:pt x="4480" y="160"/>
                </a:lnTo>
                <a:lnTo>
                  <a:pt x="0" y="74"/>
                </a:lnTo>
                <a:close/>
              </a:path>
            </a:pathLst>
          </a:custGeom>
          <a:solidFill>
            <a:srgbClr val="E6E6E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2473" name="Freeform 9"/>
          <p:cNvSpPr>
            <a:spLocks/>
          </p:cNvSpPr>
          <p:nvPr/>
        </p:nvSpPr>
        <p:spPr bwMode="auto">
          <a:xfrm>
            <a:off x="1543050" y="2041525"/>
            <a:ext cx="4260850" cy="846138"/>
          </a:xfrm>
          <a:custGeom>
            <a:avLst/>
            <a:gdLst>
              <a:gd name="T0" fmla="*/ 0 w 1776"/>
              <a:gd name="T1" fmla="*/ 240 h 240"/>
              <a:gd name="T2" fmla="*/ 336 w 1776"/>
              <a:gd name="T3" fmla="*/ 144 h 240"/>
              <a:gd name="T4" fmla="*/ 1056 w 1776"/>
              <a:gd name="T5" fmla="*/ 48 h 240"/>
              <a:gd name="T6" fmla="*/ 1776 w 1776"/>
              <a:gd name="T7" fmla="*/ 0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776" h="240">
                <a:moveTo>
                  <a:pt x="0" y="240"/>
                </a:moveTo>
                <a:cubicBezTo>
                  <a:pt x="80" y="208"/>
                  <a:pt x="160" y="176"/>
                  <a:pt x="336" y="144"/>
                </a:cubicBezTo>
                <a:cubicBezTo>
                  <a:pt x="512" y="112"/>
                  <a:pt x="816" y="72"/>
                  <a:pt x="1056" y="48"/>
                </a:cubicBezTo>
                <a:cubicBezTo>
                  <a:pt x="1296" y="24"/>
                  <a:pt x="1536" y="12"/>
                  <a:pt x="1776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2474" name="Freeform 10"/>
          <p:cNvSpPr>
            <a:spLocks/>
          </p:cNvSpPr>
          <p:nvPr/>
        </p:nvSpPr>
        <p:spPr bwMode="auto">
          <a:xfrm flipV="1">
            <a:off x="3797300" y="2949575"/>
            <a:ext cx="401638" cy="195263"/>
          </a:xfrm>
          <a:custGeom>
            <a:avLst/>
            <a:gdLst>
              <a:gd name="T0" fmla="*/ 0 w 253"/>
              <a:gd name="T1" fmla="*/ 123 h 123"/>
              <a:gd name="T2" fmla="*/ 29 w 253"/>
              <a:gd name="T3" fmla="*/ 123 h 123"/>
              <a:gd name="T4" fmla="*/ 69 w 253"/>
              <a:gd name="T5" fmla="*/ 112 h 123"/>
              <a:gd name="T6" fmla="*/ 125 w 253"/>
              <a:gd name="T7" fmla="*/ 96 h 123"/>
              <a:gd name="T8" fmla="*/ 168 w 253"/>
              <a:gd name="T9" fmla="*/ 75 h 123"/>
              <a:gd name="T10" fmla="*/ 219 w 253"/>
              <a:gd name="T11" fmla="*/ 38 h 123"/>
              <a:gd name="T12" fmla="*/ 253 w 253"/>
              <a:gd name="T13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53" h="123">
                <a:moveTo>
                  <a:pt x="0" y="123"/>
                </a:moveTo>
                <a:lnTo>
                  <a:pt x="29" y="123"/>
                </a:lnTo>
                <a:lnTo>
                  <a:pt x="69" y="112"/>
                </a:lnTo>
                <a:lnTo>
                  <a:pt x="125" y="96"/>
                </a:lnTo>
                <a:lnTo>
                  <a:pt x="168" y="75"/>
                </a:lnTo>
                <a:lnTo>
                  <a:pt x="219" y="38"/>
                </a:lnTo>
                <a:lnTo>
                  <a:pt x="253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grpSp>
        <p:nvGrpSpPr>
          <p:cNvPr id="62475" name="Group 11"/>
          <p:cNvGrpSpPr>
            <a:grpSpLocks/>
          </p:cNvGrpSpPr>
          <p:nvPr/>
        </p:nvGrpSpPr>
        <p:grpSpPr bwMode="auto">
          <a:xfrm>
            <a:off x="3513138" y="1873250"/>
            <a:ext cx="804862" cy="1044575"/>
            <a:chOff x="2213" y="1342"/>
            <a:chExt cx="507" cy="658"/>
          </a:xfrm>
        </p:grpSpPr>
        <p:grpSp>
          <p:nvGrpSpPr>
            <p:cNvPr id="62476" name="Group 12"/>
            <p:cNvGrpSpPr>
              <a:grpSpLocks/>
            </p:cNvGrpSpPr>
            <p:nvPr/>
          </p:nvGrpSpPr>
          <p:grpSpPr bwMode="auto">
            <a:xfrm>
              <a:off x="2387" y="1342"/>
              <a:ext cx="333" cy="619"/>
              <a:chOff x="2387" y="1342"/>
              <a:chExt cx="333" cy="619"/>
            </a:xfrm>
          </p:grpSpPr>
          <p:sp>
            <p:nvSpPr>
              <p:cNvPr id="62477" name="Line 13"/>
              <p:cNvSpPr>
                <a:spLocks noChangeShapeType="1"/>
              </p:cNvSpPr>
              <p:nvPr/>
            </p:nvSpPr>
            <p:spPr bwMode="auto">
              <a:xfrm flipV="1">
                <a:off x="2394" y="1342"/>
                <a:ext cx="0" cy="6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2478" name="Freeform 14"/>
              <p:cNvSpPr>
                <a:spLocks/>
              </p:cNvSpPr>
              <p:nvPr/>
            </p:nvSpPr>
            <p:spPr bwMode="auto">
              <a:xfrm>
                <a:off x="2387" y="1355"/>
                <a:ext cx="330" cy="606"/>
              </a:xfrm>
              <a:custGeom>
                <a:avLst/>
                <a:gdLst>
                  <a:gd name="T0" fmla="*/ 0 w 389"/>
                  <a:gd name="T1" fmla="*/ 725 h 727"/>
                  <a:gd name="T2" fmla="*/ 43 w 389"/>
                  <a:gd name="T3" fmla="*/ 725 h 727"/>
                  <a:gd name="T4" fmla="*/ 104 w 389"/>
                  <a:gd name="T5" fmla="*/ 712 h 727"/>
                  <a:gd name="T6" fmla="*/ 189 w 389"/>
                  <a:gd name="T7" fmla="*/ 682 h 727"/>
                  <a:gd name="T8" fmla="*/ 267 w 389"/>
                  <a:gd name="T9" fmla="*/ 621 h 727"/>
                  <a:gd name="T10" fmla="*/ 328 w 389"/>
                  <a:gd name="T11" fmla="*/ 544 h 727"/>
                  <a:gd name="T12" fmla="*/ 379 w 389"/>
                  <a:gd name="T13" fmla="*/ 392 h 727"/>
                  <a:gd name="T14" fmla="*/ 389 w 389"/>
                  <a:gd name="T15" fmla="*/ 0 h 7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9" h="727">
                    <a:moveTo>
                      <a:pt x="0" y="725"/>
                    </a:moveTo>
                    <a:cubicBezTo>
                      <a:pt x="13" y="726"/>
                      <a:pt x="26" y="727"/>
                      <a:pt x="43" y="725"/>
                    </a:cubicBezTo>
                    <a:cubicBezTo>
                      <a:pt x="60" y="723"/>
                      <a:pt x="80" y="719"/>
                      <a:pt x="104" y="712"/>
                    </a:cubicBezTo>
                    <a:cubicBezTo>
                      <a:pt x="128" y="705"/>
                      <a:pt x="162" y="697"/>
                      <a:pt x="189" y="682"/>
                    </a:cubicBezTo>
                    <a:cubicBezTo>
                      <a:pt x="216" y="667"/>
                      <a:pt x="244" y="644"/>
                      <a:pt x="267" y="621"/>
                    </a:cubicBezTo>
                    <a:cubicBezTo>
                      <a:pt x="290" y="598"/>
                      <a:pt x="309" y="582"/>
                      <a:pt x="328" y="544"/>
                    </a:cubicBezTo>
                    <a:cubicBezTo>
                      <a:pt x="347" y="506"/>
                      <a:pt x="369" y="483"/>
                      <a:pt x="379" y="392"/>
                    </a:cubicBezTo>
                    <a:cubicBezTo>
                      <a:pt x="389" y="301"/>
                      <a:pt x="389" y="150"/>
                      <a:pt x="389" y="0"/>
                    </a:cubicBez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2479" name="Line 15"/>
              <p:cNvSpPr>
                <a:spLocks noChangeShapeType="1"/>
              </p:cNvSpPr>
              <p:nvPr/>
            </p:nvSpPr>
            <p:spPr bwMode="auto">
              <a:xfrm>
                <a:off x="2393" y="1905"/>
                <a:ext cx="181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70313" tIns="35157" rIns="70313" bIns="35157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62480" name="Line 16"/>
              <p:cNvSpPr>
                <a:spLocks noChangeShapeType="1"/>
              </p:cNvSpPr>
              <p:nvPr/>
            </p:nvSpPr>
            <p:spPr bwMode="auto">
              <a:xfrm>
                <a:off x="2393" y="1809"/>
                <a:ext cx="242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70313" tIns="35157" rIns="70313" bIns="35157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62481" name="Line 17"/>
              <p:cNvSpPr>
                <a:spLocks noChangeShapeType="1"/>
              </p:cNvSpPr>
              <p:nvPr/>
            </p:nvSpPr>
            <p:spPr bwMode="auto">
              <a:xfrm>
                <a:off x="2393" y="1713"/>
                <a:ext cx="309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70313" tIns="35157" rIns="70313" bIns="35157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62482" name="Line 18"/>
              <p:cNvSpPr>
                <a:spLocks noChangeShapeType="1"/>
              </p:cNvSpPr>
              <p:nvPr/>
            </p:nvSpPr>
            <p:spPr bwMode="auto">
              <a:xfrm>
                <a:off x="2393" y="1616"/>
                <a:ext cx="327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70313" tIns="35157" rIns="70313" bIns="35157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62483" name="Line 19"/>
              <p:cNvSpPr>
                <a:spLocks noChangeShapeType="1"/>
              </p:cNvSpPr>
              <p:nvPr/>
            </p:nvSpPr>
            <p:spPr bwMode="auto">
              <a:xfrm>
                <a:off x="2393" y="1520"/>
                <a:ext cx="327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70313" tIns="35157" rIns="70313" bIns="35157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62484" name="Line 20"/>
              <p:cNvSpPr>
                <a:spLocks noChangeShapeType="1"/>
              </p:cNvSpPr>
              <p:nvPr/>
            </p:nvSpPr>
            <p:spPr bwMode="auto">
              <a:xfrm>
                <a:off x="2393" y="1424"/>
                <a:ext cx="327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70313" tIns="35157" rIns="70313" bIns="35157">
                <a:spAutoFit/>
              </a:bodyPr>
              <a:lstStyle/>
              <a:p>
                <a:endParaRPr lang="fr-FR"/>
              </a:p>
            </p:txBody>
          </p:sp>
        </p:grpSp>
        <p:sp>
          <p:nvSpPr>
            <p:cNvPr id="62485" name="Line 21"/>
            <p:cNvSpPr>
              <a:spLocks noChangeShapeType="1"/>
            </p:cNvSpPr>
            <p:nvPr/>
          </p:nvSpPr>
          <p:spPr bwMode="auto">
            <a:xfrm>
              <a:off x="2388" y="1968"/>
              <a:ext cx="0" cy="3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grpSp>
          <p:nvGrpSpPr>
            <p:cNvPr id="62486" name="Group 22"/>
            <p:cNvGrpSpPr>
              <a:grpSpLocks/>
            </p:cNvGrpSpPr>
            <p:nvPr/>
          </p:nvGrpSpPr>
          <p:grpSpPr bwMode="auto">
            <a:xfrm>
              <a:off x="2213" y="1576"/>
              <a:ext cx="187" cy="384"/>
              <a:chOff x="2213" y="1576"/>
              <a:chExt cx="187" cy="384"/>
            </a:xfrm>
          </p:grpSpPr>
          <p:sp>
            <p:nvSpPr>
              <p:cNvPr id="62487" name="Text Box 23"/>
              <p:cNvSpPr txBox="1">
                <a:spLocks noChangeArrowheads="1"/>
              </p:cNvSpPr>
              <p:nvPr/>
            </p:nvSpPr>
            <p:spPr bwMode="auto">
              <a:xfrm>
                <a:off x="2213" y="1674"/>
                <a:ext cx="187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r-FR" sz="1800">
                    <a:solidFill>
                      <a:srgbClr val="FF0000"/>
                    </a:solidFill>
                    <a:latin typeface="Symbol" charset="0"/>
                  </a:rPr>
                  <a:t>d</a:t>
                </a:r>
                <a:endParaRPr lang="fr-FR" sz="1800">
                  <a:solidFill>
                    <a:srgbClr val="FF0000"/>
                  </a:solidFill>
                </a:endParaRPr>
              </a:p>
            </p:txBody>
          </p:sp>
          <p:sp>
            <p:nvSpPr>
              <p:cNvPr id="62488" name="Line 24"/>
              <p:cNvSpPr>
                <a:spLocks noChangeShapeType="1"/>
              </p:cNvSpPr>
              <p:nvPr/>
            </p:nvSpPr>
            <p:spPr bwMode="auto">
              <a:xfrm flipV="1">
                <a:off x="2392" y="1576"/>
                <a:ext cx="0" cy="384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</p:grpSp>
      <p:sp>
        <p:nvSpPr>
          <p:cNvPr id="62495" name="Text Box 31"/>
          <p:cNvSpPr txBox="1">
            <a:spLocks noChangeArrowheads="1"/>
          </p:cNvSpPr>
          <p:nvPr/>
        </p:nvSpPr>
        <p:spPr bwMode="auto">
          <a:xfrm>
            <a:off x="365125" y="4144963"/>
            <a:ext cx="184785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fr-FR"/>
              <a:t> Estimation : </a:t>
            </a:r>
          </a:p>
        </p:txBody>
      </p:sp>
      <p:pic>
        <p:nvPicPr>
          <p:cNvPr id="62497" name="Picture 33" descr="&#10;Image 222.png                                                  000E498AMacintosh HD                   C3E3631A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438" y="4883150"/>
            <a:ext cx="1289050" cy="70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501" name="Text Box 37"/>
          <p:cNvSpPr txBox="1">
            <a:spLocks noChangeArrowheads="1"/>
          </p:cNvSpPr>
          <p:nvPr/>
        </p:nvSpPr>
        <p:spPr bwMode="auto">
          <a:xfrm>
            <a:off x="381000" y="5000625"/>
            <a:ext cx="2236788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fr-FR"/>
              <a:t> Adimensionnel : </a:t>
            </a:r>
          </a:p>
        </p:txBody>
      </p:sp>
      <p:grpSp>
        <p:nvGrpSpPr>
          <p:cNvPr id="62509" name="Group 45"/>
          <p:cNvGrpSpPr>
            <a:grpSpLocks/>
          </p:cNvGrpSpPr>
          <p:nvPr/>
        </p:nvGrpSpPr>
        <p:grpSpPr bwMode="auto">
          <a:xfrm>
            <a:off x="3792538" y="1487488"/>
            <a:ext cx="533400" cy="390525"/>
            <a:chOff x="1637" y="1248"/>
            <a:chExt cx="336" cy="246"/>
          </a:xfrm>
        </p:grpSpPr>
        <p:sp>
          <p:nvSpPr>
            <p:cNvPr id="62510" name="Text Box 46"/>
            <p:cNvSpPr txBox="1">
              <a:spLocks noChangeArrowheads="1"/>
            </p:cNvSpPr>
            <p:nvPr/>
          </p:nvSpPr>
          <p:spPr bwMode="auto">
            <a:xfrm>
              <a:off x="1680" y="1248"/>
              <a:ext cx="209" cy="2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0313" tIns="35157" rIns="70313" bIns="35157">
              <a:spAutoFit/>
            </a:bodyPr>
            <a:lstStyle>
              <a:lvl1pPr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0163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80168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20332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160337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0605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5177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29749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4321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fr-FR" sz="2100">
                  <a:solidFill>
                    <a:srgbClr val="0000FF"/>
                  </a:solidFill>
                  <a:latin typeface="Times New Roman" charset="0"/>
                </a:rPr>
                <a:t>U</a:t>
              </a:r>
            </a:p>
          </p:txBody>
        </p:sp>
        <p:sp>
          <p:nvSpPr>
            <p:cNvPr id="62511" name="Line 47"/>
            <p:cNvSpPr>
              <a:spLocks noChangeShapeType="1"/>
            </p:cNvSpPr>
            <p:nvPr/>
          </p:nvSpPr>
          <p:spPr bwMode="auto">
            <a:xfrm>
              <a:off x="1637" y="1488"/>
              <a:ext cx="336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0313" tIns="35157" rIns="70313" bIns="35157">
              <a:spAutoFit/>
            </a:bodyPr>
            <a:lstStyle/>
            <a:p>
              <a:endParaRPr lang="fr-FR"/>
            </a:p>
          </p:txBody>
        </p:sp>
      </p:grpSp>
      <p:pic>
        <p:nvPicPr>
          <p:cNvPr id="62516" name="Picture 52" descr="&#10;Image 229.png                                                  000E498AMacintosh HD                   C3E3631A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4876800"/>
            <a:ext cx="1096962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518" name="Picture 54" descr="&#10;Image 230.png                                                  000E498AMacintosh HD                   C3E3631A: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4870102"/>
            <a:ext cx="1190625" cy="719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2530" name="Group 66"/>
          <p:cNvGrpSpPr>
            <a:grpSpLocks/>
          </p:cNvGrpSpPr>
          <p:nvPr/>
        </p:nvGrpSpPr>
        <p:grpSpPr bwMode="auto">
          <a:xfrm>
            <a:off x="381000" y="3373438"/>
            <a:ext cx="8077200" cy="817562"/>
            <a:chOff x="240" y="2125"/>
            <a:chExt cx="5088" cy="515"/>
          </a:xfrm>
        </p:grpSpPr>
        <p:pic>
          <p:nvPicPr>
            <p:cNvPr id="62524" name="Picture 60" descr="&#10;Image 244.png                                                  000E498AMacintosh HD                   C3E3631A: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2256"/>
              <a:ext cx="473" cy="2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2529" name="Group 65"/>
            <p:cNvGrpSpPr>
              <a:grpSpLocks/>
            </p:cNvGrpSpPr>
            <p:nvPr/>
          </p:nvGrpSpPr>
          <p:grpSpPr bwMode="auto">
            <a:xfrm>
              <a:off x="240" y="2125"/>
              <a:ext cx="5088" cy="515"/>
              <a:chOff x="240" y="2125"/>
              <a:chExt cx="5088" cy="515"/>
            </a:xfrm>
          </p:grpSpPr>
          <p:sp>
            <p:nvSpPr>
              <p:cNvPr id="62491" name="Text Box 27"/>
              <p:cNvSpPr txBox="1">
                <a:spLocks noChangeArrowheads="1"/>
              </p:cNvSpPr>
              <p:nvPr/>
            </p:nvSpPr>
            <p:spPr bwMode="auto">
              <a:xfrm>
                <a:off x="240" y="2246"/>
                <a:ext cx="3971" cy="2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buFontTx/>
                  <a:buChar char="•"/>
                </a:pPr>
                <a:r>
                  <a:rPr lang="fr-FR"/>
                  <a:t>          module de la force exercée sur la plaque : </a:t>
                </a:r>
              </a:p>
            </p:txBody>
          </p:sp>
          <p:pic>
            <p:nvPicPr>
              <p:cNvPr id="62525" name="Picture 61" descr="&#10;Image 245.png                                                  000E498AMacintosh HD                   C3E3631A: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61" y="2125"/>
                <a:ext cx="1167" cy="51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62527" name="Picture 63" descr="&#10;Image 247.png                                                  000E498AMacintosh HD                   C3E3631A: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400" y="4932363"/>
            <a:ext cx="1746250" cy="68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er 3"/>
          <p:cNvGrpSpPr/>
          <p:nvPr/>
        </p:nvGrpSpPr>
        <p:grpSpPr>
          <a:xfrm>
            <a:off x="395536" y="5733256"/>
            <a:ext cx="8213241" cy="882221"/>
            <a:chOff x="395536" y="5733256"/>
            <a:chExt cx="8213241" cy="882221"/>
          </a:xfrm>
        </p:grpSpPr>
        <p:sp>
          <p:nvSpPr>
            <p:cNvPr id="2" name="ZoneTexte 1"/>
            <p:cNvSpPr txBox="1"/>
            <p:nvPr/>
          </p:nvSpPr>
          <p:spPr>
            <a:xfrm>
              <a:off x="395536" y="5949280"/>
              <a:ext cx="821324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/>
                <a:t>De même que    , la contrainte adimensionnelle </a:t>
              </a:r>
              <a:r>
                <a:rPr lang="fr-FR">
                  <a:solidFill>
                    <a:schemeClr val="accent1">
                      <a:lumMod val="75000"/>
                    </a:schemeClr>
                  </a:solidFill>
                </a:rPr>
                <a:t>c</a:t>
              </a:r>
              <a:r>
                <a:rPr lang="fr-FR" baseline="-25000">
                  <a:solidFill>
                    <a:schemeClr val="accent1">
                      <a:lumMod val="75000"/>
                    </a:schemeClr>
                  </a:solidFill>
                </a:rPr>
                <a:t>W  </a:t>
              </a:r>
              <a:r>
                <a:rPr lang="fr-FR"/>
                <a:t>varie en 1 / Re</a:t>
              </a:r>
              <a:r>
                <a:rPr lang="fr-FR" baseline="-25000"/>
                <a:t>X</a:t>
              </a:r>
              <a:r>
                <a:rPr lang="fr-FR" baseline="30000"/>
                <a:t>1/2</a:t>
              </a:r>
            </a:p>
          </p:txBody>
        </p:sp>
        <p:pic>
          <p:nvPicPr>
            <p:cNvPr id="3" name="Image 2" descr="Capture d’écran 2016-11-21 à 09.27.25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7105" y="5733256"/>
              <a:ext cx="404655" cy="88222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95" grpId="0"/>
      <p:bldP spid="6250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Contrainte tangentielle (turbulent)</a:t>
            </a:r>
          </a:p>
        </p:txBody>
      </p:sp>
      <p:grpSp>
        <p:nvGrpSpPr>
          <p:cNvPr id="67587" name="Group 3"/>
          <p:cNvGrpSpPr>
            <a:grpSpLocks/>
          </p:cNvGrpSpPr>
          <p:nvPr/>
        </p:nvGrpSpPr>
        <p:grpSpPr bwMode="auto">
          <a:xfrm>
            <a:off x="914400" y="1169988"/>
            <a:ext cx="7734300" cy="1720850"/>
            <a:chOff x="576" y="904"/>
            <a:chExt cx="4872" cy="1084"/>
          </a:xfrm>
        </p:grpSpPr>
        <p:sp>
          <p:nvSpPr>
            <p:cNvPr id="67588" name="Rectangle 4"/>
            <p:cNvSpPr>
              <a:spLocks noChangeArrowheads="1"/>
            </p:cNvSpPr>
            <p:nvPr/>
          </p:nvSpPr>
          <p:spPr bwMode="auto">
            <a:xfrm>
              <a:off x="2736" y="904"/>
              <a:ext cx="2712" cy="1068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7589" name="Freeform 5"/>
            <p:cNvSpPr>
              <a:spLocks/>
            </p:cNvSpPr>
            <p:nvPr/>
          </p:nvSpPr>
          <p:spPr bwMode="auto">
            <a:xfrm>
              <a:off x="576" y="904"/>
              <a:ext cx="2164" cy="1084"/>
            </a:xfrm>
            <a:custGeom>
              <a:avLst/>
              <a:gdLst>
                <a:gd name="T0" fmla="*/ 604 w 2380"/>
                <a:gd name="T1" fmla="*/ 1084 h 1084"/>
                <a:gd name="T2" fmla="*/ 692 w 2380"/>
                <a:gd name="T3" fmla="*/ 1012 h 1084"/>
                <a:gd name="T4" fmla="*/ 884 w 2380"/>
                <a:gd name="T5" fmla="*/ 920 h 1084"/>
                <a:gd name="T6" fmla="*/ 1032 w 2380"/>
                <a:gd name="T7" fmla="*/ 872 h 1084"/>
                <a:gd name="T8" fmla="*/ 1260 w 2380"/>
                <a:gd name="T9" fmla="*/ 812 h 1084"/>
                <a:gd name="T10" fmla="*/ 1492 w 2380"/>
                <a:gd name="T11" fmla="*/ 764 h 1084"/>
                <a:gd name="T12" fmla="*/ 1688 w 2380"/>
                <a:gd name="T13" fmla="*/ 724 h 1084"/>
                <a:gd name="T14" fmla="*/ 1932 w 2380"/>
                <a:gd name="T15" fmla="*/ 688 h 1084"/>
                <a:gd name="T16" fmla="*/ 2120 w 2380"/>
                <a:gd name="T17" fmla="*/ 668 h 1084"/>
                <a:gd name="T18" fmla="*/ 2288 w 2380"/>
                <a:gd name="T19" fmla="*/ 656 h 1084"/>
                <a:gd name="T20" fmla="*/ 2380 w 2380"/>
                <a:gd name="T21" fmla="*/ 640 h 1084"/>
                <a:gd name="T22" fmla="*/ 2380 w 2380"/>
                <a:gd name="T23" fmla="*/ 0 h 1084"/>
                <a:gd name="T24" fmla="*/ 0 w 2380"/>
                <a:gd name="T25" fmla="*/ 0 h 1084"/>
                <a:gd name="T26" fmla="*/ 0 w 2380"/>
                <a:gd name="T27" fmla="*/ 1084 h 1084"/>
                <a:gd name="T28" fmla="*/ 604 w 2380"/>
                <a:gd name="T29" fmla="*/ 1084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80" h="1084">
                  <a:moveTo>
                    <a:pt x="604" y="1084"/>
                  </a:moveTo>
                  <a:lnTo>
                    <a:pt x="692" y="1012"/>
                  </a:lnTo>
                  <a:lnTo>
                    <a:pt x="884" y="920"/>
                  </a:lnTo>
                  <a:lnTo>
                    <a:pt x="1032" y="872"/>
                  </a:lnTo>
                  <a:lnTo>
                    <a:pt x="1260" y="812"/>
                  </a:lnTo>
                  <a:cubicBezTo>
                    <a:pt x="1489" y="763"/>
                    <a:pt x="1410" y="764"/>
                    <a:pt x="1492" y="764"/>
                  </a:cubicBezTo>
                  <a:cubicBezTo>
                    <a:pt x="1685" y="723"/>
                    <a:pt x="1618" y="724"/>
                    <a:pt x="1688" y="724"/>
                  </a:cubicBezTo>
                  <a:lnTo>
                    <a:pt x="1932" y="688"/>
                  </a:lnTo>
                  <a:lnTo>
                    <a:pt x="2120" y="668"/>
                  </a:lnTo>
                  <a:lnTo>
                    <a:pt x="2288" y="656"/>
                  </a:lnTo>
                  <a:lnTo>
                    <a:pt x="2380" y="640"/>
                  </a:lnTo>
                  <a:lnTo>
                    <a:pt x="2380" y="0"/>
                  </a:lnTo>
                  <a:lnTo>
                    <a:pt x="0" y="0"/>
                  </a:lnTo>
                  <a:lnTo>
                    <a:pt x="0" y="1084"/>
                  </a:lnTo>
                  <a:lnTo>
                    <a:pt x="604" y="1084"/>
                  </a:lnTo>
                  <a:close/>
                </a:path>
              </a:pathLst>
            </a:custGeom>
            <a:solidFill>
              <a:srgbClr val="CC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67590" name="Freeform 6"/>
          <p:cNvSpPr>
            <a:spLocks/>
          </p:cNvSpPr>
          <p:nvPr/>
        </p:nvSpPr>
        <p:spPr bwMode="auto">
          <a:xfrm>
            <a:off x="4440238" y="1503363"/>
            <a:ext cx="4213225" cy="1325562"/>
          </a:xfrm>
          <a:custGeom>
            <a:avLst/>
            <a:gdLst>
              <a:gd name="T0" fmla="*/ 670 w 2654"/>
              <a:gd name="T1" fmla="*/ 395 h 835"/>
              <a:gd name="T2" fmla="*/ 862 w 2654"/>
              <a:gd name="T3" fmla="*/ 339 h 835"/>
              <a:gd name="T4" fmla="*/ 1107 w 2654"/>
              <a:gd name="T5" fmla="*/ 277 h 835"/>
              <a:gd name="T6" fmla="*/ 1406 w 2654"/>
              <a:gd name="T7" fmla="*/ 200 h 835"/>
              <a:gd name="T8" fmla="*/ 1707 w 2654"/>
              <a:gd name="T9" fmla="*/ 139 h 835"/>
              <a:gd name="T10" fmla="*/ 2107 w 2654"/>
              <a:gd name="T11" fmla="*/ 75 h 835"/>
              <a:gd name="T12" fmla="*/ 2470 w 2654"/>
              <a:gd name="T13" fmla="*/ 21 h 835"/>
              <a:gd name="T14" fmla="*/ 2654 w 2654"/>
              <a:gd name="T15" fmla="*/ 0 h 835"/>
              <a:gd name="T16" fmla="*/ 2654 w 2654"/>
              <a:gd name="T17" fmla="*/ 792 h 835"/>
              <a:gd name="T18" fmla="*/ 670 w 2654"/>
              <a:gd name="T19" fmla="*/ 835 h 835"/>
              <a:gd name="T20" fmla="*/ 670 w 2654"/>
              <a:gd name="T21" fmla="*/ 395 h 8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654" h="835">
                <a:moveTo>
                  <a:pt x="670" y="395"/>
                </a:moveTo>
                <a:lnTo>
                  <a:pt x="862" y="339"/>
                </a:lnTo>
                <a:lnTo>
                  <a:pt x="1107" y="277"/>
                </a:lnTo>
                <a:lnTo>
                  <a:pt x="1406" y="200"/>
                </a:lnTo>
                <a:lnTo>
                  <a:pt x="1707" y="139"/>
                </a:lnTo>
                <a:lnTo>
                  <a:pt x="2107" y="75"/>
                </a:lnTo>
                <a:lnTo>
                  <a:pt x="2470" y="21"/>
                </a:lnTo>
                <a:lnTo>
                  <a:pt x="2654" y="0"/>
                </a:lnTo>
                <a:lnTo>
                  <a:pt x="2654" y="792"/>
                </a:lnTo>
                <a:cubicBezTo>
                  <a:pt x="662" y="835"/>
                  <a:pt x="0" y="835"/>
                  <a:pt x="670" y="835"/>
                </a:cubicBezTo>
                <a:lnTo>
                  <a:pt x="670" y="395"/>
                </a:lnTo>
                <a:close/>
              </a:path>
            </a:pathLst>
          </a:custGeom>
          <a:solidFill>
            <a:srgbClr val="FF99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7591" name="Freeform 7"/>
          <p:cNvSpPr>
            <a:spLocks/>
          </p:cNvSpPr>
          <p:nvPr/>
        </p:nvSpPr>
        <p:spPr bwMode="auto">
          <a:xfrm>
            <a:off x="4343400" y="2039938"/>
            <a:ext cx="1162050" cy="793750"/>
          </a:xfrm>
          <a:custGeom>
            <a:avLst/>
            <a:gdLst>
              <a:gd name="T0" fmla="*/ 0 w 732"/>
              <a:gd name="T1" fmla="*/ 500 h 500"/>
              <a:gd name="T2" fmla="*/ 0 w 732"/>
              <a:gd name="T3" fmla="*/ 102 h 500"/>
              <a:gd name="T4" fmla="*/ 24 w 732"/>
              <a:gd name="T5" fmla="*/ 104 h 500"/>
              <a:gd name="T6" fmla="*/ 42 w 732"/>
              <a:gd name="T7" fmla="*/ 100 h 500"/>
              <a:gd name="T8" fmla="*/ 56 w 732"/>
              <a:gd name="T9" fmla="*/ 90 h 500"/>
              <a:gd name="T10" fmla="*/ 80 w 732"/>
              <a:gd name="T11" fmla="*/ 58 h 500"/>
              <a:gd name="T12" fmla="*/ 92 w 732"/>
              <a:gd name="T13" fmla="*/ 50 h 500"/>
              <a:gd name="T14" fmla="*/ 120 w 732"/>
              <a:gd name="T15" fmla="*/ 56 h 500"/>
              <a:gd name="T16" fmla="*/ 162 w 732"/>
              <a:gd name="T17" fmla="*/ 90 h 500"/>
              <a:gd name="T18" fmla="*/ 192 w 732"/>
              <a:gd name="T19" fmla="*/ 98 h 500"/>
              <a:gd name="T20" fmla="*/ 230 w 732"/>
              <a:gd name="T21" fmla="*/ 88 h 500"/>
              <a:gd name="T22" fmla="*/ 322 w 732"/>
              <a:gd name="T23" fmla="*/ 52 h 500"/>
              <a:gd name="T24" fmla="*/ 338 w 732"/>
              <a:gd name="T25" fmla="*/ 50 h 500"/>
              <a:gd name="T26" fmla="*/ 358 w 732"/>
              <a:gd name="T27" fmla="*/ 56 h 500"/>
              <a:gd name="T28" fmla="*/ 402 w 732"/>
              <a:gd name="T29" fmla="*/ 88 h 500"/>
              <a:gd name="T30" fmla="*/ 426 w 732"/>
              <a:gd name="T31" fmla="*/ 100 h 500"/>
              <a:gd name="T32" fmla="*/ 442 w 732"/>
              <a:gd name="T33" fmla="*/ 94 h 500"/>
              <a:gd name="T34" fmla="*/ 472 w 732"/>
              <a:gd name="T35" fmla="*/ 60 h 500"/>
              <a:gd name="T36" fmla="*/ 508 w 732"/>
              <a:gd name="T37" fmla="*/ 12 h 500"/>
              <a:gd name="T38" fmla="*/ 522 w 732"/>
              <a:gd name="T39" fmla="*/ 6 h 500"/>
              <a:gd name="T40" fmla="*/ 536 w 732"/>
              <a:gd name="T41" fmla="*/ 0 h 500"/>
              <a:gd name="T42" fmla="*/ 572 w 732"/>
              <a:gd name="T43" fmla="*/ 16 h 500"/>
              <a:gd name="T44" fmla="*/ 612 w 732"/>
              <a:gd name="T45" fmla="*/ 44 h 500"/>
              <a:gd name="T46" fmla="*/ 638 w 732"/>
              <a:gd name="T47" fmla="*/ 54 h 500"/>
              <a:gd name="T48" fmla="*/ 698 w 732"/>
              <a:gd name="T49" fmla="*/ 52 h 500"/>
              <a:gd name="T50" fmla="*/ 732 w 732"/>
              <a:gd name="T51" fmla="*/ 42 h 500"/>
              <a:gd name="T52" fmla="*/ 732 w 732"/>
              <a:gd name="T53" fmla="*/ 486 h 500"/>
              <a:gd name="T54" fmla="*/ 0 w 732"/>
              <a:gd name="T55" fmla="*/ 500 h 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732" h="500">
                <a:moveTo>
                  <a:pt x="0" y="500"/>
                </a:moveTo>
                <a:lnTo>
                  <a:pt x="0" y="102"/>
                </a:lnTo>
                <a:lnTo>
                  <a:pt x="24" y="104"/>
                </a:lnTo>
                <a:lnTo>
                  <a:pt x="42" y="100"/>
                </a:lnTo>
                <a:lnTo>
                  <a:pt x="56" y="90"/>
                </a:lnTo>
                <a:cubicBezTo>
                  <a:pt x="76" y="56"/>
                  <a:pt x="63" y="58"/>
                  <a:pt x="80" y="58"/>
                </a:cubicBezTo>
                <a:cubicBezTo>
                  <a:pt x="88" y="49"/>
                  <a:pt x="84" y="50"/>
                  <a:pt x="92" y="50"/>
                </a:cubicBezTo>
                <a:lnTo>
                  <a:pt x="120" y="56"/>
                </a:lnTo>
                <a:lnTo>
                  <a:pt x="162" y="90"/>
                </a:lnTo>
                <a:cubicBezTo>
                  <a:pt x="189" y="98"/>
                  <a:pt x="178" y="98"/>
                  <a:pt x="192" y="98"/>
                </a:cubicBezTo>
                <a:lnTo>
                  <a:pt x="230" y="88"/>
                </a:lnTo>
                <a:cubicBezTo>
                  <a:pt x="317" y="51"/>
                  <a:pt x="284" y="52"/>
                  <a:pt x="322" y="52"/>
                </a:cubicBezTo>
                <a:cubicBezTo>
                  <a:pt x="336" y="49"/>
                  <a:pt x="331" y="50"/>
                  <a:pt x="338" y="50"/>
                </a:cubicBezTo>
                <a:cubicBezTo>
                  <a:pt x="358" y="54"/>
                  <a:pt x="358" y="47"/>
                  <a:pt x="358" y="56"/>
                </a:cubicBezTo>
                <a:lnTo>
                  <a:pt x="402" y="88"/>
                </a:lnTo>
                <a:lnTo>
                  <a:pt x="426" y="100"/>
                </a:lnTo>
                <a:lnTo>
                  <a:pt x="442" y="94"/>
                </a:lnTo>
                <a:lnTo>
                  <a:pt x="472" y="60"/>
                </a:lnTo>
                <a:lnTo>
                  <a:pt x="508" y="12"/>
                </a:lnTo>
                <a:lnTo>
                  <a:pt x="522" y="6"/>
                </a:lnTo>
                <a:lnTo>
                  <a:pt x="536" y="0"/>
                </a:lnTo>
                <a:cubicBezTo>
                  <a:pt x="570" y="16"/>
                  <a:pt x="557" y="16"/>
                  <a:pt x="572" y="16"/>
                </a:cubicBezTo>
                <a:cubicBezTo>
                  <a:pt x="610" y="44"/>
                  <a:pt x="594" y="44"/>
                  <a:pt x="612" y="44"/>
                </a:cubicBezTo>
                <a:lnTo>
                  <a:pt x="638" y="54"/>
                </a:lnTo>
                <a:lnTo>
                  <a:pt x="698" y="52"/>
                </a:lnTo>
                <a:lnTo>
                  <a:pt x="732" y="42"/>
                </a:lnTo>
                <a:lnTo>
                  <a:pt x="732" y="486"/>
                </a:lnTo>
                <a:lnTo>
                  <a:pt x="0" y="50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7592" name="Freeform 8"/>
          <p:cNvSpPr>
            <a:spLocks/>
          </p:cNvSpPr>
          <p:nvPr/>
        </p:nvSpPr>
        <p:spPr bwMode="auto">
          <a:xfrm>
            <a:off x="1524000" y="2198688"/>
            <a:ext cx="2819400" cy="692150"/>
          </a:xfrm>
          <a:custGeom>
            <a:avLst/>
            <a:gdLst>
              <a:gd name="T0" fmla="*/ 0 w 1776"/>
              <a:gd name="T1" fmla="*/ 436 h 436"/>
              <a:gd name="T2" fmla="*/ 80 w 1776"/>
              <a:gd name="T3" fmla="*/ 380 h 436"/>
              <a:gd name="T4" fmla="*/ 188 w 1776"/>
              <a:gd name="T5" fmla="*/ 320 h 436"/>
              <a:gd name="T6" fmla="*/ 308 w 1776"/>
              <a:gd name="T7" fmla="*/ 268 h 436"/>
              <a:gd name="T8" fmla="*/ 512 w 1776"/>
              <a:gd name="T9" fmla="*/ 204 h 436"/>
              <a:gd name="T10" fmla="*/ 712 w 1776"/>
              <a:gd name="T11" fmla="*/ 156 h 436"/>
              <a:gd name="T12" fmla="*/ 984 w 1776"/>
              <a:gd name="T13" fmla="*/ 100 h 436"/>
              <a:gd name="T14" fmla="*/ 1120 w 1776"/>
              <a:gd name="T15" fmla="*/ 76 h 436"/>
              <a:gd name="T16" fmla="*/ 1264 w 1776"/>
              <a:gd name="T17" fmla="*/ 52 h 436"/>
              <a:gd name="T18" fmla="*/ 1436 w 1776"/>
              <a:gd name="T19" fmla="*/ 28 h 436"/>
              <a:gd name="T20" fmla="*/ 1564 w 1776"/>
              <a:gd name="T21" fmla="*/ 16 h 436"/>
              <a:gd name="T22" fmla="*/ 1676 w 1776"/>
              <a:gd name="T23" fmla="*/ 4 h 436"/>
              <a:gd name="T24" fmla="*/ 1776 w 1776"/>
              <a:gd name="T25" fmla="*/ 0 h 436"/>
              <a:gd name="T26" fmla="*/ 1776 w 1776"/>
              <a:gd name="T27" fmla="*/ 396 h 436"/>
              <a:gd name="T28" fmla="*/ 0 w 1776"/>
              <a:gd name="T29" fmla="*/ 436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776" h="436">
                <a:moveTo>
                  <a:pt x="0" y="436"/>
                </a:moveTo>
                <a:lnTo>
                  <a:pt x="80" y="380"/>
                </a:lnTo>
                <a:lnTo>
                  <a:pt x="188" y="320"/>
                </a:lnTo>
                <a:lnTo>
                  <a:pt x="308" y="268"/>
                </a:lnTo>
                <a:lnTo>
                  <a:pt x="512" y="204"/>
                </a:lnTo>
                <a:lnTo>
                  <a:pt x="712" y="156"/>
                </a:lnTo>
                <a:lnTo>
                  <a:pt x="984" y="100"/>
                </a:lnTo>
                <a:lnTo>
                  <a:pt x="1120" y="76"/>
                </a:lnTo>
                <a:lnTo>
                  <a:pt x="1264" y="52"/>
                </a:lnTo>
                <a:lnTo>
                  <a:pt x="1436" y="28"/>
                </a:lnTo>
                <a:cubicBezTo>
                  <a:pt x="1561" y="15"/>
                  <a:pt x="1518" y="16"/>
                  <a:pt x="1564" y="16"/>
                </a:cubicBezTo>
                <a:lnTo>
                  <a:pt x="1676" y="4"/>
                </a:lnTo>
                <a:lnTo>
                  <a:pt x="1776" y="0"/>
                </a:lnTo>
                <a:lnTo>
                  <a:pt x="1776" y="396"/>
                </a:lnTo>
                <a:lnTo>
                  <a:pt x="0" y="436"/>
                </a:lnTo>
                <a:close/>
              </a:path>
            </a:pathLst>
          </a:cu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7593" name="Freeform 9"/>
          <p:cNvSpPr>
            <a:spLocks/>
          </p:cNvSpPr>
          <p:nvPr/>
        </p:nvSpPr>
        <p:spPr bwMode="auto">
          <a:xfrm>
            <a:off x="1530350" y="2198688"/>
            <a:ext cx="2819400" cy="685800"/>
          </a:xfrm>
          <a:custGeom>
            <a:avLst/>
            <a:gdLst>
              <a:gd name="T0" fmla="*/ 0 w 1776"/>
              <a:gd name="T1" fmla="*/ 240 h 240"/>
              <a:gd name="T2" fmla="*/ 336 w 1776"/>
              <a:gd name="T3" fmla="*/ 144 h 240"/>
              <a:gd name="T4" fmla="*/ 1056 w 1776"/>
              <a:gd name="T5" fmla="*/ 48 h 240"/>
              <a:gd name="T6" fmla="*/ 1776 w 1776"/>
              <a:gd name="T7" fmla="*/ 0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776" h="240">
                <a:moveTo>
                  <a:pt x="0" y="240"/>
                </a:moveTo>
                <a:cubicBezTo>
                  <a:pt x="80" y="208"/>
                  <a:pt x="160" y="176"/>
                  <a:pt x="336" y="144"/>
                </a:cubicBezTo>
                <a:cubicBezTo>
                  <a:pt x="512" y="112"/>
                  <a:pt x="816" y="72"/>
                  <a:pt x="1056" y="48"/>
                </a:cubicBezTo>
                <a:cubicBezTo>
                  <a:pt x="1296" y="24"/>
                  <a:pt x="1536" y="12"/>
                  <a:pt x="1776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7594" name="Freeform 10"/>
          <p:cNvSpPr>
            <a:spLocks/>
          </p:cNvSpPr>
          <p:nvPr/>
        </p:nvSpPr>
        <p:spPr bwMode="auto">
          <a:xfrm>
            <a:off x="4341813" y="2032000"/>
            <a:ext cx="1143000" cy="177800"/>
          </a:xfrm>
          <a:custGeom>
            <a:avLst/>
            <a:gdLst>
              <a:gd name="T0" fmla="*/ 0 w 720"/>
              <a:gd name="T1" fmla="*/ 104 h 112"/>
              <a:gd name="T2" fmla="*/ 48 w 720"/>
              <a:gd name="T3" fmla="*/ 104 h 112"/>
              <a:gd name="T4" fmla="*/ 96 w 720"/>
              <a:gd name="T5" fmla="*/ 56 h 112"/>
              <a:gd name="T6" fmla="*/ 192 w 720"/>
              <a:gd name="T7" fmla="*/ 104 h 112"/>
              <a:gd name="T8" fmla="*/ 336 w 720"/>
              <a:gd name="T9" fmla="*/ 56 h 112"/>
              <a:gd name="T10" fmla="*/ 432 w 720"/>
              <a:gd name="T11" fmla="*/ 104 h 112"/>
              <a:gd name="T12" fmla="*/ 528 w 720"/>
              <a:gd name="T13" fmla="*/ 8 h 112"/>
              <a:gd name="T14" fmla="*/ 624 w 720"/>
              <a:gd name="T15" fmla="*/ 56 h 112"/>
              <a:gd name="T16" fmla="*/ 720 w 720"/>
              <a:gd name="T17" fmla="*/ 56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20" h="112">
                <a:moveTo>
                  <a:pt x="0" y="104"/>
                </a:moveTo>
                <a:cubicBezTo>
                  <a:pt x="16" y="108"/>
                  <a:pt x="32" y="112"/>
                  <a:pt x="48" y="104"/>
                </a:cubicBezTo>
                <a:cubicBezTo>
                  <a:pt x="64" y="96"/>
                  <a:pt x="72" y="56"/>
                  <a:pt x="96" y="56"/>
                </a:cubicBezTo>
                <a:cubicBezTo>
                  <a:pt x="120" y="56"/>
                  <a:pt x="152" y="104"/>
                  <a:pt x="192" y="104"/>
                </a:cubicBezTo>
                <a:cubicBezTo>
                  <a:pt x="232" y="104"/>
                  <a:pt x="296" y="56"/>
                  <a:pt x="336" y="56"/>
                </a:cubicBezTo>
                <a:cubicBezTo>
                  <a:pt x="376" y="56"/>
                  <a:pt x="400" y="112"/>
                  <a:pt x="432" y="104"/>
                </a:cubicBezTo>
                <a:cubicBezTo>
                  <a:pt x="464" y="96"/>
                  <a:pt x="496" y="16"/>
                  <a:pt x="528" y="8"/>
                </a:cubicBezTo>
                <a:cubicBezTo>
                  <a:pt x="560" y="0"/>
                  <a:pt x="592" y="48"/>
                  <a:pt x="624" y="56"/>
                </a:cubicBezTo>
                <a:cubicBezTo>
                  <a:pt x="656" y="64"/>
                  <a:pt x="704" y="56"/>
                  <a:pt x="720" y="5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7595" name="Freeform 11"/>
          <p:cNvSpPr>
            <a:spLocks/>
          </p:cNvSpPr>
          <p:nvPr/>
        </p:nvSpPr>
        <p:spPr bwMode="auto">
          <a:xfrm>
            <a:off x="5484813" y="1487488"/>
            <a:ext cx="3173412" cy="630237"/>
          </a:xfrm>
          <a:custGeom>
            <a:avLst/>
            <a:gdLst>
              <a:gd name="T0" fmla="*/ 0 w 1999"/>
              <a:gd name="T1" fmla="*/ 364 h 364"/>
              <a:gd name="T2" fmla="*/ 384 w 1999"/>
              <a:gd name="T3" fmla="*/ 268 h 364"/>
              <a:gd name="T4" fmla="*/ 816 w 1999"/>
              <a:gd name="T5" fmla="*/ 172 h 364"/>
              <a:gd name="T6" fmla="*/ 1271 w 1999"/>
              <a:gd name="T7" fmla="*/ 95 h 364"/>
              <a:gd name="T8" fmla="*/ 1999 w 1999"/>
              <a:gd name="T9" fmla="*/ 0 h 3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99" h="364">
                <a:moveTo>
                  <a:pt x="0" y="364"/>
                </a:moveTo>
                <a:cubicBezTo>
                  <a:pt x="124" y="332"/>
                  <a:pt x="248" y="300"/>
                  <a:pt x="384" y="268"/>
                </a:cubicBezTo>
                <a:cubicBezTo>
                  <a:pt x="520" y="236"/>
                  <a:pt x="668" y="201"/>
                  <a:pt x="816" y="172"/>
                </a:cubicBezTo>
                <a:cubicBezTo>
                  <a:pt x="964" y="143"/>
                  <a:pt x="1074" y="124"/>
                  <a:pt x="1271" y="95"/>
                </a:cubicBezTo>
                <a:cubicBezTo>
                  <a:pt x="1468" y="66"/>
                  <a:pt x="1733" y="33"/>
                  <a:pt x="1999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7605" name="Line 21"/>
          <p:cNvSpPr>
            <a:spLocks noChangeShapeType="1"/>
          </p:cNvSpPr>
          <p:nvPr/>
        </p:nvSpPr>
        <p:spPr bwMode="auto">
          <a:xfrm>
            <a:off x="4343400" y="1158875"/>
            <a:ext cx="0" cy="1676400"/>
          </a:xfrm>
          <a:prstGeom prst="line">
            <a:avLst/>
          </a:prstGeom>
          <a:noFill/>
          <a:ln w="1587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7606" name="Line 22"/>
          <p:cNvSpPr>
            <a:spLocks noChangeShapeType="1"/>
          </p:cNvSpPr>
          <p:nvPr/>
        </p:nvSpPr>
        <p:spPr bwMode="auto">
          <a:xfrm>
            <a:off x="5502275" y="1143000"/>
            <a:ext cx="0" cy="1676400"/>
          </a:xfrm>
          <a:prstGeom prst="line">
            <a:avLst/>
          </a:prstGeom>
          <a:noFill/>
          <a:ln w="1587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grpSp>
        <p:nvGrpSpPr>
          <p:cNvPr id="67608" name="Group 24"/>
          <p:cNvGrpSpPr>
            <a:grpSpLocks/>
          </p:cNvGrpSpPr>
          <p:nvPr/>
        </p:nvGrpSpPr>
        <p:grpSpPr bwMode="auto">
          <a:xfrm>
            <a:off x="5943600" y="1557338"/>
            <a:ext cx="566738" cy="1252537"/>
            <a:chOff x="3744" y="1148"/>
            <a:chExt cx="357" cy="789"/>
          </a:xfrm>
        </p:grpSpPr>
        <p:sp>
          <p:nvSpPr>
            <p:cNvPr id="67609" name="Line 25"/>
            <p:cNvSpPr>
              <a:spLocks noChangeShapeType="1"/>
            </p:cNvSpPr>
            <p:nvPr/>
          </p:nvSpPr>
          <p:spPr bwMode="auto">
            <a:xfrm flipV="1">
              <a:off x="3744" y="1148"/>
              <a:ext cx="0" cy="7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7610" name="Line 26"/>
            <p:cNvSpPr>
              <a:spLocks noChangeShapeType="1"/>
            </p:cNvSpPr>
            <p:nvPr/>
          </p:nvSpPr>
          <p:spPr bwMode="auto">
            <a:xfrm>
              <a:off x="3744" y="1236"/>
              <a:ext cx="35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67611" name="Freeform 27"/>
            <p:cNvSpPr>
              <a:spLocks/>
            </p:cNvSpPr>
            <p:nvPr/>
          </p:nvSpPr>
          <p:spPr bwMode="auto">
            <a:xfrm>
              <a:off x="3744" y="1152"/>
              <a:ext cx="357" cy="785"/>
            </a:xfrm>
            <a:custGeom>
              <a:avLst/>
              <a:gdLst>
                <a:gd name="T0" fmla="*/ 0 w 493"/>
                <a:gd name="T1" fmla="*/ 704 h 709"/>
                <a:gd name="T2" fmla="*/ 96 w 493"/>
                <a:gd name="T3" fmla="*/ 704 h 709"/>
                <a:gd name="T4" fmla="*/ 324 w 493"/>
                <a:gd name="T5" fmla="*/ 676 h 709"/>
                <a:gd name="T6" fmla="*/ 448 w 493"/>
                <a:gd name="T7" fmla="*/ 624 h 709"/>
                <a:gd name="T8" fmla="*/ 484 w 493"/>
                <a:gd name="T9" fmla="*/ 492 h 709"/>
                <a:gd name="T10" fmla="*/ 492 w 493"/>
                <a:gd name="T11" fmla="*/ 96 h 709"/>
                <a:gd name="T12" fmla="*/ 492 w 493"/>
                <a:gd name="T13" fmla="*/ 0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3" h="709">
                  <a:moveTo>
                    <a:pt x="0" y="704"/>
                  </a:moveTo>
                  <a:cubicBezTo>
                    <a:pt x="21" y="706"/>
                    <a:pt x="42" y="709"/>
                    <a:pt x="96" y="704"/>
                  </a:cubicBezTo>
                  <a:cubicBezTo>
                    <a:pt x="150" y="699"/>
                    <a:pt x="265" y="689"/>
                    <a:pt x="324" y="676"/>
                  </a:cubicBezTo>
                  <a:cubicBezTo>
                    <a:pt x="383" y="663"/>
                    <a:pt x="421" y="655"/>
                    <a:pt x="448" y="624"/>
                  </a:cubicBezTo>
                  <a:cubicBezTo>
                    <a:pt x="475" y="593"/>
                    <a:pt x="477" y="580"/>
                    <a:pt x="484" y="492"/>
                  </a:cubicBezTo>
                  <a:cubicBezTo>
                    <a:pt x="491" y="404"/>
                    <a:pt x="491" y="178"/>
                    <a:pt x="492" y="96"/>
                  </a:cubicBezTo>
                  <a:cubicBezTo>
                    <a:pt x="493" y="14"/>
                    <a:pt x="492" y="7"/>
                    <a:pt x="492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7612" name="Line 28"/>
            <p:cNvSpPr>
              <a:spLocks noChangeShapeType="1"/>
            </p:cNvSpPr>
            <p:nvPr/>
          </p:nvSpPr>
          <p:spPr bwMode="auto">
            <a:xfrm>
              <a:off x="3744" y="1316"/>
              <a:ext cx="35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67613" name="Line 29"/>
            <p:cNvSpPr>
              <a:spLocks noChangeShapeType="1"/>
            </p:cNvSpPr>
            <p:nvPr/>
          </p:nvSpPr>
          <p:spPr bwMode="auto">
            <a:xfrm>
              <a:off x="3744" y="1396"/>
              <a:ext cx="35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67614" name="Line 30"/>
            <p:cNvSpPr>
              <a:spLocks noChangeShapeType="1"/>
            </p:cNvSpPr>
            <p:nvPr/>
          </p:nvSpPr>
          <p:spPr bwMode="auto">
            <a:xfrm>
              <a:off x="3744" y="1476"/>
              <a:ext cx="35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67615" name="Line 31"/>
            <p:cNvSpPr>
              <a:spLocks noChangeShapeType="1"/>
            </p:cNvSpPr>
            <p:nvPr/>
          </p:nvSpPr>
          <p:spPr bwMode="auto">
            <a:xfrm>
              <a:off x="3744" y="1556"/>
              <a:ext cx="35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67616" name="Line 32"/>
            <p:cNvSpPr>
              <a:spLocks noChangeShapeType="1"/>
            </p:cNvSpPr>
            <p:nvPr/>
          </p:nvSpPr>
          <p:spPr bwMode="auto">
            <a:xfrm>
              <a:off x="3744" y="1636"/>
              <a:ext cx="349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67617" name="Line 33"/>
            <p:cNvSpPr>
              <a:spLocks noChangeShapeType="1"/>
            </p:cNvSpPr>
            <p:nvPr/>
          </p:nvSpPr>
          <p:spPr bwMode="auto">
            <a:xfrm>
              <a:off x="3744" y="1716"/>
              <a:ext cx="345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67618" name="Line 34"/>
            <p:cNvSpPr>
              <a:spLocks noChangeShapeType="1"/>
            </p:cNvSpPr>
            <p:nvPr/>
          </p:nvSpPr>
          <p:spPr bwMode="auto">
            <a:xfrm>
              <a:off x="3744" y="1796"/>
              <a:ext cx="341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67619" name="Line 35"/>
            <p:cNvSpPr>
              <a:spLocks noChangeShapeType="1"/>
            </p:cNvSpPr>
            <p:nvPr/>
          </p:nvSpPr>
          <p:spPr bwMode="auto">
            <a:xfrm>
              <a:off x="3744" y="1876"/>
              <a:ext cx="285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</p:grpSp>
      <p:grpSp>
        <p:nvGrpSpPr>
          <p:cNvPr id="67653" name="Group 69"/>
          <p:cNvGrpSpPr>
            <a:grpSpLocks/>
          </p:cNvGrpSpPr>
          <p:nvPr/>
        </p:nvGrpSpPr>
        <p:grpSpPr bwMode="auto">
          <a:xfrm>
            <a:off x="6629400" y="1804988"/>
            <a:ext cx="566738" cy="990600"/>
            <a:chOff x="4176" y="1304"/>
            <a:chExt cx="357" cy="624"/>
          </a:xfrm>
        </p:grpSpPr>
        <p:sp>
          <p:nvSpPr>
            <p:cNvPr id="67654" name="Line 70"/>
            <p:cNvSpPr>
              <a:spLocks noChangeShapeType="1"/>
            </p:cNvSpPr>
            <p:nvPr/>
          </p:nvSpPr>
          <p:spPr bwMode="auto">
            <a:xfrm flipV="1">
              <a:off x="4186" y="1304"/>
              <a:ext cx="8" cy="62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7655" name="Text Box 71"/>
            <p:cNvSpPr txBox="1">
              <a:spLocks noChangeArrowheads="1"/>
            </p:cNvSpPr>
            <p:nvPr/>
          </p:nvSpPr>
          <p:spPr bwMode="auto">
            <a:xfrm>
              <a:off x="4176" y="1488"/>
              <a:ext cx="357" cy="2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1800">
                  <a:latin typeface="Symbol" charset="0"/>
                </a:rPr>
                <a:t>d</a:t>
              </a:r>
              <a:r>
                <a:rPr lang="fr-FR" sz="1800"/>
                <a:t>(x)</a:t>
              </a:r>
            </a:p>
          </p:txBody>
        </p:sp>
      </p:grpSp>
      <p:grpSp>
        <p:nvGrpSpPr>
          <p:cNvPr id="67666" name="Group 82"/>
          <p:cNvGrpSpPr>
            <a:grpSpLocks/>
          </p:cNvGrpSpPr>
          <p:nvPr/>
        </p:nvGrpSpPr>
        <p:grpSpPr bwMode="auto">
          <a:xfrm>
            <a:off x="5959475" y="1200150"/>
            <a:ext cx="533400" cy="390525"/>
            <a:chOff x="1637" y="1248"/>
            <a:chExt cx="336" cy="246"/>
          </a:xfrm>
        </p:grpSpPr>
        <p:sp>
          <p:nvSpPr>
            <p:cNvPr id="67667" name="Text Box 83"/>
            <p:cNvSpPr txBox="1">
              <a:spLocks noChangeArrowheads="1"/>
            </p:cNvSpPr>
            <p:nvPr/>
          </p:nvSpPr>
          <p:spPr bwMode="auto">
            <a:xfrm>
              <a:off x="1680" y="1248"/>
              <a:ext cx="209" cy="2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0313" tIns="35157" rIns="70313" bIns="35157">
              <a:spAutoFit/>
            </a:bodyPr>
            <a:lstStyle>
              <a:lvl1pPr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0163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80168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20332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160337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0605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5177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29749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4321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fr-FR" sz="2100">
                  <a:solidFill>
                    <a:srgbClr val="0000FF"/>
                  </a:solidFill>
                  <a:latin typeface="Times New Roman" charset="0"/>
                </a:rPr>
                <a:t>U</a:t>
              </a:r>
            </a:p>
          </p:txBody>
        </p:sp>
        <p:sp>
          <p:nvSpPr>
            <p:cNvPr id="67668" name="Line 84"/>
            <p:cNvSpPr>
              <a:spLocks noChangeShapeType="1"/>
            </p:cNvSpPr>
            <p:nvPr/>
          </p:nvSpPr>
          <p:spPr bwMode="auto">
            <a:xfrm>
              <a:off x="1637" y="1488"/>
              <a:ext cx="336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0313" tIns="35157" rIns="70313" bIns="35157">
              <a:spAutoFit/>
            </a:bodyPr>
            <a:lstStyle/>
            <a:p>
              <a:endParaRPr lang="fr-FR"/>
            </a:p>
          </p:txBody>
        </p:sp>
      </p:grpSp>
      <p:grpSp>
        <p:nvGrpSpPr>
          <p:cNvPr id="67681" name="Group 97"/>
          <p:cNvGrpSpPr>
            <a:grpSpLocks/>
          </p:cNvGrpSpPr>
          <p:nvPr/>
        </p:nvGrpSpPr>
        <p:grpSpPr bwMode="auto">
          <a:xfrm>
            <a:off x="0" y="1820863"/>
            <a:ext cx="841375" cy="1341437"/>
            <a:chOff x="0" y="1147"/>
            <a:chExt cx="530" cy="845"/>
          </a:xfrm>
        </p:grpSpPr>
        <p:sp>
          <p:nvSpPr>
            <p:cNvPr id="67682" name="Line 98"/>
            <p:cNvSpPr>
              <a:spLocks noChangeShapeType="1"/>
            </p:cNvSpPr>
            <p:nvPr/>
          </p:nvSpPr>
          <p:spPr bwMode="auto">
            <a:xfrm>
              <a:off x="194" y="1147"/>
              <a:ext cx="336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67683" name="Line 99"/>
            <p:cNvSpPr>
              <a:spLocks noChangeShapeType="1"/>
            </p:cNvSpPr>
            <p:nvPr/>
          </p:nvSpPr>
          <p:spPr bwMode="auto">
            <a:xfrm>
              <a:off x="194" y="1334"/>
              <a:ext cx="336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67684" name="Line 100"/>
            <p:cNvSpPr>
              <a:spLocks noChangeShapeType="1"/>
            </p:cNvSpPr>
            <p:nvPr/>
          </p:nvSpPr>
          <p:spPr bwMode="auto">
            <a:xfrm>
              <a:off x="194" y="1520"/>
              <a:ext cx="336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67685" name="Line 101"/>
            <p:cNvSpPr>
              <a:spLocks noChangeShapeType="1"/>
            </p:cNvSpPr>
            <p:nvPr/>
          </p:nvSpPr>
          <p:spPr bwMode="auto">
            <a:xfrm>
              <a:off x="194" y="1707"/>
              <a:ext cx="336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0313" tIns="35157" rIns="70313" bIns="35157">
              <a:spAutoFit/>
            </a:bodyPr>
            <a:lstStyle/>
            <a:p>
              <a:endParaRPr lang="fr-FR"/>
            </a:p>
          </p:txBody>
        </p:sp>
        <p:grpSp>
          <p:nvGrpSpPr>
            <p:cNvPr id="67686" name="Group 102"/>
            <p:cNvGrpSpPr>
              <a:grpSpLocks/>
            </p:cNvGrpSpPr>
            <p:nvPr/>
          </p:nvGrpSpPr>
          <p:grpSpPr bwMode="auto">
            <a:xfrm>
              <a:off x="192" y="1243"/>
              <a:ext cx="336" cy="560"/>
              <a:chOff x="1213" y="3460"/>
              <a:chExt cx="418" cy="560"/>
            </a:xfrm>
          </p:grpSpPr>
          <p:sp>
            <p:nvSpPr>
              <p:cNvPr id="67687" name="Line 103"/>
              <p:cNvSpPr>
                <a:spLocks noChangeShapeType="1"/>
              </p:cNvSpPr>
              <p:nvPr/>
            </p:nvSpPr>
            <p:spPr bwMode="auto">
              <a:xfrm>
                <a:off x="1213" y="3460"/>
                <a:ext cx="418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70313" tIns="35157" rIns="70313" bIns="35157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67688" name="Line 104"/>
              <p:cNvSpPr>
                <a:spLocks noChangeShapeType="1"/>
              </p:cNvSpPr>
              <p:nvPr/>
            </p:nvSpPr>
            <p:spPr bwMode="auto">
              <a:xfrm>
                <a:off x="1213" y="3647"/>
                <a:ext cx="418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70313" tIns="35157" rIns="70313" bIns="35157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67689" name="Line 105"/>
              <p:cNvSpPr>
                <a:spLocks noChangeShapeType="1"/>
              </p:cNvSpPr>
              <p:nvPr/>
            </p:nvSpPr>
            <p:spPr bwMode="auto">
              <a:xfrm>
                <a:off x="1213" y="3833"/>
                <a:ext cx="418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70313" tIns="35157" rIns="70313" bIns="35157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67690" name="Line 106"/>
              <p:cNvSpPr>
                <a:spLocks noChangeShapeType="1"/>
              </p:cNvSpPr>
              <p:nvPr/>
            </p:nvSpPr>
            <p:spPr bwMode="auto">
              <a:xfrm>
                <a:off x="1213" y="4020"/>
                <a:ext cx="418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70313" tIns="35157" rIns="70313" bIns="35157">
                <a:spAutoFit/>
              </a:bodyPr>
              <a:lstStyle/>
              <a:p>
                <a:endParaRPr lang="fr-FR"/>
              </a:p>
            </p:txBody>
          </p:sp>
        </p:grpSp>
        <p:sp>
          <p:nvSpPr>
            <p:cNvPr id="67691" name="Text Box 107"/>
            <p:cNvSpPr txBox="1">
              <a:spLocks noChangeArrowheads="1"/>
            </p:cNvSpPr>
            <p:nvPr/>
          </p:nvSpPr>
          <p:spPr bwMode="auto">
            <a:xfrm>
              <a:off x="0" y="1434"/>
              <a:ext cx="209" cy="2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0313" tIns="35157" rIns="70313" bIns="35157">
              <a:spAutoFit/>
            </a:bodyPr>
            <a:lstStyle>
              <a:lvl1pPr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0163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80168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20332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160337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0605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5177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29749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4321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fr-FR" sz="2100">
                  <a:solidFill>
                    <a:srgbClr val="0000FF"/>
                  </a:solidFill>
                  <a:latin typeface="Times New Roman" charset="0"/>
                </a:rPr>
                <a:t>U</a:t>
              </a:r>
            </a:p>
          </p:txBody>
        </p:sp>
        <p:sp>
          <p:nvSpPr>
            <p:cNvPr id="67692" name="Line 108"/>
            <p:cNvSpPr>
              <a:spLocks noChangeShapeType="1"/>
            </p:cNvSpPr>
            <p:nvPr/>
          </p:nvSpPr>
          <p:spPr bwMode="auto">
            <a:xfrm>
              <a:off x="194" y="1896"/>
              <a:ext cx="336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67693" name="Line 109"/>
            <p:cNvSpPr>
              <a:spLocks noChangeShapeType="1"/>
            </p:cNvSpPr>
            <p:nvPr/>
          </p:nvSpPr>
          <p:spPr bwMode="auto">
            <a:xfrm>
              <a:off x="192" y="1992"/>
              <a:ext cx="336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0313" tIns="35157" rIns="70313" bIns="35157">
              <a:spAutoFit/>
            </a:bodyPr>
            <a:lstStyle/>
            <a:p>
              <a:endParaRPr lang="fr-FR"/>
            </a:p>
          </p:txBody>
        </p:sp>
      </p:grpSp>
      <p:sp>
        <p:nvSpPr>
          <p:cNvPr id="67694" name="Freeform 110"/>
          <p:cNvSpPr>
            <a:spLocks/>
          </p:cNvSpPr>
          <p:nvPr/>
        </p:nvSpPr>
        <p:spPr bwMode="auto">
          <a:xfrm>
            <a:off x="1549400" y="2762250"/>
            <a:ext cx="7112000" cy="254000"/>
          </a:xfrm>
          <a:custGeom>
            <a:avLst/>
            <a:gdLst>
              <a:gd name="T0" fmla="*/ 0 w 4480"/>
              <a:gd name="T1" fmla="*/ 74 h 160"/>
              <a:gd name="T2" fmla="*/ 4480 w 4480"/>
              <a:gd name="T3" fmla="*/ 0 h 160"/>
              <a:gd name="T4" fmla="*/ 4480 w 4480"/>
              <a:gd name="T5" fmla="*/ 160 h 160"/>
              <a:gd name="T6" fmla="*/ 0 w 4480"/>
              <a:gd name="T7" fmla="*/ 74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480" h="160">
                <a:moveTo>
                  <a:pt x="0" y="74"/>
                </a:moveTo>
                <a:lnTo>
                  <a:pt x="4480" y="0"/>
                </a:lnTo>
                <a:lnTo>
                  <a:pt x="4480" y="160"/>
                </a:lnTo>
                <a:lnTo>
                  <a:pt x="0" y="74"/>
                </a:lnTo>
                <a:close/>
              </a:path>
            </a:pathLst>
          </a:custGeom>
          <a:solidFill>
            <a:srgbClr val="E6E6E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7695" name="Text Box 111"/>
          <p:cNvSpPr txBox="1">
            <a:spLocks noChangeArrowheads="1"/>
          </p:cNvSpPr>
          <p:nvPr/>
        </p:nvSpPr>
        <p:spPr bwMode="auto">
          <a:xfrm>
            <a:off x="365125" y="4038600"/>
            <a:ext cx="7915275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fr-FR"/>
              <a:t> Estimation : la contrainte ... </a:t>
            </a:r>
          </a:p>
          <a:p>
            <a:r>
              <a:rPr lang="fr-FR"/>
              <a:t>	n</a:t>
            </a:r>
            <a:r>
              <a:rPr lang="ja-JP" altLang="fr-FR">
                <a:latin typeface="Arial"/>
              </a:rPr>
              <a:t>’</a:t>
            </a:r>
            <a:r>
              <a:rPr lang="fr-FR"/>
              <a:t>est plus dominée par les frottements visqueux</a:t>
            </a:r>
          </a:p>
          <a:p>
            <a:r>
              <a:rPr lang="fr-FR"/>
              <a:t>	est dominée par le transport de QDM par les fluctuations </a:t>
            </a:r>
          </a:p>
        </p:txBody>
      </p:sp>
      <p:grpSp>
        <p:nvGrpSpPr>
          <p:cNvPr id="67704" name="Group 120"/>
          <p:cNvGrpSpPr>
            <a:grpSpLocks/>
          </p:cNvGrpSpPr>
          <p:nvPr/>
        </p:nvGrpSpPr>
        <p:grpSpPr bwMode="auto">
          <a:xfrm>
            <a:off x="7391400" y="1676400"/>
            <a:ext cx="838200" cy="990600"/>
            <a:chOff x="4656" y="1152"/>
            <a:chExt cx="424" cy="528"/>
          </a:xfrm>
        </p:grpSpPr>
        <p:sp>
          <p:nvSpPr>
            <p:cNvPr id="67674" name="AutoShape 90"/>
            <p:cNvSpPr>
              <a:spLocks noChangeArrowheads="1"/>
            </p:cNvSpPr>
            <p:nvPr/>
          </p:nvSpPr>
          <p:spPr bwMode="auto">
            <a:xfrm rot="-10800000">
              <a:off x="4656" y="1152"/>
              <a:ext cx="384" cy="256"/>
            </a:xfrm>
            <a:prstGeom prst="curvedUpArrow">
              <a:avLst>
                <a:gd name="adj1" fmla="val 42347"/>
                <a:gd name="adj2" fmla="val 72347"/>
                <a:gd name="adj3" fmla="val 29167"/>
              </a:avLst>
            </a:prstGeom>
            <a:solidFill>
              <a:srgbClr val="E8E8E8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7703" name="AutoShape 119"/>
            <p:cNvSpPr>
              <a:spLocks noChangeArrowheads="1"/>
            </p:cNvSpPr>
            <p:nvPr/>
          </p:nvSpPr>
          <p:spPr bwMode="auto">
            <a:xfrm rot="-21600000">
              <a:off x="4696" y="1424"/>
              <a:ext cx="384" cy="256"/>
            </a:xfrm>
            <a:prstGeom prst="curvedUpArrow">
              <a:avLst>
                <a:gd name="adj1" fmla="val 42347"/>
                <a:gd name="adj2" fmla="val 72347"/>
                <a:gd name="adj3" fmla="val 29167"/>
              </a:avLst>
            </a:prstGeom>
            <a:solidFill>
              <a:srgbClr val="E8E8E8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67712" name="Text Box 128"/>
          <p:cNvSpPr txBox="1">
            <a:spLocks noChangeArrowheads="1"/>
          </p:cNvSpPr>
          <p:nvPr/>
        </p:nvSpPr>
        <p:spPr bwMode="auto">
          <a:xfrm>
            <a:off x="685800" y="5226050"/>
            <a:ext cx="727075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/>
              <a:t>Ordre de grandeur des fluctuations : fraction de la vitesse </a:t>
            </a:r>
            <a:r>
              <a:rPr lang="fr-FR">
                <a:solidFill>
                  <a:srgbClr val="0000FF"/>
                </a:solidFill>
              </a:rPr>
              <a:t>U</a:t>
            </a:r>
            <a:endParaRPr lang="fr-FR"/>
          </a:p>
        </p:txBody>
      </p:sp>
      <p:grpSp>
        <p:nvGrpSpPr>
          <p:cNvPr id="67723" name="Group 139"/>
          <p:cNvGrpSpPr>
            <a:grpSpLocks/>
          </p:cNvGrpSpPr>
          <p:nvPr/>
        </p:nvGrpSpPr>
        <p:grpSpPr bwMode="auto">
          <a:xfrm>
            <a:off x="152400" y="6019800"/>
            <a:ext cx="3846513" cy="423863"/>
            <a:chOff x="96" y="3792"/>
            <a:chExt cx="2423" cy="267"/>
          </a:xfrm>
        </p:grpSpPr>
        <p:pic>
          <p:nvPicPr>
            <p:cNvPr id="67701" name="Picture 117" descr="&#10;Image 248.png                                                  000E498AMacintosh HD                   C3E3631A: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" y="3792"/>
              <a:ext cx="791" cy="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7713" name="Text Box 129"/>
            <p:cNvSpPr txBox="1">
              <a:spLocks noChangeArrowheads="1"/>
            </p:cNvSpPr>
            <p:nvPr/>
          </p:nvSpPr>
          <p:spPr bwMode="auto">
            <a:xfrm>
              <a:off x="96" y="3799"/>
              <a:ext cx="1621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/>
                <a:t>Dimensionnellement :</a:t>
              </a:r>
            </a:p>
          </p:txBody>
        </p:sp>
      </p:grpSp>
      <p:sp>
        <p:nvSpPr>
          <p:cNvPr id="67718" name="Text Box 134"/>
          <p:cNvSpPr txBox="1">
            <a:spLocks noChangeArrowheads="1"/>
          </p:cNvSpPr>
          <p:nvPr/>
        </p:nvSpPr>
        <p:spPr bwMode="auto">
          <a:xfrm>
            <a:off x="509588" y="3468688"/>
            <a:ext cx="1992312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fr-FR"/>
              <a:t> On a toujours</a:t>
            </a:r>
          </a:p>
        </p:txBody>
      </p:sp>
      <p:pic>
        <p:nvPicPr>
          <p:cNvPr id="67719" name="Picture 135" descr="&#10;Image 245.png                                                  000E498AMacintosh HD                   C3E3631A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88" y="3276600"/>
            <a:ext cx="1852612" cy="81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720" name="Rectangle 136"/>
          <p:cNvSpPr>
            <a:spLocks noChangeArrowheads="1"/>
          </p:cNvSpPr>
          <p:nvPr/>
        </p:nvSpPr>
        <p:spPr bwMode="auto">
          <a:xfrm>
            <a:off x="4410075" y="3429000"/>
            <a:ext cx="3743325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/>
              <a:t>mais gradients très concentrés</a:t>
            </a:r>
          </a:p>
        </p:txBody>
      </p:sp>
      <p:grpSp>
        <p:nvGrpSpPr>
          <p:cNvPr id="67724" name="Group 140"/>
          <p:cNvGrpSpPr>
            <a:grpSpLocks/>
          </p:cNvGrpSpPr>
          <p:nvPr/>
        </p:nvGrpSpPr>
        <p:grpSpPr bwMode="auto">
          <a:xfrm>
            <a:off x="4013200" y="5922963"/>
            <a:ext cx="3454400" cy="681037"/>
            <a:chOff x="2528" y="3731"/>
            <a:chExt cx="2176" cy="429"/>
          </a:xfrm>
        </p:grpSpPr>
        <p:grpSp>
          <p:nvGrpSpPr>
            <p:cNvPr id="67711" name="Group 127"/>
            <p:cNvGrpSpPr>
              <a:grpSpLocks/>
            </p:cNvGrpSpPr>
            <p:nvPr/>
          </p:nvGrpSpPr>
          <p:grpSpPr bwMode="auto">
            <a:xfrm>
              <a:off x="3120" y="3731"/>
              <a:ext cx="1584" cy="429"/>
              <a:chOff x="2688" y="3168"/>
              <a:chExt cx="1584" cy="429"/>
            </a:xfrm>
          </p:grpSpPr>
          <p:pic>
            <p:nvPicPr>
              <p:cNvPr id="67699" name="Picture 115" descr="&#10;Image 233.png                                                  000E498AMacintosh HD                   C3E3631A: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94" y="3230"/>
                <a:ext cx="478" cy="2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700" name="Picture 116" descr="&#10;Image 247.png                                                  000E498AMacintosh HD                   C3E3631A: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88" y="3168"/>
                <a:ext cx="1100" cy="4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7714" name="Text Box 130"/>
            <p:cNvSpPr txBox="1">
              <a:spLocks noChangeArrowheads="1"/>
            </p:cNvSpPr>
            <p:nvPr/>
          </p:nvSpPr>
          <p:spPr bwMode="auto">
            <a:xfrm>
              <a:off x="2528" y="3783"/>
              <a:ext cx="544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/>
                <a:t>donc :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6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6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6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7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695" grpId="0" build="p" autoUpdateAnimBg="0"/>
      <p:bldP spid="67712" grpId="0" build="p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Rectangle 3"/>
          <p:cNvSpPr>
            <a:spLocks noChangeArrowheads="1"/>
          </p:cNvSpPr>
          <p:nvPr/>
        </p:nvSpPr>
        <p:spPr bwMode="auto">
          <a:xfrm>
            <a:off x="1557338" y="1143000"/>
            <a:ext cx="7091362" cy="174625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5586" name="Freeform 50"/>
          <p:cNvSpPr>
            <a:spLocks/>
          </p:cNvSpPr>
          <p:nvPr/>
        </p:nvSpPr>
        <p:spPr bwMode="auto">
          <a:xfrm>
            <a:off x="1524000" y="2057400"/>
            <a:ext cx="4279900" cy="839788"/>
          </a:xfrm>
          <a:custGeom>
            <a:avLst/>
            <a:gdLst>
              <a:gd name="T0" fmla="*/ 0 w 1776"/>
              <a:gd name="T1" fmla="*/ 436 h 436"/>
              <a:gd name="T2" fmla="*/ 80 w 1776"/>
              <a:gd name="T3" fmla="*/ 380 h 436"/>
              <a:gd name="T4" fmla="*/ 188 w 1776"/>
              <a:gd name="T5" fmla="*/ 320 h 436"/>
              <a:gd name="T6" fmla="*/ 308 w 1776"/>
              <a:gd name="T7" fmla="*/ 268 h 436"/>
              <a:gd name="T8" fmla="*/ 512 w 1776"/>
              <a:gd name="T9" fmla="*/ 204 h 436"/>
              <a:gd name="T10" fmla="*/ 712 w 1776"/>
              <a:gd name="T11" fmla="*/ 156 h 436"/>
              <a:gd name="T12" fmla="*/ 984 w 1776"/>
              <a:gd name="T13" fmla="*/ 100 h 436"/>
              <a:gd name="T14" fmla="*/ 1120 w 1776"/>
              <a:gd name="T15" fmla="*/ 76 h 436"/>
              <a:gd name="T16" fmla="*/ 1264 w 1776"/>
              <a:gd name="T17" fmla="*/ 52 h 436"/>
              <a:gd name="T18" fmla="*/ 1436 w 1776"/>
              <a:gd name="T19" fmla="*/ 28 h 436"/>
              <a:gd name="T20" fmla="*/ 1564 w 1776"/>
              <a:gd name="T21" fmla="*/ 16 h 436"/>
              <a:gd name="T22" fmla="*/ 1676 w 1776"/>
              <a:gd name="T23" fmla="*/ 4 h 436"/>
              <a:gd name="T24" fmla="*/ 1776 w 1776"/>
              <a:gd name="T25" fmla="*/ 0 h 436"/>
              <a:gd name="T26" fmla="*/ 1776 w 1776"/>
              <a:gd name="T27" fmla="*/ 396 h 436"/>
              <a:gd name="T28" fmla="*/ 0 w 1776"/>
              <a:gd name="T29" fmla="*/ 436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776" h="436">
                <a:moveTo>
                  <a:pt x="0" y="436"/>
                </a:moveTo>
                <a:lnTo>
                  <a:pt x="80" y="380"/>
                </a:lnTo>
                <a:lnTo>
                  <a:pt x="188" y="320"/>
                </a:lnTo>
                <a:lnTo>
                  <a:pt x="308" y="268"/>
                </a:lnTo>
                <a:lnTo>
                  <a:pt x="512" y="204"/>
                </a:lnTo>
                <a:lnTo>
                  <a:pt x="712" y="156"/>
                </a:lnTo>
                <a:lnTo>
                  <a:pt x="984" y="100"/>
                </a:lnTo>
                <a:lnTo>
                  <a:pt x="1120" y="76"/>
                </a:lnTo>
                <a:lnTo>
                  <a:pt x="1264" y="52"/>
                </a:lnTo>
                <a:lnTo>
                  <a:pt x="1436" y="28"/>
                </a:lnTo>
                <a:cubicBezTo>
                  <a:pt x="1561" y="15"/>
                  <a:pt x="1518" y="16"/>
                  <a:pt x="1564" y="16"/>
                </a:cubicBezTo>
                <a:lnTo>
                  <a:pt x="1676" y="4"/>
                </a:lnTo>
                <a:lnTo>
                  <a:pt x="1776" y="0"/>
                </a:lnTo>
                <a:lnTo>
                  <a:pt x="1776" y="396"/>
                </a:lnTo>
                <a:lnTo>
                  <a:pt x="0" y="436"/>
                </a:lnTo>
                <a:close/>
              </a:path>
            </a:pathLst>
          </a:custGeom>
          <a:solidFill>
            <a:srgbClr val="CCFFCC"/>
          </a:solidFill>
          <a:ln>
            <a:noFill/>
          </a:ln>
          <a:effectLst/>
          <a:scene3d>
            <a:camera prst="legacyObliqueTopRight"/>
            <a:lightRig rig="legacyFlat3" dir="b"/>
          </a:scene3d>
          <a:sp3d extrusionH="2513000" prstMaterial="legacyMatte">
            <a:bevelT w="13500" h="13500" prst="angle"/>
            <a:bevelB w="13500" h="13500" prst="angle"/>
            <a:extrusionClr>
              <a:srgbClr val="CCFFCC"/>
            </a:extrusionClr>
          </a:sp3d>
          <a:extLst>
            <a:ext uri="{91240B29-F687-4f45-9708-019B960494DF}">
              <a14:hiddenLine xmlns:a14="http://schemas.microsoft.com/office/drawing/2010/main" w="9525">
                <a:noFill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fr-FR"/>
          </a:p>
        </p:txBody>
      </p:sp>
      <p:sp>
        <p:nvSpPr>
          <p:cNvPr id="65585" name="Freeform 49"/>
          <p:cNvSpPr>
            <a:spLocks/>
          </p:cNvSpPr>
          <p:nvPr/>
        </p:nvSpPr>
        <p:spPr bwMode="auto">
          <a:xfrm>
            <a:off x="1524000" y="1912938"/>
            <a:ext cx="5197475" cy="998537"/>
          </a:xfrm>
          <a:custGeom>
            <a:avLst/>
            <a:gdLst>
              <a:gd name="T0" fmla="*/ 2714 w 3274"/>
              <a:gd name="T1" fmla="*/ 565 h 629"/>
              <a:gd name="T2" fmla="*/ 3274 w 3274"/>
              <a:gd name="T3" fmla="*/ 0 h 629"/>
              <a:gd name="T4" fmla="*/ 586 w 3274"/>
              <a:gd name="T5" fmla="*/ 43 h 629"/>
              <a:gd name="T6" fmla="*/ 0 w 3274"/>
              <a:gd name="T7" fmla="*/ 629 h 629"/>
              <a:gd name="T8" fmla="*/ 2714 w 3274"/>
              <a:gd name="T9" fmla="*/ 565 h 6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74" h="629">
                <a:moveTo>
                  <a:pt x="2714" y="565"/>
                </a:moveTo>
                <a:lnTo>
                  <a:pt x="3274" y="0"/>
                </a:lnTo>
                <a:lnTo>
                  <a:pt x="586" y="43"/>
                </a:lnTo>
                <a:lnTo>
                  <a:pt x="0" y="629"/>
                </a:lnTo>
                <a:lnTo>
                  <a:pt x="2714" y="565"/>
                </a:lnTo>
                <a:close/>
              </a:path>
            </a:pathLst>
          </a:custGeom>
          <a:solidFill>
            <a:srgbClr val="969696">
              <a:alpha val="35001"/>
            </a:srgbClr>
          </a:solidFill>
          <a:ln w="19050" cap="flat" cmpd="sng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Trainée sur la plaque : ordre de grandeur</a:t>
            </a:r>
          </a:p>
        </p:txBody>
      </p:sp>
      <p:sp>
        <p:nvSpPr>
          <p:cNvPr id="65541" name="Freeform 5"/>
          <p:cNvSpPr>
            <a:spLocks/>
          </p:cNvSpPr>
          <p:nvPr/>
        </p:nvSpPr>
        <p:spPr bwMode="auto">
          <a:xfrm>
            <a:off x="1549400" y="2808288"/>
            <a:ext cx="4305300" cy="190500"/>
          </a:xfrm>
          <a:custGeom>
            <a:avLst/>
            <a:gdLst>
              <a:gd name="T0" fmla="*/ 0 w 4480"/>
              <a:gd name="T1" fmla="*/ 74 h 160"/>
              <a:gd name="T2" fmla="*/ 4480 w 4480"/>
              <a:gd name="T3" fmla="*/ 0 h 160"/>
              <a:gd name="T4" fmla="*/ 4480 w 4480"/>
              <a:gd name="T5" fmla="*/ 160 h 160"/>
              <a:gd name="T6" fmla="*/ 0 w 4480"/>
              <a:gd name="T7" fmla="*/ 74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480" h="160">
                <a:moveTo>
                  <a:pt x="0" y="74"/>
                </a:moveTo>
                <a:lnTo>
                  <a:pt x="4480" y="0"/>
                </a:lnTo>
                <a:lnTo>
                  <a:pt x="4480" y="160"/>
                </a:lnTo>
                <a:lnTo>
                  <a:pt x="0" y="74"/>
                </a:lnTo>
                <a:close/>
              </a:path>
            </a:pathLst>
          </a:custGeom>
          <a:solidFill>
            <a:srgbClr val="E6E6E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5542" name="Freeform 6"/>
          <p:cNvSpPr>
            <a:spLocks/>
          </p:cNvSpPr>
          <p:nvPr/>
        </p:nvSpPr>
        <p:spPr bwMode="auto">
          <a:xfrm>
            <a:off x="1543050" y="2041525"/>
            <a:ext cx="4260850" cy="846138"/>
          </a:xfrm>
          <a:custGeom>
            <a:avLst/>
            <a:gdLst>
              <a:gd name="T0" fmla="*/ 0 w 1776"/>
              <a:gd name="T1" fmla="*/ 240 h 240"/>
              <a:gd name="T2" fmla="*/ 336 w 1776"/>
              <a:gd name="T3" fmla="*/ 144 h 240"/>
              <a:gd name="T4" fmla="*/ 1056 w 1776"/>
              <a:gd name="T5" fmla="*/ 48 h 240"/>
              <a:gd name="T6" fmla="*/ 1776 w 1776"/>
              <a:gd name="T7" fmla="*/ 0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776" h="240">
                <a:moveTo>
                  <a:pt x="0" y="240"/>
                </a:moveTo>
                <a:cubicBezTo>
                  <a:pt x="80" y="208"/>
                  <a:pt x="160" y="176"/>
                  <a:pt x="336" y="144"/>
                </a:cubicBezTo>
                <a:cubicBezTo>
                  <a:pt x="512" y="112"/>
                  <a:pt x="816" y="72"/>
                  <a:pt x="1056" y="48"/>
                </a:cubicBezTo>
                <a:cubicBezTo>
                  <a:pt x="1296" y="24"/>
                  <a:pt x="1536" y="12"/>
                  <a:pt x="1776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5543" name="Freeform 7"/>
          <p:cNvSpPr>
            <a:spLocks/>
          </p:cNvSpPr>
          <p:nvPr/>
        </p:nvSpPr>
        <p:spPr bwMode="auto">
          <a:xfrm flipV="1">
            <a:off x="3797300" y="2949575"/>
            <a:ext cx="401638" cy="195263"/>
          </a:xfrm>
          <a:custGeom>
            <a:avLst/>
            <a:gdLst>
              <a:gd name="T0" fmla="*/ 0 w 253"/>
              <a:gd name="T1" fmla="*/ 123 h 123"/>
              <a:gd name="T2" fmla="*/ 29 w 253"/>
              <a:gd name="T3" fmla="*/ 123 h 123"/>
              <a:gd name="T4" fmla="*/ 69 w 253"/>
              <a:gd name="T5" fmla="*/ 112 h 123"/>
              <a:gd name="T6" fmla="*/ 125 w 253"/>
              <a:gd name="T7" fmla="*/ 96 h 123"/>
              <a:gd name="T8" fmla="*/ 168 w 253"/>
              <a:gd name="T9" fmla="*/ 75 h 123"/>
              <a:gd name="T10" fmla="*/ 219 w 253"/>
              <a:gd name="T11" fmla="*/ 38 h 123"/>
              <a:gd name="T12" fmla="*/ 253 w 253"/>
              <a:gd name="T13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53" h="123">
                <a:moveTo>
                  <a:pt x="0" y="123"/>
                </a:moveTo>
                <a:lnTo>
                  <a:pt x="29" y="123"/>
                </a:lnTo>
                <a:lnTo>
                  <a:pt x="69" y="112"/>
                </a:lnTo>
                <a:lnTo>
                  <a:pt x="125" y="96"/>
                </a:lnTo>
                <a:lnTo>
                  <a:pt x="168" y="75"/>
                </a:lnTo>
                <a:lnTo>
                  <a:pt x="219" y="38"/>
                </a:lnTo>
                <a:lnTo>
                  <a:pt x="253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5546" name="Line 10"/>
          <p:cNvSpPr>
            <a:spLocks noChangeShapeType="1"/>
          </p:cNvSpPr>
          <p:nvPr/>
        </p:nvSpPr>
        <p:spPr bwMode="auto">
          <a:xfrm flipV="1">
            <a:off x="3800475" y="1873250"/>
            <a:ext cx="0" cy="977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5547" name="Freeform 11"/>
          <p:cNvSpPr>
            <a:spLocks/>
          </p:cNvSpPr>
          <p:nvPr/>
        </p:nvSpPr>
        <p:spPr bwMode="auto">
          <a:xfrm>
            <a:off x="3789363" y="1893888"/>
            <a:ext cx="523875" cy="962025"/>
          </a:xfrm>
          <a:custGeom>
            <a:avLst/>
            <a:gdLst>
              <a:gd name="T0" fmla="*/ 0 w 389"/>
              <a:gd name="T1" fmla="*/ 725 h 727"/>
              <a:gd name="T2" fmla="*/ 43 w 389"/>
              <a:gd name="T3" fmla="*/ 725 h 727"/>
              <a:gd name="T4" fmla="*/ 104 w 389"/>
              <a:gd name="T5" fmla="*/ 712 h 727"/>
              <a:gd name="T6" fmla="*/ 189 w 389"/>
              <a:gd name="T7" fmla="*/ 682 h 727"/>
              <a:gd name="T8" fmla="*/ 267 w 389"/>
              <a:gd name="T9" fmla="*/ 621 h 727"/>
              <a:gd name="T10" fmla="*/ 328 w 389"/>
              <a:gd name="T11" fmla="*/ 544 h 727"/>
              <a:gd name="T12" fmla="*/ 379 w 389"/>
              <a:gd name="T13" fmla="*/ 392 h 727"/>
              <a:gd name="T14" fmla="*/ 389 w 389"/>
              <a:gd name="T15" fmla="*/ 0 h 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89" h="727">
                <a:moveTo>
                  <a:pt x="0" y="725"/>
                </a:moveTo>
                <a:cubicBezTo>
                  <a:pt x="13" y="726"/>
                  <a:pt x="26" y="727"/>
                  <a:pt x="43" y="725"/>
                </a:cubicBezTo>
                <a:cubicBezTo>
                  <a:pt x="60" y="723"/>
                  <a:pt x="80" y="719"/>
                  <a:pt x="104" y="712"/>
                </a:cubicBezTo>
                <a:cubicBezTo>
                  <a:pt x="128" y="705"/>
                  <a:pt x="162" y="697"/>
                  <a:pt x="189" y="682"/>
                </a:cubicBezTo>
                <a:cubicBezTo>
                  <a:pt x="216" y="667"/>
                  <a:pt x="244" y="644"/>
                  <a:pt x="267" y="621"/>
                </a:cubicBezTo>
                <a:cubicBezTo>
                  <a:pt x="290" y="598"/>
                  <a:pt x="309" y="582"/>
                  <a:pt x="328" y="544"/>
                </a:cubicBezTo>
                <a:cubicBezTo>
                  <a:pt x="347" y="506"/>
                  <a:pt x="369" y="483"/>
                  <a:pt x="379" y="392"/>
                </a:cubicBezTo>
                <a:cubicBezTo>
                  <a:pt x="389" y="301"/>
                  <a:pt x="389" y="150"/>
                  <a:pt x="389" y="0"/>
                </a:cubicBezTo>
              </a:path>
            </a:pathLst>
          </a:custGeom>
          <a:noFill/>
          <a:ln w="28575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5548" name="Line 12"/>
          <p:cNvSpPr>
            <a:spLocks noChangeShapeType="1"/>
          </p:cNvSpPr>
          <p:nvPr/>
        </p:nvSpPr>
        <p:spPr bwMode="auto">
          <a:xfrm>
            <a:off x="3798888" y="2767013"/>
            <a:ext cx="287337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stealth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70313" tIns="35157" rIns="70313" bIns="35157">
            <a:spAutoFit/>
          </a:bodyPr>
          <a:lstStyle/>
          <a:p>
            <a:endParaRPr lang="fr-FR"/>
          </a:p>
        </p:txBody>
      </p:sp>
      <p:sp>
        <p:nvSpPr>
          <p:cNvPr id="65549" name="Line 13"/>
          <p:cNvSpPr>
            <a:spLocks noChangeShapeType="1"/>
          </p:cNvSpPr>
          <p:nvPr/>
        </p:nvSpPr>
        <p:spPr bwMode="auto">
          <a:xfrm>
            <a:off x="3798888" y="2614613"/>
            <a:ext cx="384175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stealth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70313" tIns="35157" rIns="70313" bIns="35157">
            <a:spAutoFit/>
          </a:bodyPr>
          <a:lstStyle/>
          <a:p>
            <a:endParaRPr lang="fr-FR"/>
          </a:p>
        </p:txBody>
      </p:sp>
      <p:sp>
        <p:nvSpPr>
          <p:cNvPr id="65550" name="Line 14"/>
          <p:cNvSpPr>
            <a:spLocks noChangeShapeType="1"/>
          </p:cNvSpPr>
          <p:nvPr/>
        </p:nvSpPr>
        <p:spPr bwMode="auto">
          <a:xfrm>
            <a:off x="3798888" y="2462213"/>
            <a:ext cx="490537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stealth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70313" tIns="35157" rIns="70313" bIns="35157">
            <a:spAutoFit/>
          </a:bodyPr>
          <a:lstStyle/>
          <a:p>
            <a:endParaRPr lang="fr-FR"/>
          </a:p>
        </p:txBody>
      </p:sp>
      <p:sp>
        <p:nvSpPr>
          <p:cNvPr id="65551" name="Line 15"/>
          <p:cNvSpPr>
            <a:spLocks noChangeShapeType="1"/>
          </p:cNvSpPr>
          <p:nvPr/>
        </p:nvSpPr>
        <p:spPr bwMode="auto">
          <a:xfrm>
            <a:off x="3798888" y="2308225"/>
            <a:ext cx="519112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stealth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70313" tIns="35157" rIns="70313" bIns="35157">
            <a:spAutoFit/>
          </a:bodyPr>
          <a:lstStyle/>
          <a:p>
            <a:endParaRPr lang="fr-FR"/>
          </a:p>
        </p:txBody>
      </p:sp>
      <p:sp>
        <p:nvSpPr>
          <p:cNvPr id="65552" name="Line 16"/>
          <p:cNvSpPr>
            <a:spLocks noChangeShapeType="1"/>
          </p:cNvSpPr>
          <p:nvPr/>
        </p:nvSpPr>
        <p:spPr bwMode="auto">
          <a:xfrm>
            <a:off x="3798888" y="2155825"/>
            <a:ext cx="519112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stealth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70313" tIns="35157" rIns="70313" bIns="35157">
            <a:spAutoFit/>
          </a:bodyPr>
          <a:lstStyle/>
          <a:p>
            <a:endParaRPr lang="fr-FR"/>
          </a:p>
        </p:txBody>
      </p:sp>
      <p:sp>
        <p:nvSpPr>
          <p:cNvPr id="65553" name="Line 17"/>
          <p:cNvSpPr>
            <a:spLocks noChangeShapeType="1"/>
          </p:cNvSpPr>
          <p:nvPr/>
        </p:nvSpPr>
        <p:spPr bwMode="auto">
          <a:xfrm>
            <a:off x="3798888" y="2003425"/>
            <a:ext cx="519112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stealth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70313" tIns="35157" rIns="70313" bIns="35157">
            <a:spAutoFit/>
          </a:bodyPr>
          <a:lstStyle/>
          <a:p>
            <a:endParaRPr lang="fr-FR"/>
          </a:p>
        </p:txBody>
      </p:sp>
      <p:sp>
        <p:nvSpPr>
          <p:cNvPr id="65554" name="Line 18"/>
          <p:cNvSpPr>
            <a:spLocks noChangeShapeType="1"/>
          </p:cNvSpPr>
          <p:nvPr/>
        </p:nvSpPr>
        <p:spPr bwMode="auto">
          <a:xfrm>
            <a:off x="3790950" y="2867025"/>
            <a:ext cx="0" cy="50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5556" name="Text Box 20"/>
          <p:cNvSpPr txBox="1">
            <a:spLocks noChangeArrowheads="1"/>
          </p:cNvSpPr>
          <p:nvPr/>
        </p:nvSpPr>
        <p:spPr bwMode="auto">
          <a:xfrm>
            <a:off x="3276600" y="2362200"/>
            <a:ext cx="576263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1800">
                <a:solidFill>
                  <a:srgbClr val="FF0000"/>
                </a:solidFill>
                <a:latin typeface="Symbol" charset="0"/>
              </a:rPr>
              <a:t>d(</a:t>
            </a:r>
            <a:r>
              <a:rPr lang="fr-FR" sz="1800">
                <a:solidFill>
                  <a:srgbClr val="FF0000"/>
                </a:solidFill>
              </a:rPr>
              <a:t>x</a:t>
            </a:r>
            <a:r>
              <a:rPr lang="fr-FR" sz="1800">
                <a:solidFill>
                  <a:srgbClr val="FF0000"/>
                </a:solidFill>
                <a:latin typeface="Symbol" charset="0"/>
              </a:rPr>
              <a:t>)</a:t>
            </a:r>
            <a:endParaRPr lang="fr-FR" sz="1800">
              <a:solidFill>
                <a:srgbClr val="FF0000"/>
              </a:solidFill>
            </a:endParaRPr>
          </a:p>
        </p:txBody>
      </p:sp>
      <p:sp>
        <p:nvSpPr>
          <p:cNvPr id="65557" name="Line 21"/>
          <p:cNvSpPr>
            <a:spLocks noChangeShapeType="1"/>
          </p:cNvSpPr>
          <p:nvPr/>
        </p:nvSpPr>
        <p:spPr bwMode="auto">
          <a:xfrm flipV="1">
            <a:off x="3797300" y="2244725"/>
            <a:ext cx="0" cy="60960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grpSp>
        <p:nvGrpSpPr>
          <p:cNvPr id="65558" name="Group 22"/>
          <p:cNvGrpSpPr>
            <a:grpSpLocks/>
          </p:cNvGrpSpPr>
          <p:nvPr/>
        </p:nvGrpSpPr>
        <p:grpSpPr bwMode="auto">
          <a:xfrm>
            <a:off x="3792538" y="1487488"/>
            <a:ext cx="533400" cy="390525"/>
            <a:chOff x="1637" y="1248"/>
            <a:chExt cx="336" cy="246"/>
          </a:xfrm>
        </p:grpSpPr>
        <p:sp>
          <p:nvSpPr>
            <p:cNvPr id="65559" name="Text Box 23"/>
            <p:cNvSpPr txBox="1">
              <a:spLocks noChangeArrowheads="1"/>
            </p:cNvSpPr>
            <p:nvPr/>
          </p:nvSpPr>
          <p:spPr bwMode="auto">
            <a:xfrm>
              <a:off x="1680" y="1248"/>
              <a:ext cx="209" cy="2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0313" tIns="35157" rIns="70313" bIns="35157">
              <a:spAutoFit/>
            </a:bodyPr>
            <a:lstStyle>
              <a:lvl1pPr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0163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80168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20332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160337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0605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5177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29749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4321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fr-FR" sz="2100">
                  <a:solidFill>
                    <a:srgbClr val="0000FF"/>
                  </a:solidFill>
                  <a:latin typeface="Times New Roman" charset="0"/>
                </a:rPr>
                <a:t>U</a:t>
              </a:r>
            </a:p>
          </p:txBody>
        </p:sp>
        <p:sp>
          <p:nvSpPr>
            <p:cNvPr id="65560" name="Line 24"/>
            <p:cNvSpPr>
              <a:spLocks noChangeShapeType="1"/>
            </p:cNvSpPr>
            <p:nvPr/>
          </p:nvSpPr>
          <p:spPr bwMode="auto">
            <a:xfrm>
              <a:off x="1637" y="1488"/>
              <a:ext cx="336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0313" tIns="35157" rIns="70313" bIns="35157">
              <a:spAutoFit/>
            </a:bodyPr>
            <a:lstStyle/>
            <a:p>
              <a:endParaRPr lang="fr-FR"/>
            </a:p>
          </p:txBody>
        </p:sp>
      </p:grpSp>
      <p:grpSp>
        <p:nvGrpSpPr>
          <p:cNvPr id="65632" name="Group 96"/>
          <p:cNvGrpSpPr>
            <a:grpSpLocks/>
          </p:cNvGrpSpPr>
          <p:nvPr/>
        </p:nvGrpSpPr>
        <p:grpSpPr bwMode="auto">
          <a:xfrm>
            <a:off x="5867400" y="2133600"/>
            <a:ext cx="914400" cy="914400"/>
            <a:chOff x="3696" y="1344"/>
            <a:chExt cx="576" cy="576"/>
          </a:xfrm>
        </p:grpSpPr>
        <p:sp>
          <p:nvSpPr>
            <p:cNvPr id="65561" name="Line 25"/>
            <p:cNvSpPr>
              <a:spLocks noChangeShapeType="1"/>
            </p:cNvSpPr>
            <p:nvPr/>
          </p:nvSpPr>
          <p:spPr bwMode="auto">
            <a:xfrm flipV="1">
              <a:off x="3696" y="1344"/>
              <a:ext cx="576" cy="57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stealth" w="med" len="lg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5563" name="Text Box 27"/>
            <p:cNvSpPr txBox="1">
              <a:spLocks noChangeArrowheads="1"/>
            </p:cNvSpPr>
            <p:nvPr/>
          </p:nvSpPr>
          <p:spPr bwMode="auto">
            <a:xfrm>
              <a:off x="4032" y="1536"/>
              <a:ext cx="205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/>
                <a:t>b</a:t>
              </a:r>
            </a:p>
          </p:txBody>
        </p:sp>
      </p:grpSp>
      <p:sp>
        <p:nvSpPr>
          <p:cNvPr id="65578" name="Text Box 42"/>
          <p:cNvSpPr txBox="1">
            <a:spLocks noChangeArrowheads="1"/>
          </p:cNvSpPr>
          <p:nvPr/>
        </p:nvSpPr>
        <p:spPr bwMode="auto">
          <a:xfrm>
            <a:off x="5265738" y="2333625"/>
            <a:ext cx="568325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1800">
                <a:solidFill>
                  <a:srgbClr val="FF0000"/>
                </a:solidFill>
                <a:latin typeface="Symbol" charset="0"/>
              </a:rPr>
              <a:t>d(</a:t>
            </a:r>
            <a:r>
              <a:rPr lang="fr-FR" sz="1800">
                <a:solidFill>
                  <a:srgbClr val="FF0000"/>
                </a:solidFill>
              </a:rPr>
              <a:t>L</a:t>
            </a:r>
            <a:r>
              <a:rPr lang="fr-FR" sz="1800">
                <a:solidFill>
                  <a:srgbClr val="FF0000"/>
                </a:solidFill>
                <a:latin typeface="Symbol" charset="0"/>
              </a:rPr>
              <a:t>)</a:t>
            </a:r>
            <a:endParaRPr lang="fr-FR" sz="1800">
              <a:solidFill>
                <a:srgbClr val="FF0000"/>
              </a:solidFill>
            </a:endParaRPr>
          </a:p>
        </p:txBody>
      </p:sp>
      <p:sp>
        <p:nvSpPr>
          <p:cNvPr id="65579" name="Line 43"/>
          <p:cNvSpPr>
            <a:spLocks noChangeShapeType="1"/>
          </p:cNvSpPr>
          <p:nvPr/>
        </p:nvSpPr>
        <p:spPr bwMode="auto">
          <a:xfrm flipH="1" flipV="1">
            <a:off x="5797550" y="2074863"/>
            <a:ext cx="9525" cy="744537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grpSp>
        <p:nvGrpSpPr>
          <p:cNvPr id="65631" name="Group 95"/>
          <p:cNvGrpSpPr>
            <a:grpSpLocks/>
          </p:cNvGrpSpPr>
          <p:nvPr/>
        </p:nvGrpSpPr>
        <p:grpSpPr bwMode="auto">
          <a:xfrm>
            <a:off x="5791200" y="1143000"/>
            <a:ext cx="533400" cy="1676400"/>
            <a:chOff x="3648" y="720"/>
            <a:chExt cx="336" cy="1056"/>
          </a:xfrm>
        </p:grpSpPr>
        <p:grpSp>
          <p:nvGrpSpPr>
            <p:cNvPr id="65567" name="Group 31"/>
            <p:cNvGrpSpPr>
              <a:grpSpLocks/>
            </p:cNvGrpSpPr>
            <p:nvPr/>
          </p:nvGrpSpPr>
          <p:grpSpPr bwMode="auto">
            <a:xfrm>
              <a:off x="3648" y="933"/>
              <a:ext cx="333" cy="843"/>
              <a:chOff x="2387" y="1342"/>
              <a:chExt cx="333" cy="619"/>
            </a:xfrm>
          </p:grpSpPr>
          <p:sp>
            <p:nvSpPr>
              <p:cNvPr id="65568" name="Line 32"/>
              <p:cNvSpPr>
                <a:spLocks noChangeShapeType="1"/>
              </p:cNvSpPr>
              <p:nvPr/>
            </p:nvSpPr>
            <p:spPr bwMode="auto">
              <a:xfrm flipV="1">
                <a:off x="2394" y="1342"/>
                <a:ext cx="0" cy="6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5569" name="Freeform 33"/>
              <p:cNvSpPr>
                <a:spLocks/>
              </p:cNvSpPr>
              <p:nvPr/>
            </p:nvSpPr>
            <p:spPr bwMode="auto">
              <a:xfrm>
                <a:off x="2387" y="1355"/>
                <a:ext cx="330" cy="606"/>
              </a:xfrm>
              <a:custGeom>
                <a:avLst/>
                <a:gdLst>
                  <a:gd name="T0" fmla="*/ 0 w 389"/>
                  <a:gd name="T1" fmla="*/ 725 h 727"/>
                  <a:gd name="T2" fmla="*/ 43 w 389"/>
                  <a:gd name="T3" fmla="*/ 725 h 727"/>
                  <a:gd name="T4" fmla="*/ 104 w 389"/>
                  <a:gd name="T5" fmla="*/ 712 h 727"/>
                  <a:gd name="T6" fmla="*/ 189 w 389"/>
                  <a:gd name="T7" fmla="*/ 682 h 727"/>
                  <a:gd name="T8" fmla="*/ 267 w 389"/>
                  <a:gd name="T9" fmla="*/ 621 h 727"/>
                  <a:gd name="T10" fmla="*/ 328 w 389"/>
                  <a:gd name="T11" fmla="*/ 544 h 727"/>
                  <a:gd name="T12" fmla="*/ 379 w 389"/>
                  <a:gd name="T13" fmla="*/ 392 h 727"/>
                  <a:gd name="T14" fmla="*/ 389 w 389"/>
                  <a:gd name="T15" fmla="*/ 0 h 7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9" h="727">
                    <a:moveTo>
                      <a:pt x="0" y="725"/>
                    </a:moveTo>
                    <a:cubicBezTo>
                      <a:pt x="13" y="726"/>
                      <a:pt x="26" y="727"/>
                      <a:pt x="43" y="725"/>
                    </a:cubicBezTo>
                    <a:cubicBezTo>
                      <a:pt x="60" y="723"/>
                      <a:pt x="80" y="719"/>
                      <a:pt x="104" y="712"/>
                    </a:cubicBezTo>
                    <a:cubicBezTo>
                      <a:pt x="128" y="705"/>
                      <a:pt x="162" y="697"/>
                      <a:pt x="189" y="682"/>
                    </a:cubicBezTo>
                    <a:cubicBezTo>
                      <a:pt x="216" y="667"/>
                      <a:pt x="244" y="644"/>
                      <a:pt x="267" y="621"/>
                    </a:cubicBezTo>
                    <a:cubicBezTo>
                      <a:pt x="290" y="598"/>
                      <a:pt x="309" y="582"/>
                      <a:pt x="328" y="544"/>
                    </a:cubicBezTo>
                    <a:cubicBezTo>
                      <a:pt x="347" y="506"/>
                      <a:pt x="369" y="483"/>
                      <a:pt x="379" y="392"/>
                    </a:cubicBezTo>
                    <a:cubicBezTo>
                      <a:pt x="389" y="301"/>
                      <a:pt x="389" y="150"/>
                      <a:pt x="389" y="0"/>
                    </a:cubicBez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5570" name="Line 34"/>
              <p:cNvSpPr>
                <a:spLocks noChangeShapeType="1"/>
              </p:cNvSpPr>
              <p:nvPr/>
            </p:nvSpPr>
            <p:spPr bwMode="auto">
              <a:xfrm>
                <a:off x="2393" y="1905"/>
                <a:ext cx="181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70313" tIns="35157" rIns="70313" bIns="35157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65571" name="Line 35"/>
              <p:cNvSpPr>
                <a:spLocks noChangeShapeType="1"/>
              </p:cNvSpPr>
              <p:nvPr/>
            </p:nvSpPr>
            <p:spPr bwMode="auto">
              <a:xfrm>
                <a:off x="2393" y="1809"/>
                <a:ext cx="242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70313" tIns="35157" rIns="70313" bIns="35157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65572" name="Line 36"/>
              <p:cNvSpPr>
                <a:spLocks noChangeShapeType="1"/>
              </p:cNvSpPr>
              <p:nvPr/>
            </p:nvSpPr>
            <p:spPr bwMode="auto">
              <a:xfrm>
                <a:off x="2393" y="1713"/>
                <a:ext cx="309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70313" tIns="35157" rIns="70313" bIns="35157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65573" name="Line 37"/>
              <p:cNvSpPr>
                <a:spLocks noChangeShapeType="1"/>
              </p:cNvSpPr>
              <p:nvPr/>
            </p:nvSpPr>
            <p:spPr bwMode="auto">
              <a:xfrm>
                <a:off x="2393" y="1616"/>
                <a:ext cx="327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70313" tIns="35157" rIns="70313" bIns="35157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65574" name="Line 38"/>
              <p:cNvSpPr>
                <a:spLocks noChangeShapeType="1"/>
              </p:cNvSpPr>
              <p:nvPr/>
            </p:nvSpPr>
            <p:spPr bwMode="auto">
              <a:xfrm>
                <a:off x="2393" y="1520"/>
                <a:ext cx="327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70313" tIns="35157" rIns="70313" bIns="35157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65575" name="Line 39"/>
              <p:cNvSpPr>
                <a:spLocks noChangeShapeType="1"/>
              </p:cNvSpPr>
              <p:nvPr/>
            </p:nvSpPr>
            <p:spPr bwMode="auto">
              <a:xfrm>
                <a:off x="2393" y="1424"/>
                <a:ext cx="327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70313" tIns="35157" rIns="70313" bIns="35157">
                <a:spAutoFit/>
              </a:bodyPr>
              <a:lstStyle/>
              <a:p>
                <a:endParaRPr lang="fr-FR"/>
              </a:p>
            </p:txBody>
          </p:sp>
        </p:grpSp>
        <p:grpSp>
          <p:nvGrpSpPr>
            <p:cNvPr id="65580" name="Group 44"/>
            <p:cNvGrpSpPr>
              <a:grpSpLocks/>
            </p:cNvGrpSpPr>
            <p:nvPr/>
          </p:nvGrpSpPr>
          <p:grpSpPr bwMode="auto">
            <a:xfrm>
              <a:off x="3648" y="720"/>
              <a:ext cx="336" cy="246"/>
              <a:chOff x="1637" y="1248"/>
              <a:chExt cx="336" cy="246"/>
            </a:xfrm>
          </p:grpSpPr>
          <p:sp>
            <p:nvSpPr>
              <p:cNvPr id="65581" name="Text Box 45"/>
              <p:cNvSpPr txBox="1">
                <a:spLocks noChangeArrowheads="1"/>
              </p:cNvSpPr>
              <p:nvPr/>
            </p:nvSpPr>
            <p:spPr bwMode="auto">
              <a:xfrm>
                <a:off x="1680" y="1248"/>
                <a:ext cx="209" cy="2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70313" tIns="35157" rIns="70313" bIns="35157">
                <a:spAutoFit/>
              </a:bodyPr>
              <a:lstStyle>
                <a:lvl1pPr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1pPr>
                <a:lvl2pPr marL="40163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80168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20332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160337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0605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5177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29749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4321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r>
                  <a:rPr lang="fr-FR" sz="2100">
                    <a:solidFill>
                      <a:srgbClr val="0000FF"/>
                    </a:solidFill>
                    <a:latin typeface="Times New Roman" charset="0"/>
                  </a:rPr>
                  <a:t>U</a:t>
                </a:r>
              </a:p>
            </p:txBody>
          </p:sp>
          <p:sp>
            <p:nvSpPr>
              <p:cNvPr id="65582" name="Line 46"/>
              <p:cNvSpPr>
                <a:spLocks noChangeShapeType="1"/>
              </p:cNvSpPr>
              <p:nvPr/>
            </p:nvSpPr>
            <p:spPr bwMode="auto">
              <a:xfrm>
                <a:off x="1637" y="1488"/>
                <a:ext cx="336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70313" tIns="35157" rIns="70313" bIns="35157">
                <a:spAutoFit/>
              </a:bodyPr>
              <a:lstStyle/>
              <a:p>
                <a:endParaRPr lang="fr-FR"/>
              </a:p>
            </p:txBody>
          </p:sp>
        </p:grpSp>
      </p:grpSp>
      <p:sp>
        <p:nvSpPr>
          <p:cNvPr id="65591" name="Freeform 55"/>
          <p:cNvSpPr>
            <a:spLocks/>
          </p:cNvSpPr>
          <p:nvPr/>
        </p:nvSpPr>
        <p:spPr bwMode="auto">
          <a:xfrm>
            <a:off x="5819775" y="1925638"/>
            <a:ext cx="889000" cy="906462"/>
          </a:xfrm>
          <a:custGeom>
            <a:avLst/>
            <a:gdLst>
              <a:gd name="T0" fmla="*/ 0 w 560"/>
              <a:gd name="T1" fmla="*/ 571 h 571"/>
              <a:gd name="T2" fmla="*/ 560 w 560"/>
              <a:gd name="T3" fmla="*/ 0 h 571"/>
              <a:gd name="T4" fmla="*/ 96 w 560"/>
              <a:gd name="T5" fmla="*/ 5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60" h="571">
                <a:moveTo>
                  <a:pt x="0" y="571"/>
                </a:moveTo>
                <a:lnTo>
                  <a:pt x="560" y="0"/>
                </a:lnTo>
                <a:lnTo>
                  <a:pt x="96" y="5"/>
                </a:lnTo>
              </a:path>
            </a:pathLst>
          </a:custGeom>
          <a:noFill/>
          <a:ln w="190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grpSp>
        <p:nvGrpSpPr>
          <p:cNvPr id="65633" name="Group 97"/>
          <p:cNvGrpSpPr>
            <a:grpSpLocks/>
          </p:cNvGrpSpPr>
          <p:nvPr/>
        </p:nvGrpSpPr>
        <p:grpSpPr bwMode="auto">
          <a:xfrm>
            <a:off x="1536700" y="2914650"/>
            <a:ext cx="4254500" cy="412750"/>
            <a:chOff x="968" y="1836"/>
            <a:chExt cx="2680" cy="260"/>
          </a:xfrm>
        </p:grpSpPr>
        <p:sp>
          <p:nvSpPr>
            <p:cNvPr id="65565" name="Text Box 29"/>
            <p:cNvSpPr txBox="1">
              <a:spLocks noChangeArrowheads="1"/>
            </p:cNvSpPr>
            <p:nvPr/>
          </p:nvSpPr>
          <p:spPr bwMode="auto">
            <a:xfrm>
              <a:off x="2153" y="1836"/>
              <a:ext cx="199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/>
                <a:t>L</a:t>
              </a:r>
            </a:p>
          </p:txBody>
        </p:sp>
        <p:sp>
          <p:nvSpPr>
            <p:cNvPr id="65564" name="Line 28"/>
            <p:cNvSpPr>
              <a:spLocks noChangeShapeType="1"/>
            </p:cNvSpPr>
            <p:nvPr/>
          </p:nvSpPr>
          <p:spPr bwMode="auto">
            <a:xfrm flipV="1">
              <a:off x="968" y="2064"/>
              <a:ext cx="268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stealth" w="med" len="lg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pic>
        <p:nvPicPr>
          <p:cNvPr id="65598" name="Picture 62" descr="&#10;Image 253.png                                                  000E498AMacintosh HD                   C3E3631A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463" y="3438525"/>
            <a:ext cx="2055812" cy="80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99" name="Picture 63" descr="&#10;Image 254.png                                                  000E498AMacintosh HD                   C3E3631A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063" y="3429000"/>
            <a:ext cx="2427287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5635" name="Group 99"/>
          <p:cNvGrpSpPr>
            <a:grpSpLocks/>
          </p:cNvGrpSpPr>
          <p:nvPr/>
        </p:nvGrpSpPr>
        <p:grpSpPr bwMode="auto">
          <a:xfrm>
            <a:off x="1371600" y="4419600"/>
            <a:ext cx="2941638" cy="741363"/>
            <a:chOff x="864" y="2784"/>
            <a:chExt cx="1853" cy="467"/>
          </a:xfrm>
        </p:grpSpPr>
        <p:sp>
          <p:nvSpPr>
            <p:cNvPr id="65576" name="Line 40"/>
            <p:cNvSpPr>
              <a:spLocks noChangeShapeType="1"/>
            </p:cNvSpPr>
            <p:nvPr/>
          </p:nvSpPr>
          <p:spPr bwMode="auto">
            <a:xfrm>
              <a:off x="2159" y="3013"/>
              <a:ext cx="0" cy="3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pic>
          <p:nvPicPr>
            <p:cNvPr id="65603" name="Picture 67" descr="&#10;Image 250.png                                                  000E498AMacintosh HD                   C3E3631A: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2784"/>
              <a:ext cx="873" cy="4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5605" name="Text Box 69"/>
            <p:cNvSpPr txBox="1">
              <a:spLocks noChangeArrowheads="1"/>
            </p:cNvSpPr>
            <p:nvPr/>
          </p:nvSpPr>
          <p:spPr bwMode="auto">
            <a:xfrm>
              <a:off x="1912" y="2884"/>
              <a:ext cx="805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/>
                <a:t>Laminaire</a:t>
              </a:r>
            </a:p>
          </p:txBody>
        </p:sp>
      </p:grpSp>
      <p:grpSp>
        <p:nvGrpSpPr>
          <p:cNvPr id="65636" name="Group 100"/>
          <p:cNvGrpSpPr>
            <a:grpSpLocks/>
          </p:cNvGrpSpPr>
          <p:nvPr/>
        </p:nvGrpSpPr>
        <p:grpSpPr bwMode="auto">
          <a:xfrm>
            <a:off x="5943600" y="4519613"/>
            <a:ext cx="2667000" cy="412750"/>
            <a:chOff x="3744" y="2847"/>
            <a:chExt cx="1680" cy="260"/>
          </a:xfrm>
        </p:grpSpPr>
        <p:pic>
          <p:nvPicPr>
            <p:cNvPr id="65604" name="Picture 68" descr="&#10;Image 251.png                                                  000E498AMacintosh HD                   C3E3631A: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" y="2870"/>
              <a:ext cx="694" cy="2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5606" name="Text Box 70"/>
            <p:cNvSpPr txBox="1">
              <a:spLocks noChangeArrowheads="1"/>
            </p:cNvSpPr>
            <p:nvPr/>
          </p:nvSpPr>
          <p:spPr bwMode="auto">
            <a:xfrm>
              <a:off x="4601" y="2847"/>
              <a:ext cx="823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/>
                <a:t>Turbulent</a:t>
              </a:r>
            </a:p>
          </p:txBody>
        </p:sp>
      </p:grpSp>
      <p:pic>
        <p:nvPicPr>
          <p:cNvPr id="65616" name="Picture 80" descr="&#10;Image 255.png                                                  000E498AMacintosh HD                   C3E3631A: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484563"/>
            <a:ext cx="2066925" cy="935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5625" name="Group 89"/>
          <p:cNvGrpSpPr>
            <a:grpSpLocks/>
          </p:cNvGrpSpPr>
          <p:nvPr/>
        </p:nvGrpSpPr>
        <p:grpSpPr bwMode="auto">
          <a:xfrm>
            <a:off x="1295400" y="5867407"/>
            <a:ext cx="3030538" cy="838201"/>
            <a:chOff x="816" y="3648"/>
            <a:chExt cx="1909" cy="528"/>
          </a:xfrm>
        </p:grpSpPr>
        <p:pic>
          <p:nvPicPr>
            <p:cNvPr id="65608" name="Picture 72" descr="&#10;Image 256.png                                                  000E498AMacintosh HD                   C3E3631A: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3671"/>
              <a:ext cx="659" cy="5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5613" name="Text Box 77"/>
            <p:cNvSpPr txBox="1">
              <a:spLocks noChangeArrowheads="1"/>
            </p:cNvSpPr>
            <p:nvPr/>
          </p:nvSpPr>
          <p:spPr bwMode="auto">
            <a:xfrm>
              <a:off x="1920" y="3768"/>
              <a:ext cx="805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/>
                <a:t>Laminaire</a:t>
              </a:r>
            </a:p>
          </p:txBody>
        </p:sp>
        <p:sp>
          <p:nvSpPr>
            <p:cNvPr id="65620" name="Rectangle 84"/>
            <p:cNvSpPr>
              <a:spLocks noChangeArrowheads="1"/>
            </p:cNvSpPr>
            <p:nvPr/>
          </p:nvSpPr>
          <p:spPr bwMode="auto">
            <a:xfrm>
              <a:off x="816" y="3648"/>
              <a:ext cx="1888" cy="528"/>
            </a:xfrm>
            <a:prstGeom prst="rect">
              <a:avLst/>
            </a:prstGeom>
            <a:noFill/>
            <a:ln w="38100" cmpd="sng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pic>
        <p:nvPicPr>
          <p:cNvPr id="65609" name="Picture 73" descr="&#10;Image 257.png                                                  000E498AMacintosh HD                   C3E3631A: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6149975"/>
            <a:ext cx="750888" cy="30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614" name="Text Box 78"/>
          <p:cNvSpPr txBox="1">
            <a:spLocks noChangeArrowheads="1"/>
          </p:cNvSpPr>
          <p:nvPr/>
        </p:nvSpPr>
        <p:spPr bwMode="auto">
          <a:xfrm>
            <a:off x="7316788" y="6064250"/>
            <a:ext cx="1306513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/>
              <a:t>Turbulent</a:t>
            </a:r>
          </a:p>
        </p:txBody>
      </p:sp>
      <p:sp>
        <p:nvSpPr>
          <p:cNvPr id="65623" name="Rectangle 87"/>
          <p:cNvSpPr>
            <a:spLocks noChangeArrowheads="1"/>
          </p:cNvSpPr>
          <p:nvPr/>
        </p:nvSpPr>
        <p:spPr bwMode="auto">
          <a:xfrm>
            <a:off x="5867400" y="5943600"/>
            <a:ext cx="2819400" cy="685800"/>
          </a:xfrm>
          <a:prstGeom prst="rect">
            <a:avLst/>
          </a:prstGeom>
          <a:noFill/>
          <a:ln w="38100" cmpd="sng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grpSp>
        <p:nvGrpSpPr>
          <p:cNvPr id="65637" name="Group 101"/>
          <p:cNvGrpSpPr>
            <a:grpSpLocks/>
          </p:cNvGrpSpPr>
          <p:nvPr/>
        </p:nvGrpSpPr>
        <p:grpSpPr bwMode="auto">
          <a:xfrm>
            <a:off x="833438" y="5029200"/>
            <a:ext cx="7485062" cy="842963"/>
            <a:chOff x="525" y="3168"/>
            <a:chExt cx="4715" cy="531"/>
          </a:xfrm>
        </p:grpSpPr>
        <p:sp>
          <p:nvSpPr>
            <p:cNvPr id="65602" name="Text Box 66"/>
            <p:cNvSpPr txBox="1">
              <a:spLocks noChangeArrowheads="1"/>
            </p:cNvSpPr>
            <p:nvPr/>
          </p:nvSpPr>
          <p:spPr bwMode="auto">
            <a:xfrm>
              <a:off x="525" y="3337"/>
              <a:ext cx="2675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/>
                <a:t>On définit le coefficient de trainée:</a:t>
              </a:r>
            </a:p>
          </p:txBody>
        </p:sp>
        <p:pic>
          <p:nvPicPr>
            <p:cNvPr id="65615" name="Picture 79" descr="&#10;Image 258.png                                                  000E498AMacintosh HD                   C3E3631A: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" y="3216"/>
              <a:ext cx="1510" cy="4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5624" name="Rectangle 88"/>
            <p:cNvSpPr>
              <a:spLocks noChangeArrowheads="1"/>
            </p:cNvSpPr>
            <p:nvPr/>
          </p:nvSpPr>
          <p:spPr bwMode="auto">
            <a:xfrm>
              <a:off x="3648" y="3168"/>
              <a:ext cx="1592" cy="528"/>
            </a:xfrm>
            <a:prstGeom prst="rect">
              <a:avLst/>
            </a:prstGeom>
            <a:noFill/>
            <a:ln w="38100" cmpd="sng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65638" name="AutoShape 102">
            <a:hlinkClick r:id="" action="ppaction://hlinkshowjump?jump=lastslideviewed" highlightClick="1"/>
          </p:cNvPr>
          <p:cNvSpPr>
            <a:spLocks noChangeArrowheads="1"/>
          </p:cNvSpPr>
          <p:nvPr/>
        </p:nvSpPr>
        <p:spPr bwMode="auto">
          <a:xfrm>
            <a:off x="4648200" y="5943600"/>
            <a:ext cx="914400" cy="914400"/>
          </a:xfrm>
          <a:prstGeom prst="actionButtonReturn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grpSp>
        <p:nvGrpSpPr>
          <p:cNvPr id="3" name="Grouper 2"/>
          <p:cNvGrpSpPr/>
          <p:nvPr/>
        </p:nvGrpSpPr>
        <p:grpSpPr>
          <a:xfrm>
            <a:off x="4282501" y="1939388"/>
            <a:ext cx="1304439" cy="895859"/>
            <a:chOff x="4282501" y="1939388"/>
            <a:chExt cx="1304439" cy="895859"/>
          </a:xfrm>
        </p:grpSpPr>
        <p:sp>
          <p:nvSpPr>
            <p:cNvPr id="2" name="Parallélogramme 1"/>
            <p:cNvSpPr/>
            <p:nvPr/>
          </p:nvSpPr>
          <p:spPr bwMode="auto">
            <a:xfrm>
              <a:off x="4282501" y="1939388"/>
              <a:ext cx="1304439" cy="895859"/>
            </a:xfrm>
            <a:prstGeom prst="parallelogram">
              <a:avLst>
                <a:gd name="adj" fmla="val 109964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charset="0"/>
                <a:ea typeface="ＭＳ Ｐゴシック" charset="0"/>
              </a:endParaRPr>
            </a:p>
          </p:txBody>
        </p:sp>
        <p:sp>
          <p:nvSpPr>
            <p:cNvPr id="69" name="Text Box 29"/>
            <p:cNvSpPr txBox="1">
              <a:spLocks noChangeArrowheads="1"/>
            </p:cNvSpPr>
            <p:nvPr/>
          </p:nvSpPr>
          <p:spPr bwMode="auto">
            <a:xfrm>
              <a:off x="4847436" y="1988840"/>
              <a:ext cx="444644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1800">
                  <a:solidFill>
                    <a:srgbClr val="80FF00"/>
                  </a:solidFill>
                </a:rPr>
                <a:t>dx</a:t>
              </a:r>
            </a:p>
          </p:txBody>
        </p:sp>
        <p:sp>
          <p:nvSpPr>
            <p:cNvPr id="70" name="Line 28"/>
            <p:cNvSpPr>
              <a:spLocks noChangeShapeType="1"/>
            </p:cNvSpPr>
            <p:nvPr/>
          </p:nvSpPr>
          <p:spPr bwMode="auto">
            <a:xfrm flipV="1">
              <a:off x="4788024" y="2348880"/>
              <a:ext cx="360040" cy="0"/>
            </a:xfrm>
            <a:prstGeom prst="line">
              <a:avLst/>
            </a:prstGeom>
            <a:noFill/>
            <a:ln w="19050">
              <a:solidFill>
                <a:srgbClr val="80FF00"/>
              </a:solidFill>
              <a:round/>
              <a:headEnd type="stealth" w="med" len="lg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1" name="Text Box 29"/>
            <p:cNvSpPr txBox="1">
              <a:spLocks noChangeArrowheads="1"/>
            </p:cNvSpPr>
            <p:nvPr/>
          </p:nvSpPr>
          <p:spPr bwMode="auto">
            <a:xfrm>
              <a:off x="4427984" y="2420888"/>
              <a:ext cx="466794" cy="369332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isometricTopUp">
                <a:rot lat="19476224" lon="18883146" rev="4209746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1800" b="1">
                  <a:solidFill>
                    <a:srgbClr val="80FF00"/>
                  </a:solidFill>
                </a:rPr>
                <a:t>dS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614" grpId="0"/>
      <p:bldP spid="656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7" name="Picture 3" descr="&#10;Image 259.png                                                  000E498AMacintosh HD                   C3E3631A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371600"/>
            <a:ext cx="4418013" cy="494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2765" name="Group 61"/>
          <p:cNvGrpSpPr>
            <a:grpSpLocks/>
          </p:cNvGrpSpPr>
          <p:nvPr/>
        </p:nvGrpSpPr>
        <p:grpSpPr bwMode="auto">
          <a:xfrm>
            <a:off x="76200" y="4114800"/>
            <a:ext cx="3740150" cy="1612900"/>
            <a:chOff x="48" y="2592"/>
            <a:chExt cx="2356" cy="1016"/>
          </a:xfrm>
        </p:grpSpPr>
        <p:sp>
          <p:nvSpPr>
            <p:cNvPr id="72747" name="Rectangle 43"/>
            <p:cNvSpPr>
              <a:spLocks noChangeArrowheads="1"/>
            </p:cNvSpPr>
            <p:nvPr/>
          </p:nvSpPr>
          <p:spPr bwMode="auto">
            <a:xfrm>
              <a:off x="144" y="2592"/>
              <a:ext cx="816" cy="240"/>
            </a:xfrm>
            <a:prstGeom prst="rect">
              <a:avLst/>
            </a:prstGeom>
            <a:solidFill>
              <a:srgbClr val="CCFFCC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2709" name="Line 5"/>
            <p:cNvSpPr>
              <a:spLocks noChangeShapeType="1"/>
            </p:cNvSpPr>
            <p:nvPr/>
          </p:nvSpPr>
          <p:spPr bwMode="auto">
            <a:xfrm flipV="1">
              <a:off x="1056" y="3120"/>
              <a:ext cx="384" cy="48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2728" name="Freeform 24"/>
            <p:cNvSpPr>
              <a:spLocks/>
            </p:cNvSpPr>
            <p:nvPr/>
          </p:nvSpPr>
          <p:spPr bwMode="auto">
            <a:xfrm>
              <a:off x="1268" y="2824"/>
              <a:ext cx="1136" cy="784"/>
            </a:xfrm>
            <a:custGeom>
              <a:avLst/>
              <a:gdLst>
                <a:gd name="T0" fmla="*/ 0 w 1136"/>
                <a:gd name="T1" fmla="*/ 0 h 784"/>
                <a:gd name="T2" fmla="*/ 44 w 1136"/>
                <a:gd name="T3" fmla="*/ 84 h 784"/>
                <a:gd name="T4" fmla="*/ 72 w 1136"/>
                <a:gd name="T5" fmla="*/ 148 h 784"/>
                <a:gd name="T6" fmla="*/ 116 w 1136"/>
                <a:gd name="T7" fmla="*/ 208 h 784"/>
                <a:gd name="T8" fmla="*/ 164 w 1136"/>
                <a:gd name="T9" fmla="*/ 272 h 784"/>
                <a:gd name="T10" fmla="*/ 204 w 1136"/>
                <a:gd name="T11" fmla="*/ 312 h 784"/>
                <a:gd name="T12" fmla="*/ 236 w 1136"/>
                <a:gd name="T13" fmla="*/ 348 h 784"/>
                <a:gd name="T14" fmla="*/ 320 w 1136"/>
                <a:gd name="T15" fmla="*/ 428 h 784"/>
                <a:gd name="T16" fmla="*/ 420 w 1136"/>
                <a:gd name="T17" fmla="*/ 500 h 784"/>
                <a:gd name="T18" fmla="*/ 512 w 1136"/>
                <a:gd name="T19" fmla="*/ 556 h 784"/>
                <a:gd name="T20" fmla="*/ 584 w 1136"/>
                <a:gd name="T21" fmla="*/ 600 h 784"/>
                <a:gd name="T22" fmla="*/ 672 w 1136"/>
                <a:gd name="T23" fmla="*/ 636 h 784"/>
                <a:gd name="T24" fmla="*/ 760 w 1136"/>
                <a:gd name="T25" fmla="*/ 676 h 784"/>
                <a:gd name="T26" fmla="*/ 856 w 1136"/>
                <a:gd name="T27" fmla="*/ 712 h 784"/>
                <a:gd name="T28" fmla="*/ 952 w 1136"/>
                <a:gd name="T29" fmla="*/ 740 h 784"/>
                <a:gd name="T30" fmla="*/ 1064 w 1136"/>
                <a:gd name="T31" fmla="*/ 768 h 784"/>
                <a:gd name="T32" fmla="*/ 1136 w 1136"/>
                <a:gd name="T33" fmla="*/ 784 h 7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6" h="784">
                  <a:moveTo>
                    <a:pt x="0" y="0"/>
                  </a:moveTo>
                  <a:lnTo>
                    <a:pt x="44" y="84"/>
                  </a:lnTo>
                  <a:cubicBezTo>
                    <a:pt x="72" y="145"/>
                    <a:pt x="72" y="121"/>
                    <a:pt x="72" y="148"/>
                  </a:cubicBezTo>
                  <a:lnTo>
                    <a:pt x="116" y="208"/>
                  </a:lnTo>
                  <a:lnTo>
                    <a:pt x="164" y="272"/>
                  </a:lnTo>
                  <a:lnTo>
                    <a:pt x="204" y="312"/>
                  </a:lnTo>
                  <a:lnTo>
                    <a:pt x="236" y="348"/>
                  </a:lnTo>
                  <a:lnTo>
                    <a:pt x="320" y="428"/>
                  </a:lnTo>
                  <a:lnTo>
                    <a:pt x="420" y="500"/>
                  </a:lnTo>
                  <a:lnTo>
                    <a:pt x="512" y="556"/>
                  </a:lnTo>
                  <a:lnTo>
                    <a:pt x="584" y="600"/>
                  </a:lnTo>
                  <a:cubicBezTo>
                    <a:pt x="669" y="636"/>
                    <a:pt x="637" y="636"/>
                    <a:pt x="672" y="636"/>
                  </a:cubicBezTo>
                  <a:lnTo>
                    <a:pt x="760" y="676"/>
                  </a:lnTo>
                  <a:lnTo>
                    <a:pt x="856" y="712"/>
                  </a:lnTo>
                  <a:lnTo>
                    <a:pt x="952" y="740"/>
                  </a:lnTo>
                  <a:lnTo>
                    <a:pt x="1064" y="768"/>
                  </a:lnTo>
                  <a:lnTo>
                    <a:pt x="1136" y="784"/>
                  </a:lnTo>
                </a:path>
              </a:pathLst>
            </a:cu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grpSp>
          <p:nvGrpSpPr>
            <p:cNvPr id="72730" name="Group 26"/>
            <p:cNvGrpSpPr>
              <a:grpSpLocks/>
            </p:cNvGrpSpPr>
            <p:nvPr/>
          </p:nvGrpSpPr>
          <p:grpSpPr bwMode="auto">
            <a:xfrm>
              <a:off x="48" y="2879"/>
              <a:ext cx="961" cy="529"/>
              <a:chOff x="192" y="2208"/>
              <a:chExt cx="961" cy="529"/>
            </a:xfrm>
          </p:grpSpPr>
          <p:pic>
            <p:nvPicPr>
              <p:cNvPr id="72729" name="Picture 25" descr="&#10;Image 260.png                                                  000E498AMacintosh HD                   C3E3631A: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2" y="2208"/>
                <a:ext cx="961" cy="5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2715" name="Rectangle 11"/>
              <p:cNvSpPr>
                <a:spLocks noChangeArrowheads="1"/>
              </p:cNvSpPr>
              <p:nvPr/>
            </p:nvSpPr>
            <p:spPr bwMode="auto">
              <a:xfrm>
                <a:off x="192" y="2208"/>
                <a:ext cx="944" cy="528"/>
              </a:xfrm>
              <a:prstGeom prst="rect">
                <a:avLst/>
              </a:prstGeom>
              <a:solidFill>
                <a:srgbClr val="CCFFCC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sp>
          <p:nvSpPr>
            <p:cNvPr id="72714" name="Text Box 10"/>
            <p:cNvSpPr txBox="1">
              <a:spLocks noChangeArrowheads="1"/>
            </p:cNvSpPr>
            <p:nvPr/>
          </p:nvSpPr>
          <p:spPr bwMode="auto">
            <a:xfrm>
              <a:off x="144" y="2608"/>
              <a:ext cx="736" cy="2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1800"/>
                <a:t>Laminaire</a:t>
              </a:r>
            </a:p>
          </p:txBody>
        </p:sp>
      </p:grpSp>
      <p:sp>
        <p:nvSpPr>
          <p:cNvPr id="72721" name="Text Box 17"/>
          <p:cNvSpPr txBox="1">
            <a:spLocks noChangeArrowheads="1"/>
          </p:cNvSpPr>
          <p:nvPr/>
        </p:nvSpPr>
        <p:spPr bwMode="auto">
          <a:xfrm>
            <a:off x="6934200" y="3076575"/>
            <a:ext cx="2209800" cy="858838"/>
          </a:xfrm>
          <a:prstGeom prst="rect">
            <a:avLst/>
          </a:prstGeom>
          <a:solidFill>
            <a:srgbClr val="FFCCE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fr-FR" sz="1600"/>
              <a:t>par rapport à Re</a:t>
            </a:r>
            <a:br>
              <a:rPr lang="fr-FR" sz="1600"/>
            </a:br>
            <a:r>
              <a:rPr lang="fr-FR" sz="1600"/>
              <a:t>mais dépend de la rugosité de la plaque</a:t>
            </a:r>
          </a:p>
        </p:txBody>
      </p:sp>
      <p:grpSp>
        <p:nvGrpSpPr>
          <p:cNvPr id="72760" name="Group 56"/>
          <p:cNvGrpSpPr>
            <a:grpSpLocks/>
          </p:cNvGrpSpPr>
          <p:nvPr/>
        </p:nvGrpSpPr>
        <p:grpSpPr bwMode="auto">
          <a:xfrm>
            <a:off x="5897563" y="2209800"/>
            <a:ext cx="2789237" cy="669925"/>
            <a:chOff x="3715" y="1440"/>
            <a:chExt cx="1757" cy="422"/>
          </a:xfrm>
        </p:grpSpPr>
        <p:sp>
          <p:nvSpPr>
            <p:cNvPr id="72724" name="Rectangle 20"/>
            <p:cNvSpPr>
              <a:spLocks noChangeArrowheads="1"/>
            </p:cNvSpPr>
            <p:nvPr/>
          </p:nvSpPr>
          <p:spPr bwMode="auto">
            <a:xfrm>
              <a:off x="3744" y="1456"/>
              <a:ext cx="1680" cy="403"/>
            </a:xfrm>
            <a:prstGeom prst="rect">
              <a:avLst/>
            </a:prstGeom>
            <a:solidFill>
              <a:srgbClr val="FF99CC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2719" name="Text Box 15"/>
            <p:cNvSpPr txBox="1">
              <a:spLocks noChangeArrowheads="1"/>
            </p:cNvSpPr>
            <p:nvPr/>
          </p:nvSpPr>
          <p:spPr bwMode="auto">
            <a:xfrm>
              <a:off x="3715" y="1440"/>
              <a:ext cx="1757" cy="4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fr-FR" sz="1800"/>
                <a:t>Turbulent </a:t>
              </a:r>
              <a:br>
                <a:rPr lang="fr-FR" sz="1800"/>
              </a:br>
              <a:r>
                <a:rPr lang="fr-FR" sz="1800"/>
                <a:t>« totalement rugueux »</a:t>
              </a:r>
            </a:p>
          </p:txBody>
        </p:sp>
      </p:grpSp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Trainée sur la plaque : la vérité</a:t>
            </a:r>
          </a:p>
        </p:txBody>
      </p:sp>
      <p:grpSp>
        <p:nvGrpSpPr>
          <p:cNvPr id="72762" name="Group 58"/>
          <p:cNvGrpSpPr>
            <a:grpSpLocks/>
          </p:cNvGrpSpPr>
          <p:nvPr/>
        </p:nvGrpSpPr>
        <p:grpSpPr bwMode="auto">
          <a:xfrm>
            <a:off x="2298700" y="1543050"/>
            <a:ext cx="4618038" cy="3409950"/>
            <a:chOff x="1448" y="972"/>
            <a:chExt cx="2909" cy="2148"/>
          </a:xfrm>
        </p:grpSpPr>
        <p:sp>
          <p:nvSpPr>
            <p:cNvPr id="72716" name="Line 12"/>
            <p:cNvSpPr>
              <a:spLocks noChangeShapeType="1"/>
            </p:cNvSpPr>
            <p:nvPr/>
          </p:nvSpPr>
          <p:spPr bwMode="auto">
            <a:xfrm flipH="1" flipV="1">
              <a:off x="3360" y="1440"/>
              <a:ext cx="384" cy="48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2723" name="Freeform 19"/>
            <p:cNvSpPr>
              <a:spLocks/>
            </p:cNvSpPr>
            <p:nvPr/>
          </p:nvSpPr>
          <p:spPr bwMode="auto">
            <a:xfrm>
              <a:off x="1448" y="972"/>
              <a:ext cx="2092" cy="2148"/>
            </a:xfrm>
            <a:custGeom>
              <a:avLst/>
              <a:gdLst>
                <a:gd name="T0" fmla="*/ 0 w 2092"/>
                <a:gd name="T1" fmla="*/ 0 h 2148"/>
                <a:gd name="T2" fmla="*/ 36 w 2092"/>
                <a:gd name="T3" fmla="*/ 152 h 2148"/>
                <a:gd name="T4" fmla="*/ 116 w 2092"/>
                <a:gd name="T5" fmla="*/ 468 h 2148"/>
                <a:gd name="T6" fmla="*/ 148 w 2092"/>
                <a:gd name="T7" fmla="*/ 596 h 2148"/>
                <a:gd name="T8" fmla="*/ 216 w 2092"/>
                <a:gd name="T9" fmla="*/ 772 h 2148"/>
                <a:gd name="T10" fmla="*/ 296 w 2092"/>
                <a:gd name="T11" fmla="*/ 980 h 2148"/>
                <a:gd name="T12" fmla="*/ 380 w 2092"/>
                <a:gd name="T13" fmla="*/ 1140 h 2148"/>
                <a:gd name="T14" fmla="*/ 472 w 2092"/>
                <a:gd name="T15" fmla="*/ 1276 h 2148"/>
                <a:gd name="T16" fmla="*/ 584 w 2092"/>
                <a:gd name="T17" fmla="*/ 1432 h 2148"/>
                <a:gd name="T18" fmla="*/ 688 w 2092"/>
                <a:gd name="T19" fmla="*/ 1520 h 2148"/>
                <a:gd name="T20" fmla="*/ 828 w 2092"/>
                <a:gd name="T21" fmla="*/ 1632 h 2148"/>
                <a:gd name="T22" fmla="*/ 996 w 2092"/>
                <a:gd name="T23" fmla="*/ 1732 h 2148"/>
                <a:gd name="T24" fmla="*/ 1144 w 2092"/>
                <a:gd name="T25" fmla="*/ 1816 h 2148"/>
                <a:gd name="T26" fmla="*/ 1260 w 2092"/>
                <a:gd name="T27" fmla="*/ 1876 h 2148"/>
                <a:gd name="T28" fmla="*/ 1416 w 2092"/>
                <a:gd name="T29" fmla="*/ 1940 h 2148"/>
                <a:gd name="T30" fmla="*/ 1552 w 2092"/>
                <a:gd name="T31" fmla="*/ 1996 h 2148"/>
                <a:gd name="T32" fmla="*/ 1708 w 2092"/>
                <a:gd name="T33" fmla="*/ 2048 h 2148"/>
                <a:gd name="T34" fmla="*/ 1824 w 2092"/>
                <a:gd name="T35" fmla="*/ 2080 h 2148"/>
                <a:gd name="T36" fmla="*/ 1988 w 2092"/>
                <a:gd name="T37" fmla="*/ 2128 h 2148"/>
                <a:gd name="T38" fmla="*/ 2092 w 2092"/>
                <a:gd name="T39" fmla="*/ 2148 h 2148"/>
                <a:gd name="T40" fmla="*/ 2092 w 2092"/>
                <a:gd name="T41" fmla="*/ 16 h 2148"/>
                <a:gd name="T42" fmla="*/ 0 w 2092"/>
                <a:gd name="T43" fmla="*/ 0 h 2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092" h="2148">
                  <a:moveTo>
                    <a:pt x="0" y="0"/>
                  </a:moveTo>
                  <a:lnTo>
                    <a:pt x="36" y="152"/>
                  </a:lnTo>
                  <a:lnTo>
                    <a:pt x="116" y="468"/>
                  </a:lnTo>
                  <a:lnTo>
                    <a:pt x="148" y="596"/>
                  </a:lnTo>
                  <a:lnTo>
                    <a:pt x="216" y="772"/>
                  </a:lnTo>
                  <a:lnTo>
                    <a:pt x="296" y="980"/>
                  </a:lnTo>
                  <a:lnTo>
                    <a:pt x="380" y="1140"/>
                  </a:lnTo>
                  <a:lnTo>
                    <a:pt x="472" y="1276"/>
                  </a:lnTo>
                  <a:lnTo>
                    <a:pt x="584" y="1432"/>
                  </a:lnTo>
                  <a:lnTo>
                    <a:pt x="688" y="1520"/>
                  </a:lnTo>
                  <a:lnTo>
                    <a:pt x="828" y="1632"/>
                  </a:lnTo>
                  <a:lnTo>
                    <a:pt x="996" y="1732"/>
                  </a:lnTo>
                  <a:lnTo>
                    <a:pt x="1144" y="1816"/>
                  </a:lnTo>
                  <a:lnTo>
                    <a:pt x="1260" y="1876"/>
                  </a:lnTo>
                  <a:lnTo>
                    <a:pt x="1416" y="1940"/>
                  </a:lnTo>
                  <a:lnTo>
                    <a:pt x="1552" y="1996"/>
                  </a:lnTo>
                  <a:lnTo>
                    <a:pt x="1708" y="2048"/>
                  </a:lnTo>
                  <a:lnTo>
                    <a:pt x="1824" y="2080"/>
                  </a:lnTo>
                  <a:lnTo>
                    <a:pt x="1988" y="2128"/>
                  </a:lnTo>
                  <a:lnTo>
                    <a:pt x="2092" y="2148"/>
                  </a:lnTo>
                  <a:lnTo>
                    <a:pt x="2092" y="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E5">
                <a:alpha val="41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grpSp>
          <p:nvGrpSpPr>
            <p:cNvPr id="72749" name="Group 45"/>
            <p:cNvGrpSpPr>
              <a:grpSpLocks/>
            </p:cNvGrpSpPr>
            <p:nvPr/>
          </p:nvGrpSpPr>
          <p:grpSpPr bwMode="auto">
            <a:xfrm>
              <a:off x="3592" y="1920"/>
              <a:ext cx="765" cy="288"/>
              <a:chOff x="3592" y="1920"/>
              <a:chExt cx="765" cy="288"/>
            </a:xfrm>
          </p:grpSpPr>
          <p:pic>
            <p:nvPicPr>
              <p:cNvPr id="72737" name="Picture 33" descr="&#10;Image 262.png                                                  000E498AMacintosh HD                   C3E3631A: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00" y="1968"/>
                <a:ext cx="757" cy="21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2720" name="Rectangle 16"/>
              <p:cNvSpPr>
                <a:spLocks noChangeArrowheads="1"/>
              </p:cNvSpPr>
              <p:nvPr/>
            </p:nvSpPr>
            <p:spPr bwMode="auto">
              <a:xfrm>
                <a:off x="3592" y="1920"/>
                <a:ext cx="760" cy="288"/>
              </a:xfrm>
              <a:prstGeom prst="rect">
                <a:avLst/>
              </a:prstGeom>
              <a:solidFill>
                <a:srgbClr val="FF99CC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</p:grpSp>
      <p:pic>
        <p:nvPicPr>
          <p:cNvPr id="72738" name="Picture 34" descr="&#10;Image 263.png                                                  000E498AMacintosh HD                   C3E3631A: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00" y="6019800"/>
            <a:ext cx="7239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2766" name="Group 62"/>
          <p:cNvGrpSpPr>
            <a:grpSpLocks/>
          </p:cNvGrpSpPr>
          <p:nvPr/>
        </p:nvGrpSpPr>
        <p:grpSpPr bwMode="auto">
          <a:xfrm>
            <a:off x="1981200" y="3975100"/>
            <a:ext cx="6248400" cy="2501900"/>
            <a:chOff x="1248" y="2504"/>
            <a:chExt cx="3936" cy="1576"/>
          </a:xfrm>
        </p:grpSpPr>
        <p:pic>
          <p:nvPicPr>
            <p:cNvPr id="72731" name="Picture 27" descr="&#10;Image 261.png                                                  000E498AMacintosh HD                   C3E3631A: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6" y="3552"/>
              <a:ext cx="943" cy="5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2764" name="Group 60"/>
            <p:cNvGrpSpPr>
              <a:grpSpLocks/>
            </p:cNvGrpSpPr>
            <p:nvPr/>
          </p:nvGrpSpPr>
          <p:grpSpPr bwMode="auto">
            <a:xfrm>
              <a:off x="1248" y="2504"/>
              <a:ext cx="3936" cy="1576"/>
              <a:chOff x="1248" y="2504"/>
              <a:chExt cx="3936" cy="1576"/>
            </a:xfrm>
          </p:grpSpPr>
          <p:sp>
            <p:nvSpPr>
              <p:cNvPr id="72726" name="Line 22"/>
              <p:cNvSpPr>
                <a:spLocks noChangeShapeType="1"/>
              </p:cNvSpPr>
              <p:nvPr/>
            </p:nvSpPr>
            <p:spPr bwMode="auto">
              <a:xfrm flipH="1" flipV="1">
                <a:off x="3312" y="3408"/>
                <a:ext cx="816" cy="48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2727" name="Freeform 23"/>
              <p:cNvSpPr>
                <a:spLocks/>
              </p:cNvSpPr>
              <p:nvPr/>
            </p:nvSpPr>
            <p:spPr bwMode="auto">
              <a:xfrm>
                <a:off x="1248" y="2504"/>
                <a:ext cx="2288" cy="896"/>
              </a:xfrm>
              <a:custGeom>
                <a:avLst/>
                <a:gdLst>
                  <a:gd name="T0" fmla="*/ 0 w 2288"/>
                  <a:gd name="T1" fmla="*/ 0 h 896"/>
                  <a:gd name="T2" fmla="*/ 108 w 2288"/>
                  <a:gd name="T3" fmla="*/ 104 h 896"/>
                  <a:gd name="T4" fmla="*/ 212 w 2288"/>
                  <a:gd name="T5" fmla="*/ 176 h 896"/>
                  <a:gd name="T6" fmla="*/ 320 w 2288"/>
                  <a:gd name="T7" fmla="*/ 240 h 896"/>
                  <a:gd name="T8" fmla="*/ 500 w 2288"/>
                  <a:gd name="T9" fmla="*/ 340 h 896"/>
                  <a:gd name="T10" fmla="*/ 644 w 2288"/>
                  <a:gd name="T11" fmla="*/ 408 h 896"/>
                  <a:gd name="T12" fmla="*/ 868 w 2288"/>
                  <a:gd name="T13" fmla="*/ 496 h 896"/>
                  <a:gd name="T14" fmla="*/ 1056 w 2288"/>
                  <a:gd name="T15" fmla="*/ 572 h 896"/>
                  <a:gd name="T16" fmla="*/ 1268 w 2288"/>
                  <a:gd name="T17" fmla="*/ 644 h 896"/>
                  <a:gd name="T18" fmla="*/ 1560 w 2288"/>
                  <a:gd name="T19" fmla="*/ 728 h 896"/>
                  <a:gd name="T20" fmla="*/ 1796 w 2288"/>
                  <a:gd name="T21" fmla="*/ 792 h 896"/>
                  <a:gd name="T22" fmla="*/ 2004 w 2288"/>
                  <a:gd name="T23" fmla="*/ 840 h 896"/>
                  <a:gd name="T24" fmla="*/ 2224 w 2288"/>
                  <a:gd name="T25" fmla="*/ 884 h 896"/>
                  <a:gd name="T26" fmla="*/ 2288 w 2288"/>
                  <a:gd name="T27" fmla="*/ 896 h 8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288" h="896">
                    <a:moveTo>
                      <a:pt x="0" y="0"/>
                    </a:moveTo>
                    <a:lnTo>
                      <a:pt x="108" y="104"/>
                    </a:lnTo>
                    <a:lnTo>
                      <a:pt x="212" y="176"/>
                    </a:lnTo>
                    <a:lnTo>
                      <a:pt x="320" y="240"/>
                    </a:lnTo>
                    <a:lnTo>
                      <a:pt x="500" y="340"/>
                    </a:lnTo>
                    <a:lnTo>
                      <a:pt x="644" y="408"/>
                    </a:lnTo>
                    <a:lnTo>
                      <a:pt x="868" y="496"/>
                    </a:lnTo>
                    <a:lnTo>
                      <a:pt x="1056" y="572"/>
                    </a:lnTo>
                    <a:lnTo>
                      <a:pt x="1268" y="644"/>
                    </a:lnTo>
                    <a:lnTo>
                      <a:pt x="1560" y="728"/>
                    </a:lnTo>
                    <a:lnTo>
                      <a:pt x="1796" y="792"/>
                    </a:lnTo>
                    <a:lnTo>
                      <a:pt x="2004" y="840"/>
                    </a:lnTo>
                    <a:lnTo>
                      <a:pt x="2224" y="884"/>
                    </a:lnTo>
                    <a:lnTo>
                      <a:pt x="2288" y="896"/>
                    </a:lnTo>
                  </a:path>
                </a:pathLst>
              </a:custGeom>
              <a:noFill/>
              <a:ln w="2540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2734" name="Rectangle 30"/>
              <p:cNvSpPr>
                <a:spLocks noChangeArrowheads="1"/>
              </p:cNvSpPr>
              <p:nvPr/>
            </p:nvSpPr>
            <p:spPr bwMode="auto">
              <a:xfrm>
                <a:off x="4176" y="3552"/>
                <a:ext cx="944" cy="528"/>
              </a:xfrm>
              <a:prstGeom prst="rect">
                <a:avLst/>
              </a:prstGeom>
              <a:solidFill>
                <a:srgbClr val="FF99CC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grpSp>
            <p:nvGrpSpPr>
              <p:cNvPr id="72743" name="Group 39"/>
              <p:cNvGrpSpPr>
                <a:grpSpLocks/>
              </p:cNvGrpSpPr>
              <p:nvPr/>
            </p:nvGrpSpPr>
            <p:grpSpPr bwMode="auto">
              <a:xfrm>
                <a:off x="4128" y="3130"/>
                <a:ext cx="1056" cy="422"/>
                <a:chOff x="3984" y="3024"/>
                <a:chExt cx="1056" cy="422"/>
              </a:xfrm>
            </p:grpSpPr>
            <p:sp>
              <p:nvSpPr>
                <p:cNvPr id="72742" name="Rectangle 38"/>
                <p:cNvSpPr>
                  <a:spLocks noChangeArrowheads="1"/>
                </p:cNvSpPr>
                <p:nvPr/>
              </p:nvSpPr>
              <p:spPr bwMode="auto">
                <a:xfrm>
                  <a:off x="4128" y="3037"/>
                  <a:ext cx="768" cy="379"/>
                </a:xfrm>
                <a:prstGeom prst="rect">
                  <a:avLst/>
                </a:prstGeom>
                <a:solidFill>
                  <a:srgbClr val="FF99CC">
                    <a:alpha val="50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72741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3984" y="3024"/>
                  <a:ext cx="1056" cy="42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fr-FR" sz="1800"/>
                    <a:t>Turbulent </a:t>
                  </a:r>
                  <a:br>
                    <a:rPr lang="fr-FR" sz="1800"/>
                  </a:br>
                  <a:r>
                    <a:rPr lang="fr-FR" sz="1800"/>
                    <a:t>« lisse »</a:t>
                  </a:r>
                </a:p>
              </p:txBody>
            </p:sp>
          </p:grpSp>
        </p:grpSp>
      </p:grpSp>
      <p:grpSp>
        <p:nvGrpSpPr>
          <p:cNvPr id="72763" name="Group 59"/>
          <p:cNvGrpSpPr>
            <a:grpSpLocks/>
          </p:cNvGrpSpPr>
          <p:nvPr/>
        </p:nvGrpSpPr>
        <p:grpSpPr bwMode="auto">
          <a:xfrm>
            <a:off x="-50800" y="1541463"/>
            <a:ext cx="5681663" cy="3825875"/>
            <a:chOff x="-32" y="971"/>
            <a:chExt cx="3579" cy="2410"/>
          </a:xfrm>
        </p:grpSpPr>
        <p:sp>
          <p:nvSpPr>
            <p:cNvPr id="72753" name="Text Box 49"/>
            <p:cNvSpPr txBox="1">
              <a:spLocks noChangeArrowheads="1"/>
            </p:cNvSpPr>
            <p:nvPr/>
          </p:nvSpPr>
          <p:spPr bwMode="auto">
            <a:xfrm>
              <a:off x="-32" y="1440"/>
              <a:ext cx="975" cy="4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fr-FR" sz="1800"/>
                <a:t>Turbulent</a:t>
              </a:r>
              <a:br>
                <a:rPr lang="fr-FR" sz="1800"/>
              </a:br>
              <a:r>
                <a:rPr lang="fr-FR" sz="1800"/>
                <a:t>intermédiaire</a:t>
              </a:r>
            </a:p>
          </p:txBody>
        </p:sp>
        <p:sp>
          <p:nvSpPr>
            <p:cNvPr id="72752" name="Freeform 48"/>
            <p:cNvSpPr>
              <a:spLocks/>
            </p:cNvSpPr>
            <p:nvPr/>
          </p:nvSpPr>
          <p:spPr bwMode="auto">
            <a:xfrm>
              <a:off x="1264" y="971"/>
              <a:ext cx="2283" cy="2410"/>
            </a:xfrm>
            <a:custGeom>
              <a:avLst/>
              <a:gdLst>
                <a:gd name="T0" fmla="*/ 192 w 2283"/>
                <a:gd name="T1" fmla="*/ 5 h 2410"/>
                <a:gd name="T2" fmla="*/ 272 w 2283"/>
                <a:gd name="T3" fmla="*/ 378 h 2410"/>
                <a:gd name="T4" fmla="*/ 389 w 2283"/>
                <a:gd name="T5" fmla="*/ 778 h 2410"/>
                <a:gd name="T6" fmla="*/ 491 w 2283"/>
                <a:gd name="T7" fmla="*/ 1013 h 2410"/>
                <a:gd name="T8" fmla="*/ 667 w 2283"/>
                <a:gd name="T9" fmla="*/ 1317 h 2410"/>
                <a:gd name="T10" fmla="*/ 869 w 2283"/>
                <a:gd name="T11" fmla="*/ 1536 h 2410"/>
                <a:gd name="T12" fmla="*/ 1067 w 2283"/>
                <a:gd name="T13" fmla="*/ 1664 h 2410"/>
                <a:gd name="T14" fmla="*/ 1301 w 2283"/>
                <a:gd name="T15" fmla="*/ 1813 h 2410"/>
                <a:gd name="T16" fmla="*/ 1541 w 2283"/>
                <a:gd name="T17" fmla="*/ 1925 h 2410"/>
                <a:gd name="T18" fmla="*/ 1829 w 2283"/>
                <a:gd name="T19" fmla="*/ 2037 h 2410"/>
                <a:gd name="T20" fmla="*/ 2096 w 2283"/>
                <a:gd name="T21" fmla="*/ 2112 h 2410"/>
                <a:gd name="T22" fmla="*/ 2283 w 2283"/>
                <a:gd name="T23" fmla="*/ 2154 h 2410"/>
                <a:gd name="T24" fmla="*/ 2267 w 2283"/>
                <a:gd name="T25" fmla="*/ 2410 h 2410"/>
                <a:gd name="T26" fmla="*/ 1952 w 2283"/>
                <a:gd name="T27" fmla="*/ 2357 h 2410"/>
                <a:gd name="T28" fmla="*/ 1595 w 2283"/>
                <a:gd name="T29" fmla="*/ 2261 h 2410"/>
                <a:gd name="T30" fmla="*/ 1264 w 2283"/>
                <a:gd name="T31" fmla="*/ 2165 h 2410"/>
                <a:gd name="T32" fmla="*/ 869 w 2283"/>
                <a:gd name="T33" fmla="*/ 2021 h 2410"/>
                <a:gd name="T34" fmla="*/ 565 w 2283"/>
                <a:gd name="T35" fmla="*/ 1893 h 2410"/>
                <a:gd name="T36" fmla="*/ 251 w 2283"/>
                <a:gd name="T37" fmla="*/ 1722 h 2410"/>
                <a:gd name="T38" fmla="*/ 0 w 2283"/>
                <a:gd name="T39" fmla="*/ 1525 h 2410"/>
                <a:gd name="T40" fmla="*/ 0 w 2283"/>
                <a:gd name="T41" fmla="*/ 0 h 2410"/>
                <a:gd name="T42" fmla="*/ 192 w 2283"/>
                <a:gd name="T43" fmla="*/ 5 h 2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83" h="2410">
                  <a:moveTo>
                    <a:pt x="192" y="5"/>
                  </a:moveTo>
                  <a:lnTo>
                    <a:pt x="272" y="378"/>
                  </a:lnTo>
                  <a:lnTo>
                    <a:pt x="389" y="778"/>
                  </a:lnTo>
                  <a:lnTo>
                    <a:pt x="491" y="1013"/>
                  </a:lnTo>
                  <a:lnTo>
                    <a:pt x="667" y="1317"/>
                  </a:lnTo>
                  <a:lnTo>
                    <a:pt x="869" y="1536"/>
                  </a:lnTo>
                  <a:lnTo>
                    <a:pt x="1067" y="1664"/>
                  </a:lnTo>
                  <a:lnTo>
                    <a:pt x="1301" y="1813"/>
                  </a:lnTo>
                  <a:lnTo>
                    <a:pt x="1541" y="1925"/>
                  </a:lnTo>
                  <a:lnTo>
                    <a:pt x="1829" y="2037"/>
                  </a:lnTo>
                  <a:lnTo>
                    <a:pt x="2096" y="2112"/>
                  </a:lnTo>
                  <a:lnTo>
                    <a:pt x="2283" y="2154"/>
                  </a:lnTo>
                  <a:cubicBezTo>
                    <a:pt x="2277" y="2239"/>
                    <a:pt x="2272" y="2324"/>
                    <a:pt x="2267" y="2410"/>
                  </a:cubicBezTo>
                  <a:lnTo>
                    <a:pt x="1952" y="2357"/>
                  </a:lnTo>
                  <a:lnTo>
                    <a:pt x="1595" y="2261"/>
                  </a:lnTo>
                  <a:lnTo>
                    <a:pt x="1264" y="2165"/>
                  </a:lnTo>
                  <a:lnTo>
                    <a:pt x="869" y="2021"/>
                  </a:lnTo>
                  <a:lnTo>
                    <a:pt x="565" y="1893"/>
                  </a:lnTo>
                  <a:cubicBezTo>
                    <a:pt x="254" y="1721"/>
                    <a:pt x="373" y="1722"/>
                    <a:pt x="251" y="1722"/>
                  </a:cubicBezTo>
                  <a:lnTo>
                    <a:pt x="0" y="1525"/>
                  </a:lnTo>
                  <a:lnTo>
                    <a:pt x="0" y="0"/>
                  </a:lnTo>
                  <a:lnTo>
                    <a:pt x="192" y="5"/>
                  </a:lnTo>
                  <a:close/>
                </a:path>
              </a:pathLst>
            </a:custGeom>
            <a:solidFill>
              <a:srgbClr val="66CCFF">
                <a:alpha val="32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pic>
          <p:nvPicPr>
            <p:cNvPr id="72754" name="Picture 50" descr="&#10;Image 264.png                                                  000E498AMacintosh HD                   C3E3631A: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" y="1872"/>
              <a:ext cx="943" cy="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2757" name="Rectangle 53"/>
            <p:cNvSpPr>
              <a:spLocks noChangeArrowheads="1"/>
            </p:cNvSpPr>
            <p:nvPr/>
          </p:nvSpPr>
          <p:spPr bwMode="auto">
            <a:xfrm>
              <a:off x="0" y="1466"/>
              <a:ext cx="992" cy="384"/>
            </a:xfrm>
            <a:prstGeom prst="rect">
              <a:avLst/>
            </a:prstGeom>
            <a:solidFill>
              <a:srgbClr val="66CCFF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2758" name="Rectangle 54"/>
            <p:cNvSpPr>
              <a:spLocks noChangeArrowheads="1"/>
            </p:cNvSpPr>
            <p:nvPr/>
          </p:nvSpPr>
          <p:spPr bwMode="auto">
            <a:xfrm>
              <a:off x="0" y="1872"/>
              <a:ext cx="984" cy="256"/>
            </a:xfrm>
            <a:prstGeom prst="rect">
              <a:avLst/>
            </a:prstGeom>
            <a:solidFill>
              <a:srgbClr val="66CCFF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2759" name="Line 55"/>
            <p:cNvSpPr>
              <a:spLocks noChangeShapeType="1"/>
            </p:cNvSpPr>
            <p:nvPr/>
          </p:nvSpPr>
          <p:spPr bwMode="auto">
            <a:xfrm flipV="1">
              <a:off x="1008" y="1680"/>
              <a:ext cx="432" cy="24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pic>
        <p:nvPicPr>
          <p:cNvPr id="72768" name="Picture 64" descr="&#10;Image 304.png                                                  000E498AMacintosh HD                   C3E3631A: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505200"/>
            <a:ext cx="417513" cy="36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69" name="AutoShape 65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6781800" y="4114800"/>
            <a:ext cx="1143000" cy="609600"/>
          </a:xfrm>
          <a:prstGeom prst="actionButtonBlank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fr-FR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21" grpId="0" animBg="1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628" name="Group 68"/>
          <p:cNvGrpSpPr>
            <a:grpSpLocks/>
          </p:cNvGrpSpPr>
          <p:nvPr/>
        </p:nvGrpSpPr>
        <p:grpSpPr bwMode="auto">
          <a:xfrm>
            <a:off x="1619200" y="1716778"/>
            <a:ext cx="6553200" cy="1371600"/>
            <a:chOff x="336" y="1152"/>
            <a:chExt cx="4128" cy="864"/>
          </a:xfrm>
        </p:grpSpPr>
        <p:sp>
          <p:nvSpPr>
            <p:cNvPr id="66563" name="Rectangle 3"/>
            <p:cNvSpPr>
              <a:spLocks noChangeArrowheads="1"/>
            </p:cNvSpPr>
            <p:nvPr/>
          </p:nvSpPr>
          <p:spPr bwMode="auto">
            <a:xfrm>
              <a:off x="432" y="1152"/>
              <a:ext cx="3888" cy="864"/>
            </a:xfrm>
            <a:prstGeom prst="rect">
              <a:avLst/>
            </a:prstGeom>
            <a:solidFill>
              <a:srgbClr val="66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6565" name="Oval 5"/>
            <p:cNvSpPr>
              <a:spLocks noChangeArrowheads="1"/>
            </p:cNvSpPr>
            <p:nvPr/>
          </p:nvSpPr>
          <p:spPr bwMode="auto">
            <a:xfrm>
              <a:off x="4176" y="1152"/>
              <a:ext cx="288" cy="864"/>
            </a:xfrm>
            <a:prstGeom prst="ellipse">
              <a:avLst/>
            </a:prstGeom>
            <a:solidFill>
              <a:srgbClr val="66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6564" name="Oval 4"/>
            <p:cNvSpPr>
              <a:spLocks noChangeArrowheads="1"/>
            </p:cNvSpPr>
            <p:nvPr/>
          </p:nvSpPr>
          <p:spPr bwMode="auto">
            <a:xfrm>
              <a:off x="336" y="1152"/>
              <a:ext cx="288" cy="864"/>
            </a:xfrm>
            <a:prstGeom prst="ellipse">
              <a:avLst/>
            </a:prstGeom>
            <a:solidFill>
              <a:srgbClr val="51A4C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6566" name="Line 6"/>
            <p:cNvSpPr>
              <a:spLocks noChangeShapeType="1"/>
            </p:cNvSpPr>
            <p:nvPr/>
          </p:nvSpPr>
          <p:spPr bwMode="auto">
            <a:xfrm>
              <a:off x="464" y="1152"/>
              <a:ext cx="385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6567" name="Line 7"/>
            <p:cNvSpPr>
              <a:spLocks noChangeShapeType="1"/>
            </p:cNvSpPr>
            <p:nvPr/>
          </p:nvSpPr>
          <p:spPr bwMode="auto">
            <a:xfrm>
              <a:off x="488" y="2016"/>
              <a:ext cx="385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Longueur d</a:t>
            </a:r>
            <a:r>
              <a:rPr lang="ja-JP" altLang="fr-FR">
                <a:latin typeface="Arial"/>
              </a:rPr>
              <a:t>’</a:t>
            </a:r>
            <a:r>
              <a:rPr lang="fr-FR"/>
              <a:t>entrée dans un tube</a:t>
            </a:r>
          </a:p>
        </p:txBody>
      </p:sp>
      <p:grpSp>
        <p:nvGrpSpPr>
          <p:cNvPr id="66665" name="Group 105"/>
          <p:cNvGrpSpPr>
            <a:grpSpLocks/>
          </p:cNvGrpSpPr>
          <p:nvPr/>
        </p:nvGrpSpPr>
        <p:grpSpPr bwMode="auto">
          <a:xfrm>
            <a:off x="1885900" y="1688203"/>
            <a:ext cx="3043238" cy="1433512"/>
            <a:chOff x="936" y="921"/>
            <a:chExt cx="1917" cy="903"/>
          </a:xfrm>
        </p:grpSpPr>
        <p:grpSp>
          <p:nvGrpSpPr>
            <p:cNvPr id="66570" name="Group 10"/>
            <p:cNvGrpSpPr>
              <a:grpSpLocks/>
            </p:cNvGrpSpPr>
            <p:nvPr/>
          </p:nvGrpSpPr>
          <p:grpSpPr bwMode="auto">
            <a:xfrm rot="84384">
              <a:off x="944" y="1352"/>
              <a:ext cx="1896" cy="472"/>
              <a:chOff x="1008" y="2112"/>
              <a:chExt cx="1784" cy="444"/>
            </a:xfrm>
          </p:grpSpPr>
          <p:sp>
            <p:nvSpPr>
              <p:cNvPr id="66569" name="Freeform 9"/>
              <p:cNvSpPr>
                <a:spLocks/>
              </p:cNvSpPr>
              <p:nvPr/>
            </p:nvSpPr>
            <p:spPr bwMode="auto">
              <a:xfrm>
                <a:off x="1016" y="2120"/>
                <a:ext cx="1776" cy="436"/>
              </a:xfrm>
              <a:custGeom>
                <a:avLst/>
                <a:gdLst>
                  <a:gd name="T0" fmla="*/ 0 w 1776"/>
                  <a:gd name="T1" fmla="*/ 436 h 436"/>
                  <a:gd name="T2" fmla="*/ 80 w 1776"/>
                  <a:gd name="T3" fmla="*/ 380 h 436"/>
                  <a:gd name="T4" fmla="*/ 188 w 1776"/>
                  <a:gd name="T5" fmla="*/ 320 h 436"/>
                  <a:gd name="T6" fmla="*/ 308 w 1776"/>
                  <a:gd name="T7" fmla="*/ 268 h 436"/>
                  <a:gd name="T8" fmla="*/ 512 w 1776"/>
                  <a:gd name="T9" fmla="*/ 204 h 436"/>
                  <a:gd name="T10" fmla="*/ 712 w 1776"/>
                  <a:gd name="T11" fmla="*/ 156 h 436"/>
                  <a:gd name="T12" fmla="*/ 984 w 1776"/>
                  <a:gd name="T13" fmla="*/ 100 h 436"/>
                  <a:gd name="T14" fmla="*/ 1120 w 1776"/>
                  <a:gd name="T15" fmla="*/ 76 h 436"/>
                  <a:gd name="T16" fmla="*/ 1264 w 1776"/>
                  <a:gd name="T17" fmla="*/ 52 h 436"/>
                  <a:gd name="T18" fmla="*/ 1436 w 1776"/>
                  <a:gd name="T19" fmla="*/ 28 h 436"/>
                  <a:gd name="T20" fmla="*/ 1564 w 1776"/>
                  <a:gd name="T21" fmla="*/ 16 h 436"/>
                  <a:gd name="T22" fmla="*/ 1676 w 1776"/>
                  <a:gd name="T23" fmla="*/ 4 h 436"/>
                  <a:gd name="T24" fmla="*/ 1776 w 1776"/>
                  <a:gd name="T25" fmla="*/ 0 h 436"/>
                  <a:gd name="T26" fmla="*/ 1776 w 1776"/>
                  <a:gd name="T27" fmla="*/ 396 h 436"/>
                  <a:gd name="T28" fmla="*/ 0 w 1776"/>
                  <a:gd name="T29" fmla="*/ 436 h 4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776" h="436">
                    <a:moveTo>
                      <a:pt x="0" y="436"/>
                    </a:moveTo>
                    <a:lnTo>
                      <a:pt x="80" y="380"/>
                    </a:lnTo>
                    <a:lnTo>
                      <a:pt x="188" y="320"/>
                    </a:lnTo>
                    <a:lnTo>
                      <a:pt x="308" y="268"/>
                    </a:lnTo>
                    <a:lnTo>
                      <a:pt x="512" y="204"/>
                    </a:lnTo>
                    <a:lnTo>
                      <a:pt x="712" y="156"/>
                    </a:lnTo>
                    <a:lnTo>
                      <a:pt x="984" y="100"/>
                    </a:lnTo>
                    <a:lnTo>
                      <a:pt x="1120" y="76"/>
                    </a:lnTo>
                    <a:lnTo>
                      <a:pt x="1264" y="52"/>
                    </a:lnTo>
                    <a:lnTo>
                      <a:pt x="1436" y="28"/>
                    </a:lnTo>
                    <a:cubicBezTo>
                      <a:pt x="1561" y="15"/>
                      <a:pt x="1518" y="16"/>
                      <a:pt x="1564" y="16"/>
                    </a:cubicBezTo>
                    <a:lnTo>
                      <a:pt x="1676" y="4"/>
                    </a:lnTo>
                    <a:lnTo>
                      <a:pt x="1776" y="0"/>
                    </a:lnTo>
                    <a:lnTo>
                      <a:pt x="1776" y="396"/>
                    </a:lnTo>
                    <a:lnTo>
                      <a:pt x="0" y="436"/>
                    </a:lnTo>
                    <a:close/>
                  </a:path>
                </a:pathLst>
              </a:custGeom>
              <a:solidFill>
                <a:srgbClr val="CCFF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6568" name="Freeform 8"/>
              <p:cNvSpPr>
                <a:spLocks/>
              </p:cNvSpPr>
              <p:nvPr/>
            </p:nvSpPr>
            <p:spPr bwMode="auto">
              <a:xfrm>
                <a:off x="1008" y="2112"/>
                <a:ext cx="1776" cy="432"/>
              </a:xfrm>
              <a:custGeom>
                <a:avLst/>
                <a:gdLst>
                  <a:gd name="T0" fmla="*/ 0 w 1776"/>
                  <a:gd name="T1" fmla="*/ 240 h 240"/>
                  <a:gd name="T2" fmla="*/ 336 w 1776"/>
                  <a:gd name="T3" fmla="*/ 144 h 240"/>
                  <a:gd name="T4" fmla="*/ 1056 w 1776"/>
                  <a:gd name="T5" fmla="*/ 48 h 240"/>
                  <a:gd name="T6" fmla="*/ 1776 w 1776"/>
                  <a:gd name="T7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76" h="240">
                    <a:moveTo>
                      <a:pt x="0" y="240"/>
                    </a:moveTo>
                    <a:cubicBezTo>
                      <a:pt x="80" y="208"/>
                      <a:pt x="160" y="176"/>
                      <a:pt x="336" y="144"/>
                    </a:cubicBezTo>
                    <a:cubicBezTo>
                      <a:pt x="512" y="112"/>
                      <a:pt x="816" y="72"/>
                      <a:pt x="1056" y="48"/>
                    </a:cubicBezTo>
                    <a:cubicBezTo>
                      <a:pt x="1296" y="24"/>
                      <a:pt x="1536" y="12"/>
                      <a:pt x="1776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grpSp>
          <p:nvGrpSpPr>
            <p:cNvPr id="66571" name="Group 11"/>
            <p:cNvGrpSpPr>
              <a:grpSpLocks/>
            </p:cNvGrpSpPr>
            <p:nvPr/>
          </p:nvGrpSpPr>
          <p:grpSpPr bwMode="auto">
            <a:xfrm rot="21515616" flipV="1">
              <a:off x="936" y="921"/>
              <a:ext cx="1917" cy="477"/>
              <a:chOff x="1008" y="2112"/>
              <a:chExt cx="1784" cy="444"/>
            </a:xfrm>
          </p:grpSpPr>
          <p:sp>
            <p:nvSpPr>
              <p:cNvPr id="66572" name="Freeform 12"/>
              <p:cNvSpPr>
                <a:spLocks/>
              </p:cNvSpPr>
              <p:nvPr/>
            </p:nvSpPr>
            <p:spPr bwMode="auto">
              <a:xfrm>
                <a:off x="1016" y="2120"/>
                <a:ext cx="1776" cy="436"/>
              </a:xfrm>
              <a:custGeom>
                <a:avLst/>
                <a:gdLst>
                  <a:gd name="T0" fmla="*/ 0 w 1776"/>
                  <a:gd name="T1" fmla="*/ 436 h 436"/>
                  <a:gd name="T2" fmla="*/ 80 w 1776"/>
                  <a:gd name="T3" fmla="*/ 380 h 436"/>
                  <a:gd name="T4" fmla="*/ 188 w 1776"/>
                  <a:gd name="T5" fmla="*/ 320 h 436"/>
                  <a:gd name="T6" fmla="*/ 308 w 1776"/>
                  <a:gd name="T7" fmla="*/ 268 h 436"/>
                  <a:gd name="T8" fmla="*/ 512 w 1776"/>
                  <a:gd name="T9" fmla="*/ 204 h 436"/>
                  <a:gd name="T10" fmla="*/ 712 w 1776"/>
                  <a:gd name="T11" fmla="*/ 156 h 436"/>
                  <a:gd name="T12" fmla="*/ 984 w 1776"/>
                  <a:gd name="T13" fmla="*/ 100 h 436"/>
                  <a:gd name="T14" fmla="*/ 1120 w 1776"/>
                  <a:gd name="T15" fmla="*/ 76 h 436"/>
                  <a:gd name="T16" fmla="*/ 1264 w 1776"/>
                  <a:gd name="T17" fmla="*/ 52 h 436"/>
                  <a:gd name="T18" fmla="*/ 1436 w 1776"/>
                  <a:gd name="T19" fmla="*/ 28 h 436"/>
                  <a:gd name="T20" fmla="*/ 1564 w 1776"/>
                  <a:gd name="T21" fmla="*/ 16 h 436"/>
                  <a:gd name="T22" fmla="*/ 1676 w 1776"/>
                  <a:gd name="T23" fmla="*/ 4 h 436"/>
                  <a:gd name="T24" fmla="*/ 1776 w 1776"/>
                  <a:gd name="T25" fmla="*/ 0 h 436"/>
                  <a:gd name="T26" fmla="*/ 1776 w 1776"/>
                  <a:gd name="T27" fmla="*/ 396 h 436"/>
                  <a:gd name="T28" fmla="*/ 0 w 1776"/>
                  <a:gd name="T29" fmla="*/ 436 h 4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776" h="436">
                    <a:moveTo>
                      <a:pt x="0" y="436"/>
                    </a:moveTo>
                    <a:lnTo>
                      <a:pt x="80" y="380"/>
                    </a:lnTo>
                    <a:lnTo>
                      <a:pt x="188" y="320"/>
                    </a:lnTo>
                    <a:lnTo>
                      <a:pt x="308" y="268"/>
                    </a:lnTo>
                    <a:lnTo>
                      <a:pt x="512" y="204"/>
                    </a:lnTo>
                    <a:lnTo>
                      <a:pt x="712" y="156"/>
                    </a:lnTo>
                    <a:lnTo>
                      <a:pt x="984" y="100"/>
                    </a:lnTo>
                    <a:lnTo>
                      <a:pt x="1120" y="76"/>
                    </a:lnTo>
                    <a:lnTo>
                      <a:pt x="1264" y="52"/>
                    </a:lnTo>
                    <a:lnTo>
                      <a:pt x="1436" y="28"/>
                    </a:lnTo>
                    <a:cubicBezTo>
                      <a:pt x="1561" y="15"/>
                      <a:pt x="1518" y="16"/>
                      <a:pt x="1564" y="16"/>
                    </a:cubicBezTo>
                    <a:lnTo>
                      <a:pt x="1676" y="4"/>
                    </a:lnTo>
                    <a:lnTo>
                      <a:pt x="1776" y="0"/>
                    </a:lnTo>
                    <a:lnTo>
                      <a:pt x="1776" y="396"/>
                    </a:lnTo>
                    <a:lnTo>
                      <a:pt x="0" y="436"/>
                    </a:lnTo>
                    <a:close/>
                  </a:path>
                </a:pathLst>
              </a:custGeom>
              <a:solidFill>
                <a:srgbClr val="CCFF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6573" name="Freeform 13"/>
              <p:cNvSpPr>
                <a:spLocks/>
              </p:cNvSpPr>
              <p:nvPr/>
            </p:nvSpPr>
            <p:spPr bwMode="auto">
              <a:xfrm>
                <a:off x="1008" y="2112"/>
                <a:ext cx="1776" cy="432"/>
              </a:xfrm>
              <a:custGeom>
                <a:avLst/>
                <a:gdLst>
                  <a:gd name="T0" fmla="*/ 0 w 1776"/>
                  <a:gd name="T1" fmla="*/ 240 h 240"/>
                  <a:gd name="T2" fmla="*/ 336 w 1776"/>
                  <a:gd name="T3" fmla="*/ 144 h 240"/>
                  <a:gd name="T4" fmla="*/ 1056 w 1776"/>
                  <a:gd name="T5" fmla="*/ 48 h 240"/>
                  <a:gd name="T6" fmla="*/ 1776 w 1776"/>
                  <a:gd name="T7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76" h="240">
                    <a:moveTo>
                      <a:pt x="0" y="240"/>
                    </a:moveTo>
                    <a:cubicBezTo>
                      <a:pt x="80" y="208"/>
                      <a:pt x="160" y="176"/>
                      <a:pt x="336" y="144"/>
                    </a:cubicBezTo>
                    <a:cubicBezTo>
                      <a:pt x="512" y="112"/>
                      <a:pt x="816" y="72"/>
                      <a:pt x="1056" y="48"/>
                    </a:cubicBezTo>
                    <a:cubicBezTo>
                      <a:pt x="1296" y="24"/>
                      <a:pt x="1536" y="12"/>
                      <a:pt x="1776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</p:grpSp>
      <p:grpSp>
        <p:nvGrpSpPr>
          <p:cNvPr id="66663" name="Group 103"/>
          <p:cNvGrpSpPr>
            <a:grpSpLocks/>
          </p:cNvGrpSpPr>
          <p:nvPr/>
        </p:nvGrpSpPr>
        <p:grpSpPr bwMode="auto">
          <a:xfrm>
            <a:off x="2889200" y="1724715"/>
            <a:ext cx="528638" cy="1350963"/>
            <a:chOff x="1568" y="944"/>
            <a:chExt cx="333" cy="851"/>
          </a:xfrm>
        </p:grpSpPr>
        <p:grpSp>
          <p:nvGrpSpPr>
            <p:cNvPr id="66587" name="Group 27"/>
            <p:cNvGrpSpPr>
              <a:grpSpLocks/>
            </p:cNvGrpSpPr>
            <p:nvPr/>
          </p:nvGrpSpPr>
          <p:grpSpPr bwMode="auto">
            <a:xfrm>
              <a:off x="1568" y="1488"/>
              <a:ext cx="333" cy="307"/>
              <a:chOff x="1536" y="2565"/>
              <a:chExt cx="333" cy="747"/>
            </a:xfrm>
          </p:grpSpPr>
          <p:sp>
            <p:nvSpPr>
              <p:cNvPr id="66576" name="Line 16"/>
              <p:cNvSpPr>
                <a:spLocks noChangeShapeType="1"/>
              </p:cNvSpPr>
              <p:nvPr/>
            </p:nvSpPr>
            <p:spPr bwMode="auto">
              <a:xfrm flipV="1">
                <a:off x="1543" y="2565"/>
                <a:ext cx="0" cy="7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6577" name="Freeform 17"/>
              <p:cNvSpPr>
                <a:spLocks/>
              </p:cNvSpPr>
              <p:nvPr/>
            </p:nvSpPr>
            <p:spPr bwMode="auto">
              <a:xfrm>
                <a:off x="1536" y="2583"/>
                <a:ext cx="330" cy="729"/>
              </a:xfrm>
              <a:custGeom>
                <a:avLst/>
                <a:gdLst>
                  <a:gd name="T0" fmla="*/ 0 w 389"/>
                  <a:gd name="T1" fmla="*/ 725 h 727"/>
                  <a:gd name="T2" fmla="*/ 43 w 389"/>
                  <a:gd name="T3" fmla="*/ 725 h 727"/>
                  <a:gd name="T4" fmla="*/ 104 w 389"/>
                  <a:gd name="T5" fmla="*/ 712 h 727"/>
                  <a:gd name="T6" fmla="*/ 189 w 389"/>
                  <a:gd name="T7" fmla="*/ 682 h 727"/>
                  <a:gd name="T8" fmla="*/ 267 w 389"/>
                  <a:gd name="T9" fmla="*/ 621 h 727"/>
                  <a:gd name="T10" fmla="*/ 328 w 389"/>
                  <a:gd name="T11" fmla="*/ 544 h 727"/>
                  <a:gd name="T12" fmla="*/ 379 w 389"/>
                  <a:gd name="T13" fmla="*/ 392 h 727"/>
                  <a:gd name="T14" fmla="*/ 389 w 389"/>
                  <a:gd name="T15" fmla="*/ 0 h 7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9" h="727">
                    <a:moveTo>
                      <a:pt x="0" y="725"/>
                    </a:moveTo>
                    <a:cubicBezTo>
                      <a:pt x="13" y="726"/>
                      <a:pt x="26" y="727"/>
                      <a:pt x="43" y="725"/>
                    </a:cubicBezTo>
                    <a:cubicBezTo>
                      <a:pt x="60" y="723"/>
                      <a:pt x="80" y="719"/>
                      <a:pt x="104" y="712"/>
                    </a:cubicBezTo>
                    <a:cubicBezTo>
                      <a:pt x="128" y="705"/>
                      <a:pt x="162" y="697"/>
                      <a:pt x="189" y="682"/>
                    </a:cubicBezTo>
                    <a:cubicBezTo>
                      <a:pt x="216" y="667"/>
                      <a:pt x="244" y="644"/>
                      <a:pt x="267" y="621"/>
                    </a:cubicBezTo>
                    <a:cubicBezTo>
                      <a:pt x="290" y="598"/>
                      <a:pt x="309" y="582"/>
                      <a:pt x="328" y="544"/>
                    </a:cubicBezTo>
                    <a:cubicBezTo>
                      <a:pt x="347" y="506"/>
                      <a:pt x="369" y="483"/>
                      <a:pt x="379" y="392"/>
                    </a:cubicBezTo>
                    <a:cubicBezTo>
                      <a:pt x="389" y="301"/>
                      <a:pt x="389" y="150"/>
                      <a:pt x="389" y="0"/>
                    </a:cubicBez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6578" name="Line 18"/>
              <p:cNvSpPr>
                <a:spLocks noChangeShapeType="1"/>
              </p:cNvSpPr>
              <p:nvPr/>
            </p:nvSpPr>
            <p:spPr bwMode="auto">
              <a:xfrm>
                <a:off x="1542" y="3236"/>
                <a:ext cx="181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70313" tIns="35157" rIns="70313" bIns="35157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66579" name="Line 19"/>
              <p:cNvSpPr>
                <a:spLocks noChangeShapeType="1"/>
              </p:cNvSpPr>
              <p:nvPr/>
            </p:nvSpPr>
            <p:spPr bwMode="auto">
              <a:xfrm>
                <a:off x="1542" y="3105"/>
                <a:ext cx="242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70313" tIns="35157" rIns="70313" bIns="35157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66580" name="Line 20"/>
              <p:cNvSpPr>
                <a:spLocks noChangeShapeType="1"/>
              </p:cNvSpPr>
              <p:nvPr/>
            </p:nvSpPr>
            <p:spPr bwMode="auto">
              <a:xfrm>
                <a:off x="1542" y="2974"/>
                <a:ext cx="309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70313" tIns="35157" rIns="70313" bIns="35157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66581" name="Line 21"/>
              <p:cNvSpPr>
                <a:spLocks noChangeShapeType="1"/>
              </p:cNvSpPr>
              <p:nvPr/>
            </p:nvSpPr>
            <p:spPr bwMode="auto">
              <a:xfrm>
                <a:off x="1542" y="2842"/>
                <a:ext cx="327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70313" tIns="35157" rIns="70313" bIns="35157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66582" name="Line 22"/>
              <p:cNvSpPr>
                <a:spLocks noChangeShapeType="1"/>
              </p:cNvSpPr>
              <p:nvPr/>
            </p:nvSpPr>
            <p:spPr bwMode="auto">
              <a:xfrm>
                <a:off x="1542" y="2711"/>
                <a:ext cx="327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70313" tIns="35157" rIns="70313" bIns="35157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66583" name="Line 23"/>
              <p:cNvSpPr>
                <a:spLocks noChangeShapeType="1"/>
              </p:cNvSpPr>
              <p:nvPr/>
            </p:nvSpPr>
            <p:spPr bwMode="auto">
              <a:xfrm>
                <a:off x="1542" y="2581"/>
                <a:ext cx="327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70313" tIns="35157" rIns="70313" bIns="35157">
                <a:spAutoFit/>
              </a:bodyPr>
              <a:lstStyle/>
              <a:p>
                <a:endParaRPr lang="fr-FR"/>
              </a:p>
            </p:txBody>
          </p:sp>
        </p:grpSp>
        <p:grpSp>
          <p:nvGrpSpPr>
            <p:cNvPr id="66597" name="Group 37"/>
            <p:cNvGrpSpPr>
              <a:grpSpLocks/>
            </p:cNvGrpSpPr>
            <p:nvPr/>
          </p:nvGrpSpPr>
          <p:grpSpPr bwMode="auto">
            <a:xfrm flipV="1">
              <a:off x="1568" y="944"/>
              <a:ext cx="333" cy="307"/>
              <a:chOff x="1536" y="2565"/>
              <a:chExt cx="333" cy="747"/>
            </a:xfrm>
          </p:grpSpPr>
          <p:sp>
            <p:nvSpPr>
              <p:cNvPr id="66598" name="Line 38"/>
              <p:cNvSpPr>
                <a:spLocks noChangeShapeType="1"/>
              </p:cNvSpPr>
              <p:nvPr/>
            </p:nvSpPr>
            <p:spPr bwMode="auto">
              <a:xfrm flipV="1">
                <a:off x="1543" y="2565"/>
                <a:ext cx="0" cy="7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6599" name="Freeform 39"/>
              <p:cNvSpPr>
                <a:spLocks/>
              </p:cNvSpPr>
              <p:nvPr/>
            </p:nvSpPr>
            <p:spPr bwMode="auto">
              <a:xfrm>
                <a:off x="1536" y="2583"/>
                <a:ext cx="330" cy="729"/>
              </a:xfrm>
              <a:custGeom>
                <a:avLst/>
                <a:gdLst>
                  <a:gd name="T0" fmla="*/ 0 w 389"/>
                  <a:gd name="T1" fmla="*/ 725 h 727"/>
                  <a:gd name="T2" fmla="*/ 43 w 389"/>
                  <a:gd name="T3" fmla="*/ 725 h 727"/>
                  <a:gd name="T4" fmla="*/ 104 w 389"/>
                  <a:gd name="T5" fmla="*/ 712 h 727"/>
                  <a:gd name="T6" fmla="*/ 189 w 389"/>
                  <a:gd name="T7" fmla="*/ 682 h 727"/>
                  <a:gd name="T8" fmla="*/ 267 w 389"/>
                  <a:gd name="T9" fmla="*/ 621 h 727"/>
                  <a:gd name="T10" fmla="*/ 328 w 389"/>
                  <a:gd name="T11" fmla="*/ 544 h 727"/>
                  <a:gd name="T12" fmla="*/ 379 w 389"/>
                  <a:gd name="T13" fmla="*/ 392 h 727"/>
                  <a:gd name="T14" fmla="*/ 389 w 389"/>
                  <a:gd name="T15" fmla="*/ 0 h 7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9" h="727">
                    <a:moveTo>
                      <a:pt x="0" y="725"/>
                    </a:moveTo>
                    <a:cubicBezTo>
                      <a:pt x="13" y="726"/>
                      <a:pt x="26" y="727"/>
                      <a:pt x="43" y="725"/>
                    </a:cubicBezTo>
                    <a:cubicBezTo>
                      <a:pt x="60" y="723"/>
                      <a:pt x="80" y="719"/>
                      <a:pt x="104" y="712"/>
                    </a:cubicBezTo>
                    <a:cubicBezTo>
                      <a:pt x="128" y="705"/>
                      <a:pt x="162" y="697"/>
                      <a:pt x="189" y="682"/>
                    </a:cubicBezTo>
                    <a:cubicBezTo>
                      <a:pt x="216" y="667"/>
                      <a:pt x="244" y="644"/>
                      <a:pt x="267" y="621"/>
                    </a:cubicBezTo>
                    <a:cubicBezTo>
                      <a:pt x="290" y="598"/>
                      <a:pt x="309" y="582"/>
                      <a:pt x="328" y="544"/>
                    </a:cubicBezTo>
                    <a:cubicBezTo>
                      <a:pt x="347" y="506"/>
                      <a:pt x="369" y="483"/>
                      <a:pt x="379" y="392"/>
                    </a:cubicBezTo>
                    <a:cubicBezTo>
                      <a:pt x="389" y="301"/>
                      <a:pt x="389" y="150"/>
                      <a:pt x="389" y="0"/>
                    </a:cubicBez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6600" name="Line 40"/>
              <p:cNvSpPr>
                <a:spLocks noChangeShapeType="1"/>
              </p:cNvSpPr>
              <p:nvPr/>
            </p:nvSpPr>
            <p:spPr bwMode="auto">
              <a:xfrm>
                <a:off x="1542" y="3236"/>
                <a:ext cx="181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70313" tIns="35157" rIns="70313" bIns="35157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66601" name="Line 41"/>
              <p:cNvSpPr>
                <a:spLocks noChangeShapeType="1"/>
              </p:cNvSpPr>
              <p:nvPr/>
            </p:nvSpPr>
            <p:spPr bwMode="auto">
              <a:xfrm>
                <a:off x="1542" y="3105"/>
                <a:ext cx="242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70313" tIns="35157" rIns="70313" bIns="35157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66602" name="Line 42"/>
              <p:cNvSpPr>
                <a:spLocks noChangeShapeType="1"/>
              </p:cNvSpPr>
              <p:nvPr/>
            </p:nvSpPr>
            <p:spPr bwMode="auto">
              <a:xfrm>
                <a:off x="1542" y="2974"/>
                <a:ext cx="309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70313" tIns="35157" rIns="70313" bIns="35157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66603" name="Line 43"/>
              <p:cNvSpPr>
                <a:spLocks noChangeShapeType="1"/>
              </p:cNvSpPr>
              <p:nvPr/>
            </p:nvSpPr>
            <p:spPr bwMode="auto">
              <a:xfrm>
                <a:off x="1542" y="2842"/>
                <a:ext cx="327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70313" tIns="35157" rIns="70313" bIns="35157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66604" name="Line 44"/>
              <p:cNvSpPr>
                <a:spLocks noChangeShapeType="1"/>
              </p:cNvSpPr>
              <p:nvPr/>
            </p:nvSpPr>
            <p:spPr bwMode="auto">
              <a:xfrm>
                <a:off x="1542" y="2711"/>
                <a:ext cx="327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70313" tIns="35157" rIns="70313" bIns="35157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66605" name="Line 45"/>
              <p:cNvSpPr>
                <a:spLocks noChangeShapeType="1"/>
              </p:cNvSpPr>
              <p:nvPr/>
            </p:nvSpPr>
            <p:spPr bwMode="auto">
              <a:xfrm>
                <a:off x="1542" y="2581"/>
                <a:ext cx="327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70313" tIns="35157" rIns="70313" bIns="35157">
                <a:spAutoFit/>
              </a:bodyPr>
              <a:lstStyle/>
              <a:p>
                <a:endParaRPr lang="fr-FR"/>
              </a:p>
            </p:txBody>
          </p:sp>
        </p:grpSp>
      </p:grpSp>
      <p:grpSp>
        <p:nvGrpSpPr>
          <p:cNvPr id="66641" name="Group 81"/>
          <p:cNvGrpSpPr>
            <a:grpSpLocks/>
          </p:cNvGrpSpPr>
          <p:nvPr/>
        </p:nvGrpSpPr>
        <p:grpSpPr bwMode="auto">
          <a:xfrm>
            <a:off x="395238" y="1716778"/>
            <a:ext cx="919164" cy="1371600"/>
            <a:chOff x="-3" y="1152"/>
            <a:chExt cx="579" cy="864"/>
          </a:xfrm>
        </p:grpSpPr>
        <p:sp>
          <p:nvSpPr>
            <p:cNvPr id="66585" name="Text Box 25"/>
            <p:cNvSpPr txBox="1">
              <a:spLocks noChangeArrowheads="1"/>
            </p:cNvSpPr>
            <p:nvPr/>
          </p:nvSpPr>
          <p:spPr bwMode="auto">
            <a:xfrm>
              <a:off x="-3" y="1414"/>
              <a:ext cx="209" cy="2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0313" tIns="35157" rIns="70313" bIns="35157">
              <a:spAutoFit/>
            </a:bodyPr>
            <a:lstStyle>
              <a:lvl1pPr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0163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80168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20332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160337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0605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5177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29749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4321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fr-FR" sz="2100">
                  <a:solidFill>
                    <a:srgbClr val="0000FF"/>
                  </a:solidFill>
                  <a:latin typeface="Times New Roman" charset="0"/>
                </a:rPr>
                <a:t>U</a:t>
              </a:r>
            </a:p>
          </p:txBody>
        </p:sp>
        <p:sp>
          <p:nvSpPr>
            <p:cNvPr id="66586" name="Line 26"/>
            <p:cNvSpPr>
              <a:spLocks noChangeShapeType="1"/>
            </p:cNvSpPr>
            <p:nvPr/>
          </p:nvSpPr>
          <p:spPr bwMode="auto">
            <a:xfrm>
              <a:off x="240" y="1152"/>
              <a:ext cx="336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66632" name="Line 72"/>
            <p:cNvSpPr>
              <a:spLocks noChangeShapeType="1"/>
            </p:cNvSpPr>
            <p:nvPr/>
          </p:nvSpPr>
          <p:spPr bwMode="auto">
            <a:xfrm>
              <a:off x="240" y="1248"/>
              <a:ext cx="336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66633" name="Line 73"/>
            <p:cNvSpPr>
              <a:spLocks noChangeShapeType="1"/>
            </p:cNvSpPr>
            <p:nvPr/>
          </p:nvSpPr>
          <p:spPr bwMode="auto">
            <a:xfrm>
              <a:off x="240" y="1344"/>
              <a:ext cx="336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66634" name="Line 74"/>
            <p:cNvSpPr>
              <a:spLocks noChangeShapeType="1"/>
            </p:cNvSpPr>
            <p:nvPr/>
          </p:nvSpPr>
          <p:spPr bwMode="auto">
            <a:xfrm>
              <a:off x="240" y="1440"/>
              <a:ext cx="336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66635" name="Line 75"/>
            <p:cNvSpPr>
              <a:spLocks noChangeShapeType="1"/>
            </p:cNvSpPr>
            <p:nvPr/>
          </p:nvSpPr>
          <p:spPr bwMode="auto">
            <a:xfrm>
              <a:off x="240" y="1536"/>
              <a:ext cx="336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66636" name="Line 76"/>
            <p:cNvSpPr>
              <a:spLocks noChangeShapeType="1"/>
            </p:cNvSpPr>
            <p:nvPr/>
          </p:nvSpPr>
          <p:spPr bwMode="auto">
            <a:xfrm>
              <a:off x="240" y="1632"/>
              <a:ext cx="336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66637" name="Line 77"/>
            <p:cNvSpPr>
              <a:spLocks noChangeShapeType="1"/>
            </p:cNvSpPr>
            <p:nvPr/>
          </p:nvSpPr>
          <p:spPr bwMode="auto">
            <a:xfrm>
              <a:off x="240" y="1728"/>
              <a:ext cx="336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66638" name="Line 78"/>
            <p:cNvSpPr>
              <a:spLocks noChangeShapeType="1"/>
            </p:cNvSpPr>
            <p:nvPr/>
          </p:nvSpPr>
          <p:spPr bwMode="auto">
            <a:xfrm>
              <a:off x="240" y="1824"/>
              <a:ext cx="336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66639" name="Line 79"/>
            <p:cNvSpPr>
              <a:spLocks noChangeShapeType="1"/>
            </p:cNvSpPr>
            <p:nvPr/>
          </p:nvSpPr>
          <p:spPr bwMode="auto">
            <a:xfrm>
              <a:off x="240" y="1920"/>
              <a:ext cx="336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66640" name="Line 80"/>
            <p:cNvSpPr>
              <a:spLocks noChangeShapeType="1"/>
            </p:cNvSpPr>
            <p:nvPr/>
          </p:nvSpPr>
          <p:spPr bwMode="auto">
            <a:xfrm>
              <a:off x="240" y="2016"/>
              <a:ext cx="336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0313" tIns="35157" rIns="70313" bIns="35157">
              <a:spAutoFit/>
            </a:bodyPr>
            <a:lstStyle/>
            <a:p>
              <a:endParaRPr lang="fr-FR"/>
            </a:p>
          </p:txBody>
        </p:sp>
      </p:grpSp>
      <p:grpSp>
        <p:nvGrpSpPr>
          <p:cNvPr id="66709" name="Group 149"/>
          <p:cNvGrpSpPr>
            <a:grpSpLocks/>
          </p:cNvGrpSpPr>
          <p:nvPr/>
        </p:nvGrpSpPr>
        <p:grpSpPr bwMode="auto">
          <a:xfrm>
            <a:off x="1936700" y="3255069"/>
            <a:ext cx="2959100" cy="461963"/>
            <a:chOff x="968" y="1908"/>
            <a:chExt cx="1864" cy="291"/>
          </a:xfrm>
        </p:grpSpPr>
        <p:sp>
          <p:nvSpPr>
            <p:cNvPr id="66643" name="Text Box 83"/>
            <p:cNvSpPr txBox="1">
              <a:spLocks noChangeArrowheads="1"/>
            </p:cNvSpPr>
            <p:nvPr/>
          </p:nvSpPr>
          <p:spPr bwMode="auto">
            <a:xfrm>
              <a:off x="1746" y="1908"/>
              <a:ext cx="590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2400"/>
                <a:t>L</a:t>
              </a:r>
              <a:r>
                <a:rPr lang="fr-FR" sz="2400" baseline="-25000"/>
                <a:t>e </a:t>
              </a:r>
              <a:r>
                <a:rPr lang="fr-FR" sz="2400"/>
                <a:t>= ?</a:t>
              </a:r>
            </a:p>
          </p:txBody>
        </p:sp>
        <p:sp>
          <p:nvSpPr>
            <p:cNvPr id="66644" name="Line 84"/>
            <p:cNvSpPr>
              <a:spLocks noChangeShapeType="1"/>
            </p:cNvSpPr>
            <p:nvPr/>
          </p:nvSpPr>
          <p:spPr bwMode="auto">
            <a:xfrm flipV="1">
              <a:off x="968" y="1933"/>
              <a:ext cx="186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stealth" w="med" len="lg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66645" name="Line 85"/>
          <p:cNvSpPr>
            <a:spLocks noChangeShapeType="1"/>
          </p:cNvSpPr>
          <p:nvPr/>
        </p:nvSpPr>
        <p:spPr bwMode="auto">
          <a:xfrm rot="5400000" flipV="1">
            <a:off x="6191200" y="2410515"/>
            <a:ext cx="13589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stealth" w="med" len="lg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6646" name="Text Box 86"/>
          <p:cNvSpPr txBox="1">
            <a:spLocks noChangeArrowheads="1"/>
          </p:cNvSpPr>
          <p:nvPr/>
        </p:nvSpPr>
        <p:spPr bwMode="auto">
          <a:xfrm>
            <a:off x="6877000" y="2207315"/>
            <a:ext cx="346075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/>
              <a:t>D</a:t>
            </a:r>
          </a:p>
        </p:txBody>
      </p:sp>
      <p:grpSp>
        <p:nvGrpSpPr>
          <p:cNvPr id="66712" name="Group 152"/>
          <p:cNvGrpSpPr>
            <a:grpSpLocks/>
          </p:cNvGrpSpPr>
          <p:nvPr/>
        </p:nvGrpSpPr>
        <p:grpSpPr bwMode="auto">
          <a:xfrm>
            <a:off x="669925" y="3987253"/>
            <a:ext cx="3881438" cy="1255713"/>
            <a:chOff x="422" y="2572"/>
            <a:chExt cx="2445" cy="791"/>
          </a:xfrm>
        </p:grpSpPr>
        <p:sp>
          <p:nvSpPr>
            <p:cNvPr id="66650" name="Text Box 90"/>
            <p:cNvSpPr txBox="1">
              <a:spLocks noChangeArrowheads="1"/>
            </p:cNvSpPr>
            <p:nvPr/>
          </p:nvSpPr>
          <p:spPr bwMode="auto">
            <a:xfrm>
              <a:off x="422" y="2572"/>
              <a:ext cx="2368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/>
                <a:t>On peut montrer (cf. TD) que :</a:t>
              </a:r>
            </a:p>
          </p:txBody>
        </p:sp>
        <p:pic>
          <p:nvPicPr>
            <p:cNvPr id="66652" name="Picture 92" descr="&#10;Image 266.png                                                  000E498AMacintosh HD                   C3E3631A: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4" y="2931"/>
              <a:ext cx="803" cy="4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6656" name="Text Box 96"/>
            <p:cNvSpPr txBox="1">
              <a:spLocks noChangeArrowheads="1"/>
            </p:cNvSpPr>
            <p:nvPr/>
          </p:nvSpPr>
          <p:spPr bwMode="auto">
            <a:xfrm>
              <a:off x="576" y="3022"/>
              <a:ext cx="1108" cy="260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/>
                <a:t>En laminaire :</a:t>
              </a:r>
            </a:p>
          </p:txBody>
        </p:sp>
      </p:grpSp>
      <p:grpSp>
        <p:nvGrpSpPr>
          <p:cNvPr id="66713" name="Group 153"/>
          <p:cNvGrpSpPr>
            <a:grpSpLocks/>
          </p:cNvGrpSpPr>
          <p:nvPr/>
        </p:nvGrpSpPr>
        <p:grpSpPr bwMode="auto">
          <a:xfrm>
            <a:off x="914400" y="5441401"/>
            <a:ext cx="3784600" cy="706438"/>
            <a:chOff x="576" y="3488"/>
            <a:chExt cx="2384" cy="445"/>
          </a:xfrm>
        </p:grpSpPr>
        <p:pic>
          <p:nvPicPr>
            <p:cNvPr id="66653" name="Picture 93" descr="&#10;Image 267.png                                                  000E498AMacintosh HD                   C3E3631A: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4" y="3488"/>
              <a:ext cx="896" cy="4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6657" name="Text Box 97"/>
            <p:cNvSpPr txBox="1">
              <a:spLocks noChangeArrowheads="1"/>
            </p:cNvSpPr>
            <p:nvPr/>
          </p:nvSpPr>
          <p:spPr bwMode="auto">
            <a:xfrm>
              <a:off x="576" y="3552"/>
              <a:ext cx="1143" cy="260"/>
            </a:xfrm>
            <a:prstGeom prst="rect">
              <a:avLst/>
            </a:prstGeom>
            <a:solidFill>
              <a:srgbClr val="FFCCE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/>
                <a:t>En turbulent :</a:t>
              </a:r>
            </a:p>
          </p:txBody>
        </p:sp>
      </p:grpSp>
      <p:grpSp>
        <p:nvGrpSpPr>
          <p:cNvPr id="66715" name="Group 155"/>
          <p:cNvGrpSpPr>
            <a:grpSpLocks/>
          </p:cNvGrpSpPr>
          <p:nvPr/>
        </p:nvGrpSpPr>
        <p:grpSpPr bwMode="auto">
          <a:xfrm>
            <a:off x="5076825" y="3999953"/>
            <a:ext cx="2016125" cy="2165351"/>
            <a:chOff x="3198" y="2580"/>
            <a:chExt cx="1270" cy="1364"/>
          </a:xfrm>
        </p:grpSpPr>
        <p:pic>
          <p:nvPicPr>
            <p:cNvPr id="66654" name="Picture 94" descr="&#10;Image 268.png                                                  000E498AMacintosh HD                   C3E3631A: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" y="2931"/>
              <a:ext cx="1145" cy="4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6655" name="Picture 95" descr="&#10;Image 269.png                                                  000E498AMacintosh HD                   C3E3631A: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" y="3488"/>
              <a:ext cx="1151" cy="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6714" name="Group 154"/>
            <p:cNvGrpSpPr>
              <a:grpSpLocks/>
            </p:cNvGrpSpPr>
            <p:nvPr/>
          </p:nvGrpSpPr>
          <p:grpSpPr bwMode="auto">
            <a:xfrm>
              <a:off x="3198" y="2580"/>
              <a:ext cx="1270" cy="1364"/>
              <a:chOff x="3198" y="2580"/>
              <a:chExt cx="1270" cy="1364"/>
            </a:xfrm>
          </p:grpSpPr>
          <p:sp>
            <p:nvSpPr>
              <p:cNvPr id="66658" name="Text Box 98"/>
              <p:cNvSpPr txBox="1">
                <a:spLocks noChangeArrowheads="1"/>
              </p:cNvSpPr>
              <p:nvPr/>
            </p:nvSpPr>
            <p:spPr bwMode="auto">
              <a:xfrm>
                <a:off x="3302" y="2580"/>
                <a:ext cx="1121" cy="2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r-FR"/>
                  <a:t>En pratique : </a:t>
                </a:r>
              </a:p>
            </p:txBody>
          </p:sp>
          <p:sp>
            <p:nvSpPr>
              <p:cNvPr id="66661" name="Rectangle 101"/>
              <p:cNvSpPr>
                <a:spLocks noChangeArrowheads="1"/>
              </p:cNvSpPr>
              <p:nvPr/>
            </p:nvSpPr>
            <p:spPr bwMode="auto">
              <a:xfrm>
                <a:off x="3198" y="2886"/>
                <a:ext cx="1270" cy="488"/>
              </a:xfrm>
              <a:prstGeom prst="rect">
                <a:avLst/>
              </a:prstGeom>
              <a:noFill/>
              <a:ln w="38100" cmpd="sng">
                <a:solidFill>
                  <a:srgbClr val="3399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6662" name="Rectangle 102"/>
              <p:cNvSpPr>
                <a:spLocks noChangeArrowheads="1"/>
              </p:cNvSpPr>
              <p:nvPr/>
            </p:nvSpPr>
            <p:spPr bwMode="auto">
              <a:xfrm>
                <a:off x="3198" y="3456"/>
                <a:ext cx="1270" cy="488"/>
              </a:xfrm>
              <a:prstGeom prst="rect">
                <a:avLst/>
              </a:prstGeom>
              <a:noFill/>
              <a:ln w="38100" cmpd="sng">
                <a:solidFill>
                  <a:srgbClr val="FF121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</p:grpSp>
      <p:grpSp>
        <p:nvGrpSpPr>
          <p:cNvPr id="66673" name="Group 113"/>
          <p:cNvGrpSpPr>
            <a:grpSpLocks/>
          </p:cNvGrpSpPr>
          <p:nvPr/>
        </p:nvGrpSpPr>
        <p:grpSpPr bwMode="auto">
          <a:xfrm>
            <a:off x="3851920" y="1724715"/>
            <a:ext cx="528638" cy="1363663"/>
            <a:chOff x="2160" y="944"/>
            <a:chExt cx="333" cy="859"/>
          </a:xfrm>
        </p:grpSpPr>
        <p:grpSp>
          <p:nvGrpSpPr>
            <p:cNvPr id="66674" name="Group 114"/>
            <p:cNvGrpSpPr>
              <a:grpSpLocks/>
            </p:cNvGrpSpPr>
            <p:nvPr/>
          </p:nvGrpSpPr>
          <p:grpSpPr bwMode="auto">
            <a:xfrm>
              <a:off x="2160" y="1384"/>
              <a:ext cx="333" cy="419"/>
              <a:chOff x="1536" y="2565"/>
              <a:chExt cx="333" cy="747"/>
            </a:xfrm>
          </p:grpSpPr>
          <p:sp>
            <p:nvSpPr>
              <p:cNvPr id="66675" name="Line 115"/>
              <p:cNvSpPr>
                <a:spLocks noChangeShapeType="1"/>
              </p:cNvSpPr>
              <p:nvPr/>
            </p:nvSpPr>
            <p:spPr bwMode="auto">
              <a:xfrm flipV="1">
                <a:off x="1543" y="2565"/>
                <a:ext cx="0" cy="7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6676" name="Freeform 116"/>
              <p:cNvSpPr>
                <a:spLocks/>
              </p:cNvSpPr>
              <p:nvPr/>
            </p:nvSpPr>
            <p:spPr bwMode="auto">
              <a:xfrm>
                <a:off x="1536" y="2583"/>
                <a:ext cx="330" cy="729"/>
              </a:xfrm>
              <a:custGeom>
                <a:avLst/>
                <a:gdLst>
                  <a:gd name="T0" fmla="*/ 0 w 389"/>
                  <a:gd name="T1" fmla="*/ 725 h 727"/>
                  <a:gd name="T2" fmla="*/ 43 w 389"/>
                  <a:gd name="T3" fmla="*/ 725 h 727"/>
                  <a:gd name="T4" fmla="*/ 104 w 389"/>
                  <a:gd name="T5" fmla="*/ 712 h 727"/>
                  <a:gd name="T6" fmla="*/ 189 w 389"/>
                  <a:gd name="T7" fmla="*/ 682 h 727"/>
                  <a:gd name="T8" fmla="*/ 267 w 389"/>
                  <a:gd name="T9" fmla="*/ 621 h 727"/>
                  <a:gd name="T10" fmla="*/ 328 w 389"/>
                  <a:gd name="T11" fmla="*/ 544 h 727"/>
                  <a:gd name="T12" fmla="*/ 379 w 389"/>
                  <a:gd name="T13" fmla="*/ 392 h 727"/>
                  <a:gd name="T14" fmla="*/ 389 w 389"/>
                  <a:gd name="T15" fmla="*/ 0 h 7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9" h="727">
                    <a:moveTo>
                      <a:pt x="0" y="725"/>
                    </a:moveTo>
                    <a:cubicBezTo>
                      <a:pt x="13" y="726"/>
                      <a:pt x="26" y="727"/>
                      <a:pt x="43" y="725"/>
                    </a:cubicBezTo>
                    <a:cubicBezTo>
                      <a:pt x="60" y="723"/>
                      <a:pt x="80" y="719"/>
                      <a:pt x="104" y="712"/>
                    </a:cubicBezTo>
                    <a:cubicBezTo>
                      <a:pt x="128" y="705"/>
                      <a:pt x="162" y="697"/>
                      <a:pt x="189" y="682"/>
                    </a:cubicBezTo>
                    <a:cubicBezTo>
                      <a:pt x="216" y="667"/>
                      <a:pt x="244" y="644"/>
                      <a:pt x="267" y="621"/>
                    </a:cubicBezTo>
                    <a:cubicBezTo>
                      <a:pt x="290" y="598"/>
                      <a:pt x="309" y="582"/>
                      <a:pt x="328" y="544"/>
                    </a:cubicBezTo>
                    <a:cubicBezTo>
                      <a:pt x="347" y="506"/>
                      <a:pt x="369" y="483"/>
                      <a:pt x="379" y="392"/>
                    </a:cubicBezTo>
                    <a:cubicBezTo>
                      <a:pt x="389" y="301"/>
                      <a:pt x="389" y="150"/>
                      <a:pt x="389" y="0"/>
                    </a:cubicBez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6677" name="Line 117"/>
              <p:cNvSpPr>
                <a:spLocks noChangeShapeType="1"/>
              </p:cNvSpPr>
              <p:nvPr/>
            </p:nvSpPr>
            <p:spPr bwMode="auto">
              <a:xfrm>
                <a:off x="1542" y="3236"/>
                <a:ext cx="181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70313" tIns="35157" rIns="70313" bIns="35157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66678" name="Line 118"/>
              <p:cNvSpPr>
                <a:spLocks noChangeShapeType="1"/>
              </p:cNvSpPr>
              <p:nvPr/>
            </p:nvSpPr>
            <p:spPr bwMode="auto">
              <a:xfrm>
                <a:off x="1542" y="3105"/>
                <a:ext cx="242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70313" tIns="35157" rIns="70313" bIns="35157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66679" name="Line 119"/>
              <p:cNvSpPr>
                <a:spLocks noChangeShapeType="1"/>
              </p:cNvSpPr>
              <p:nvPr/>
            </p:nvSpPr>
            <p:spPr bwMode="auto">
              <a:xfrm>
                <a:off x="1542" y="2974"/>
                <a:ext cx="309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70313" tIns="35157" rIns="70313" bIns="35157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66680" name="Line 120"/>
              <p:cNvSpPr>
                <a:spLocks noChangeShapeType="1"/>
              </p:cNvSpPr>
              <p:nvPr/>
            </p:nvSpPr>
            <p:spPr bwMode="auto">
              <a:xfrm>
                <a:off x="1542" y="2842"/>
                <a:ext cx="327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70313" tIns="35157" rIns="70313" bIns="35157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66681" name="Line 121"/>
              <p:cNvSpPr>
                <a:spLocks noChangeShapeType="1"/>
              </p:cNvSpPr>
              <p:nvPr/>
            </p:nvSpPr>
            <p:spPr bwMode="auto">
              <a:xfrm>
                <a:off x="1542" y="2711"/>
                <a:ext cx="327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70313" tIns="35157" rIns="70313" bIns="35157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66682" name="Line 122"/>
              <p:cNvSpPr>
                <a:spLocks noChangeShapeType="1"/>
              </p:cNvSpPr>
              <p:nvPr/>
            </p:nvSpPr>
            <p:spPr bwMode="auto">
              <a:xfrm>
                <a:off x="1542" y="2581"/>
                <a:ext cx="327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70313" tIns="35157" rIns="70313" bIns="35157">
                <a:spAutoFit/>
              </a:bodyPr>
              <a:lstStyle/>
              <a:p>
                <a:endParaRPr lang="fr-FR"/>
              </a:p>
            </p:txBody>
          </p:sp>
        </p:grpSp>
        <p:grpSp>
          <p:nvGrpSpPr>
            <p:cNvPr id="66683" name="Group 123"/>
            <p:cNvGrpSpPr>
              <a:grpSpLocks/>
            </p:cNvGrpSpPr>
            <p:nvPr/>
          </p:nvGrpSpPr>
          <p:grpSpPr bwMode="auto">
            <a:xfrm flipV="1">
              <a:off x="2160" y="944"/>
              <a:ext cx="333" cy="419"/>
              <a:chOff x="1536" y="2565"/>
              <a:chExt cx="333" cy="747"/>
            </a:xfrm>
          </p:grpSpPr>
          <p:sp>
            <p:nvSpPr>
              <p:cNvPr id="66684" name="Line 124"/>
              <p:cNvSpPr>
                <a:spLocks noChangeShapeType="1"/>
              </p:cNvSpPr>
              <p:nvPr/>
            </p:nvSpPr>
            <p:spPr bwMode="auto">
              <a:xfrm flipV="1">
                <a:off x="1543" y="2565"/>
                <a:ext cx="0" cy="7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6685" name="Freeform 125"/>
              <p:cNvSpPr>
                <a:spLocks/>
              </p:cNvSpPr>
              <p:nvPr/>
            </p:nvSpPr>
            <p:spPr bwMode="auto">
              <a:xfrm>
                <a:off x="1536" y="2583"/>
                <a:ext cx="330" cy="729"/>
              </a:xfrm>
              <a:custGeom>
                <a:avLst/>
                <a:gdLst>
                  <a:gd name="T0" fmla="*/ 0 w 389"/>
                  <a:gd name="T1" fmla="*/ 725 h 727"/>
                  <a:gd name="T2" fmla="*/ 43 w 389"/>
                  <a:gd name="T3" fmla="*/ 725 h 727"/>
                  <a:gd name="T4" fmla="*/ 104 w 389"/>
                  <a:gd name="T5" fmla="*/ 712 h 727"/>
                  <a:gd name="T6" fmla="*/ 189 w 389"/>
                  <a:gd name="T7" fmla="*/ 682 h 727"/>
                  <a:gd name="T8" fmla="*/ 267 w 389"/>
                  <a:gd name="T9" fmla="*/ 621 h 727"/>
                  <a:gd name="T10" fmla="*/ 328 w 389"/>
                  <a:gd name="T11" fmla="*/ 544 h 727"/>
                  <a:gd name="T12" fmla="*/ 379 w 389"/>
                  <a:gd name="T13" fmla="*/ 392 h 727"/>
                  <a:gd name="T14" fmla="*/ 389 w 389"/>
                  <a:gd name="T15" fmla="*/ 0 h 7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9" h="727">
                    <a:moveTo>
                      <a:pt x="0" y="725"/>
                    </a:moveTo>
                    <a:cubicBezTo>
                      <a:pt x="13" y="726"/>
                      <a:pt x="26" y="727"/>
                      <a:pt x="43" y="725"/>
                    </a:cubicBezTo>
                    <a:cubicBezTo>
                      <a:pt x="60" y="723"/>
                      <a:pt x="80" y="719"/>
                      <a:pt x="104" y="712"/>
                    </a:cubicBezTo>
                    <a:cubicBezTo>
                      <a:pt x="128" y="705"/>
                      <a:pt x="162" y="697"/>
                      <a:pt x="189" y="682"/>
                    </a:cubicBezTo>
                    <a:cubicBezTo>
                      <a:pt x="216" y="667"/>
                      <a:pt x="244" y="644"/>
                      <a:pt x="267" y="621"/>
                    </a:cubicBezTo>
                    <a:cubicBezTo>
                      <a:pt x="290" y="598"/>
                      <a:pt x="309" y="582"/>
                      <a:pt x="328" y="544"/>
                    </a:cubicBezTo>
                    <a:cubicBezTo>
                      <a:pt x="347" y="506"/>
                      <a:pt x="369" y="483"/>
                      <a:pt x="379" y="392"/>
                    </a:cubicBezTo>
                    <a:cubicBezTo>
                      <a:pt x="389" y="301"/>
                      <a:pt x="389" y="150"/>
                      <a:pt x="389" y="0"/>
                    </a:cubicBez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6686" name="Line 126"/>
              <p:cNvSpPr>
                <a:spLocks noChangeShapeType="1"/>
              </p:cNvSpPr>
              <p:nvPr/>
            </p:nvSpPr>
            <p:spPr bwMode="auto">
              <a:xfrm>
                <a:off x="1542" y="3236"/>
                <a:ext cx="181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70313" tIns="35157" rIns="70313" bIns="35157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66687" name="Line 127"/>
              <p:cNvSpPr>
                <a:spLocks noChangeShapeType="1"/>
              </p:cNvSpPr>
              <p:nvPr/>
            </p:nvSpPr>
            <p:spPr bwMode="auto">
              <a:xfrm>
                <a:off x="1542" y="3105"/>
                <a:ext cx="242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70313" tIns="35157" rIns="70313" bIns="35157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66688" name="Line 128"/>
              <p:cNvSpPr>
                <a:spLocks noChangeShapeType="1"/>
              </p:cNvSpPr>
              <p:nvPr/>
            </p:nvSpPr>
            <p:spPr bwMode="auto">
              <a:xfrm>
                <a:off x="1542" y="2974"/>
                <a:ext cx="309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70313" tIns="35157" rIns="70313" bIns="35157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66689" name="Line 129"/>
              <p:cNvSpPr>
                <a:spLocks noChangeShapeType="1"/>
              </p:cNvSpPr>
              <p:nvPr/>
            </p:nvSpPr>
            <p:spPr bwMode="auto">
              <a:xfrm>
                <a:off x="1542" y="2842"/>
                <a:ext cx="327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70313" tIns="35157" rIns="70313" bIns="35157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66690" name="Line 130"/>
              <p:cNvSpPr>
                <a:spLocks noChangeShapeType="1"/>
              </p:cNvSpPr>
              <p:nvPr/>
            </p:nvSpPr>
            <p:spPr bwMode="auto">
              <a:xfrm>
                <a:off x="1542" y="2711"/>
                <a:ext cx="327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70313" tIns="35157" rIns="70313" bIns="35157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66691" name="Line 131"/>
              <p:cNvSpPr>
                <a:spLocks noChangeShapeType="1"/>
              </p:cNvSpPr>
              <p:nvPr/>
            </p:nvSpPr>
            <p:spPr bwMode="auto">
              <a:xfrm>
                <a:off x="1542" y="2581"/>
                <a:ext cx="327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70313" tIns="35157" rIns="70313" bIns="35157">
                <a:spAutoFit/>
              </a:bodyPr>
              <a:lstStyle/>
              <a:p>
                <a:endParaRPr lang="fr-FR"/>
              </a:p>
            </p:txBody>
          </p:sp>
        </p:grpSp>
      </p:grpSp>
      <p:sp>
        <p:nvSpPr>
          <p:cNvPr id="66707" name="Rectangle 147"/>
          <p:cNvSpPr>
            <a:spLocks noChangeArrowheads="1"/>
          </p:cNvSpPr>
          <p:nvPr/>
        </p:nvSpPr>
        <p:spPr bwMode="auto">
          <a:xfrm>
            <a:off x="4895800" y="1712015"/>
            <a:ext cx="828328" cy="137160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grpSp>
        <p:nvGrpSpPr>
          <p:cNvPr id="66704" name="Group 144"/>
          <p:cNvGrpSpPr>
            <a:grpSpLocks/>
          </p:cNvGrpSpPr>
          <p:nvPr/>
        </p:nvGrpSpPr>
        <p:grpSpPr bwMode="auto">
          <a:xfrm>
            <a:off x="4895800" y="1699315"/>
            <a:ext cx="546100" cy="1397000"/>
            <a:chOff x="2832" y="928"/>
            <a:chExt cx="344" cy="880"/>
          </a:xfrm>
        </p:grpSpPr>
        <p:grpSp>
          <p:nvGrpSpPr>
            <p:cNvPr id="66672" name="Group 112"/>
            <p:cNvGrpSpPr>
              <a:grpSpLocks/>
            </p:cNvGrpSpPr>
            <p:nvPr/>
          </p:nvGrpSpPr>
          <p:grpSpPr bwMode="auto">
            <a:xfrm>
              <a:off x="2832" y="928"/>
              <a:ext cx="333" cy="880"/>
              <a:chOff x="2832" y="928"/>
              <a:chExt cx="493" cy="880"/>
            </a:xfrm>
          </p:grpSpPr>
          <p:sp>
            <p:nvSpPr>
              <p:cNvPr id="66670" name="Freeform 110"/>
              <p:cNvSpPr>
                <a:spLocks/>
              </p:cNvSpPr>
              <p:nvPr/>
            </p:nvSpPr>
            <p:spPr bwMode="auto">
              <a:xfrm>
                <a:off x="2832" y="1368"/>
                <a:ext cx="493" cy="440"/>
              </a:xfrm>
              <a:custGeom>
                <a:avLst/>
                <a:gdLst>
                  <a:gd name="T0" fmla="*/ 0 w 493"/>
                  <a:gd name="T1" fmla="*/ 408 h 408"/>
                  <a:gd name="T2" fmla="*/ 184 w 493"/>
                  <a:gd name="T3" fmla="*/ 360 h 408"/>
                  <a:gd name="T4" fmla="*/ 360 w 493"/>
                  <a:gd name="T5" fmla="*/ 256 h 408"/>
                  <a:gd name="T6" fmla="*/ 472 w 493"/>
                  <a:gd name="T7" fmla="*/ 96 h 408"/>
                  <a:gd name="T8" fmla="*/ 488 w 493"/>
                  <a:gd name="T9" fmla="*/ 0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3" h="408">
                    <a:moveTo>
                      <a:pt x="0" y="408"/>
                    </a:moveTo>
                    <a:cubicBezTo>
                      <a:pt x="62" y="396"/>
                      <a:pt x="124" y="385"/>
                      <a:pt x="184" y="360"/>
                    </a:cubicBezTo>
                    <a:cubicBezTo>
                      <a:pt x="244" y="335"/>
                      <a:pt x="312" y="300"/>
                      <a:pt x="360" y="256"/>
                    </a:cubicBezTo>
                    <a:cubicBezTo>
                      <a:pt x="408" y="212"/>
                      <a:pt x="451" y="139"/>
                      <a:pt x="472" y="96"/>
                    </a:cubicBezTo>
                    <a:cubicBezTo>
                      <a:pt x="493" y="53"/>
                      <a:pt x="490" y="26"/>
                      <a:pt x="488" y="0"/>
                    </a:cubicBez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6671" name="Freeform 111"/>
              <p:cNvSpPr>
                <a:spLocks/>
              </p:cNvSpPr>
              <p:nvPr/>
            </p:nvSpPr>
            <p:spPr bwMode="auto">
              <a:xfrm flipV="1">
                <a:off x="2832" y="928"/>
                <a:ext cx="493" cy="440"/>
              </a:xfrm>
              <a:custGeom>
                <a:avLst/>
                <a:gdLst>
                  <a:gd name="T0" fmla="*/ 0 w 493"/>
                  <a:gd name="T1" fmla="*/ 408 h 408"/>
                  <a:gd name="T2" fmla="*/ 184 w 493"/>
                  <a:gd name="T3" fmla="*/ 360 h 408"/>
                  <a:gd name="T4" fmla="*/ 360 w 493"/>
                  <a:gd name="T5" fmla="*/ 256 h 408"/>
                  <a:gd name="T6" fmla="*/ 472 w 493"/>
                  <a:gd name="T7" fmla="*/ 96 h 408"/>
                  <a:gd name="T8" fmla="*/ 488 w 493"/>
                  <a:gd name="T9" fmla="*/ 0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3" h="408">
                    <a:moveTo>
                      <a:pt x="0" y="408"/>
                    </a:moveTo>
                    <a:cubicBezTo>
                      <a:pt x="62" y="396"/>
                      <a:pt x="124" y="385"/>
                      <a:pt x="184" y="360"/>
                    </a:cubicBezTo>
                    <a:cubicBezTo>
                      <a:pt x="244" y="335"/>
                      <a:pt x="312" y="300"/>
                      <a:pt x="360" y="256"/>
                    </a:cubicBezTo>
                    <a:cubicBezTo>
                      <a:pt x="408" y="212"/>
                      <a:pt x="451" y="139"/>
                      <a:pt x="472" y="96"/>
                    </a:cubicBezTo>
                    <a:cubicBezTo>
                      <a:pt x="493" y="53"/>
                      <a:pt x="490" y="26"/>
                      <a:pt x="488" y="0"/>
                    </a:cubicBez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grpSp>
          <p:nvGrpSpPr>
            <p:cNvPr id="66703" name="Group 143"/>
            <p:cNvGrpSpPr>
              <a:grpSpLocks/>
            </p:cNvGrpSpPr>
            <p:nvPr/>
          </p:nvGrpSpPr>
          <p:grpSpPr bwMode="auto">
            <a:xfrm>
              <a:off x="2838" y="1032"/>
              <a:ext cx="338" cy="696"/>
              <a:chOff x="2838" y="1032"/>
              <a:chExt cx="338" cy="696"/>
            </a:xfrm>
          </p:grpSpPr>
          <p:sp>
            <p:nvSpPr>
              <p:cNvPr id="66614" name="Line 54"/>
              <p:cNvSpPr>
                <a:spLocks noChangeShapeType="1"/>
              </p:cNvSpPr>
              <p:nvPr/>
            </p:nvSpPr>
            <p:spPr bwMode="auto">
              <a:xfrm flipV="1">
                <a:off x="2838" y="1378"/>
                <a:ext cx="327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70313" tIns="35157" rIns="70313" bIns="35157">
                <a:spAutoFit/>
              </a:bodyPr>
              <a:lstStyle/>
              <a:p>
                <a:endParaRPr lang="fr-FR"/>
              </a:p>
            </p:txBody>
          </p:sp>
          <p:grpSp>
            <p:nvGrpSpPr>
              <p:cNvPr id="66697" name="Group 137"/>
              <p:cNvGrpSpPr>
                <a:grpSpLocks/>
              </p:cNvGrpSpPr>
              <p:nvPr/>
            </p:nvGrpSpPr>
            <p:grpSpPr bwMode="auto">
              <a:xfrm>
                <a:off x="2838" y="1465"/>
                <a:ext cx="327" cy="263"/>
                <a:chOff x="2838" y="1465"/>
                <a:chExt cx="327" cy="263"/>
              </a:xfrm>
            </p:grpSpPr>
            <p:sp>
              <p:nvSpPr>
                <p:cNvPr id="66692" name="Line 132"/>
                <p:cNvSpPr>
                  <a:spLocks noChangeShapeType="1"/>
                </p:cNvSpPr>
                <p:nvPr/>
              </p:nvSpPr>
              <p:spPr bwMode="auto">
                <a:xfrm flipV="1">
                  <a:off x="2838" y="1465"/>
                  <a:ext cx="327" cy="0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 type="stealth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70313" tIns="35157" rIns="70313" bIns="35157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66693" name="Line 133"/>
                <p:cNvSpPr>
                  <a:spLocks noChangeShapeType="1"/>
                </p:cNvSpPr>
                <p:nvPr/>
              </p:nvSpPr>
              <p:spPr bwMode="auto">
                <a:xfrm flipV="1">
                  <a:off x="2838" y="1553"/>
                  <a:ext cx="263" cy="0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 type="stealth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70313" tIns="35157" rIns="70313" bIns="35157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66694" name="Line 134"/>
                <p:cNvSpPr>
                  <a:spLocks noChangeShapeType="1"/>
                </p:cNvSpPr>
                <p:nvPr/>
              </p:nvSpPr>
              <p:spPr bwMode="auto">
                <a:xfrm flipV="1">
                  <a:off x="2838" y="1640"/>
                  <a:ext cx="223" cy="0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 type="stealth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70313" tIns="35157" rIns="70313" bIns="35157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66695" name="Line 135"/>
                <p:cNvSpPr>
                  <a:spLocks noChangeShapeType="1"/>
                </p:cNvSpPr>
                <p:nvPr/>
              </p:nvSpPr>
              <p:spPr bwMode="auto">
                <a:xfrm flipV="1">
                  <a:off x="2838" y="1728"/>
                  <a:ext cx="159" cy="0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 type="stealth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70313" tIns="35157" rIns="70313" bIns="35157">
                  <a:spAutoFit/>
                </a:bodyPr>
                <a:lstStyle/>
                <a:p>
                  <a:endParaRPr lang="fr-FR"/>
                </a:p>
              </p:txBody>
            </p:sp>
          </p:grpSp>
          <p:grpSp>
            <p:nvGrpSpPr>
              <p:cNvPr id="66698" name="Group 138"/>
              <p:cNvGrpSpPr>
                <a:grpSpLocks/>
              </p:cNvGrpSpPr>
              <p:nvPr/>
            </p:nvGrpSpPr>
            <p:grpSpPr bwMode="auto">
              <a:xfrm flipV="1">
                <a:off x="2849" y="1032"/>
                <a:ext cx="327" cy="263"/>
                <a:chOff x="2838" y="1465"/>
                <a:chExt cx="327" cy="263"/>
              </a:xfrm>
            </p:grpSpPr>
            <p:sp>
              <p:nvSpPr>
                <p:cNvPr id="66699" name="Line 139"/>
                <p:cNvSpPr>
                  <a:spLocks noChangeShapeType="1"/>
                </p:cNvSpPr>
                <p:nvPr/>
              </p:nvSpPr>
              <p:spPr bwMode="auto">
                <a:xfrm flipV="1">
                  <a:off x="2838" y="1465"/>
                  <a:ext cx="327" cy="0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 type="stealth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70313" tIns="35157" rIns="70313" bIns="35157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66700" name="Line 140"/>
                <p:cNvSpPr>
                  <a:spLocks noChangeShapeType="1"/>
                </p:cNvSpPr>
                <p:nvPr/>
              </p:nvSpPr>
              <p:spPr bwMode="auto">
                <a:xfrm flipV="1">
                  <a:off x="2838" y="1553"/>
                  <a:ext cx="263" cy="0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 type="stealth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70313" tIns="35157" rIns="70313" bIns="35157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66701" name="Line 141"/>
                <p:cNvSpPr>
                  <a:spLocks noChangeShapeType="1"/>
                </p:cNvSpPr>
                <p:nvPr/>
              </p:nvSpPr>
              <p:spPr bwMode="auto">
                <a:xfrm flipV="1">
                  <a:off x="2838" y="1640"/>
                  <a:ext cx="223" cy="0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 type="stealth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70313" tIns="35157" rIns="70313" bIns="35157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66702" name="Line 142"/>
                <p:cNvSpPr>
                  <a:spLocks noChangeShapeType="1"/>
                </p:cNvSpPr>
                <p:nvPr/>
              </p:nvSpPr>
              <p:spPr bwMode="auto">
                <a:xfrm flipV="1">
                  <a:off x="2838" y="1728"/>
                  <a:ext cx="159" cy="0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 type="stealth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70313" tIns="35157" rIns="70313" bIns="35157">
                  <a:spAutoFit/>
                </a:bodyPr>
                <a:lstStyle/>
                <a:p>
                  <a:endParaRPr lang="fr-FR"/>
                </a:p>
              </p:txBody>
            </p:sp>
          </p:grpSp>
        </p:grpSp>
      </p:grpSp>
      <p:grpSp>
        <p:nvGrpSpPr>
          <p:cNvPr id="66718" name="Group 158"/>
          <p:cNvGrpSpPr>
            <a:grpSpLocks/>
          </p:cNvGrpSpPr>
          <p:nvPr/>
        </p:nvGrpSpPr>
        <p:grpSpPr bwMode="auto">
          <a:xfrm>
            <a:off x="34919" y="6292850"/>
            <a:ext cx="9218622" cy="400050"/>
            <a:chOff x="22" y="3964"/>
            <a:chExt cx="5807" cy="252"/>
          </a:xfrm>
        </p:grpSpPr>
        <p:sp>
          <p:nvSpPr>
            <p:cNvPr id="66716" name="Text Box 156"/>
            <p:cNvSpPr txBox="1">
              <a:spLocks noChangeArrowheads="1"/>
            </p:cNvSpPr>
            <p:nvPr/>
          </p:nvSpPr>
          <p:spPr bwMode="auto">
            <a:xfrm>
              <a:off x="22" y="3964"/>
              <a:ext cx="5807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/>
                <a:t>En général l’ingénieur s’arrange pour que :            longueur du tube MAIS... </a:t>
              </a:r>
            </a:p>
          </p:txBody>
        </p:sp>
        <p:pic>
          <p:nvPicPr>
            <p:cNvPr id="66717" name="Picture 157" descr="&#10;Image 305.png                                                  000E498AMacintosh HD                   C3E3631A: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8" y="3993"/>
              <a:ext cx="642" cy="2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6722" name="Group 162"/>
          <p:cNvGrpSpPr>
            <a:grpSpLocks/>
          </p:cNvGrpSpPr>
          <p:nvPr/>
        </p:nvGrpSpPr>
        <p:grpSpPr bwMode="auto">
          <a:xfrm>
            <a:off x="685800" y="2420935"/>
            <a:ext cx="6705600" cy="1655760"/>
            <a:chOff x="432" y="1525"/>
            <a:chExt cx="4224" cy="1043"/>
          </a:xfrm>
        </p:grpSpPr>
        <p:grpSp>
          <p:nvGrpSpPr>
            <p:cNvPr id="66711" name="Group 151"/>
            <p:cNvGrpSpPr>
              <a:grpSpLocks/>
            </p:cNvGrpSpPr>
            <p:nvPr/>
          </p:nvGrpSpPr>
          <p:grpSpPr bwMode="auto">
            <a:xfrm>
              <a:off x="432" y="2308"/>
              <a:ext cx="4224" cy="260"/>
              <a:chOff x="432" y="2308"/>
              <a:chExt cx="4224" cy="260"/>
            </a:xfrm>
          </p:grpSpPr>
          <p:sp>
            <p:nvSpPr>
              <p:cNvPr id="66642" name="Text Box 82"/>
              <p:cNvSpPr txBox="1">
                <a:spLocks noChangeArrowheads="1"/>
              </p:cNvSpPr>
              <p:nvPr/>
            </p:nvSpPr>
            <p:spPr bwMode="auto">
              <a:xfrm>
                <a:off x="432" y="2308"/>
                <a:ext cx="3360" cy="2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r-FR"/>
                  <a:t>Les deux couches limites fusionnent quand : </a:t>
                </a:r>
              </a:p>
            </p:txBody>
          </p:sp>
          <p:pic>
            <p:nvPicPr>
              <p:cNvPr id="66649" name="Picture 89" descr="&#10;Image 265.png                                                  000E498AMacintosh HD                   C3E3631A: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40" y="2326"/>
                <a:ext cx="916" cy="2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6721" name="Group 161"/>
            <p:cNvGrpSpPr>
              <a:grpSpLocks/>
            </p:cNvGrpSpPr>
            <p:nvPr/>
          </p:nvGrpSpPr>
          <p:grpSpPr bwMode="auto">
            <a:xfrm>
              <a:off x="2726" y="1525"/>
              <a:ext cx="408" cy="424"/>
              <a:chOff x="2726" y="1525"/>
              <a:chExt cx="408" cy="424"/>
            </a:xfrm>
          </p:grpSpPr>
          <p:sp>
            <p:nvSpPr>
              <p:cNvPr id="66719" name="Text Box 159"/>
              <p:cNvSpPr txBox="1">
                <a:spLocks noChangeArrowheads="1"/>
              </p:cNvSpPr>
              <p:nvPr/>
            </p:nvSpPr>
            <p:spPr bwMode="auto">
              <a:xfrm>
                <a:off x="2726" y="1525"/>
                <a:ext cx="408" cy="2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r-FR" sz="1800">
                    <a:solidFill>
                      <a:srgbClr val="FF0000"/>
                    </a:solidFill>
                    <a:latin typeface="Symbol" charset="0"/>
                  </a:rPr>
                  <a:t>d(</a:t>
                </a:r>
                <a:r>
                  <a:rPr lang="fr-FR" sz="1800">
                    <a:solidFill>
                      <a:srgbClr val="FF0000"/>
                    </a:solidFill>
                  </a:rPr>
                  <a:t>L</a:t>
                </a:r>
                <a:r>
                  <a:rPr lang="fr-FR" sz="1800" baseline="-25000">
                    <a:solidFill>
                      <a:srgbClr val="FF0000"/>
                    </a:solidFill>
                  </a:rPr>
                  <a:t>e</a:t>
                </a:r>
                <a:r>
                  <a:rPr lang="fr-FR" sz="1800">
                    <a:solidFill>
                      <a:srgbClr val="FF0000"/>
                    </a:solidFill>
                    <a:latin typeface="Symbol" charset="0"/>
                  </a:rPr>
                  <a:t>)</a:t>
                </a:r>
                <a:endParaRPr lang="fr-FR" sz="1800">
                  <a:solidFill>
                    <a:srgbClr val="FF0000"/>
                  </a:solidFill>
                </a:endParaRPr>
              </a:p>
            </p:txBody>
          </p:sp>
          <p:sp>
            <p:nvSpPr>
              <p:cNvPr id="66720" name="Line 160"/>
              <p:cNvSpPr>
                <a:spLocks noChangeShapeType="1"/>
              </p:cNvSpPr>
              <p:nvPr/>
            </p:nvSpPr>
            <p:spPr bwMode="auto">
              <a:xfrm flipH="1" flipV="1">
                <a:off x="3082" y="1525"/>
                <a:ext cx="5" cy="424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</p:grpSp>
      <p:grpSp>
        <p:nvGrpSpPr>
          <p:cNvPr id="113" name="Group 144"/>
          <p:cNvGrpSpPr>
            <a:grpSpLocks/>
          </p:cNvGrpSpPr>
          <p:nvPr/>
        </p:nvGrpSpPr>
        <p:grpSpPr bwMode="auto">
          <a:xfrm>
            <a:off x="5794052" y="1710899"/>
            <a:ext cx="546100" cy="1397000"/>
            <a:chOff x="2832" y="928"/>
            <a:chExt cx="344" cy="880"/>
          </a:xfrm>
        </p:grpSpPr>
        <p:grpSp>
          <p:nvGrpSpPr>
            <p:cNvPr id="114" name="Group 112"/>
            <p:cNvGrpSpPr>
              <a:grpSpLocks/>
            </p:cNvGrpSpPr>
            <p:nvPr/>
          </p:nvGrpSpPr>
          <p:grpSpPr bwMode="auto">
            <a:xfrm>
              <a:off x="2832" y="928"/>
              <a:ext cx="333" cy="880"/>
              <a:chOff x="2832" y="928"/>
              <a:chExt cx="493" cy="880"/>
            </a:xfrm>
          </p:grpSpPr>
          <p:sp>
            <p:nvSpPr>
              <p:cNvPr id="127" name="Freeform 110"/>
              <p:cNvSpPr>
                <a:spLocks/>
              </p:cNvSpPr>
              <p:nvPr/>
            </p:nvSpPr>
            <p:spPr bwMode="auto">
              <a:xfrm>
                <a:off x="2832" y="1368"/>
                <a:ext cx="493" cy="440"/>
              </a:xfrm>
              <a:custGeom>
                <a:avLst/>
                <a:gdLst>
                  <a:gd name="T0" fmla="*/ 0 w 493"/>
                  <a:gd name="T1" fmla="*/ 408 h 408"/>
                  <a:gd name="T2" fmla="*/ 184 w 493"/>
                  <a:gd name="T3" fmla="*/ 360 h 408"/>
                  <a:gd name="T4" fmla="*/ 360 w 493"/>
                  <a:gd name="T5" fmla="*/ 256 h 408"/>
                  <a:gd name="T6" fmla="*/ 472 w 493"/>
                  <a:gd name="T7" fmla="*/ 96 h 408"/>
                  <a:gd name="T8" fmla="*/ 488 w 493"/>
                  <a:gd name="T9" fmla="*/ 0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3" h="408">
                    <a:moveTo>
                      <a:pt x="0" y="408"/>
                    </a:moveTo>
                    <a:cubicBezTo>
                      <a:pt x="62" y="396"/>
                      <a:pt x="124" y="385"/>
                      <a:pt x="184" y="360"/>
                    </a:cubicBezTo>
                    <a:cubicBezTo>
                      <a:pt x="244" y="335"/>
                      <a:pt x="312" y="300"/>
                      <a:pt x="360" y="256"/>
                    </a:cubicBezTo>
                    <a:cubicBezTo>
                      <a:pt x="408" y="212"/>
                      <a:pt x="451" y="139"/>
                      <a:pt x="472" y="96"/>
                    </a:cubicBezTo>
                    <a:cubicBezTo>
                      <a:pt x="493" y="53"/>
                      <a:pt x="490" y="26"/>
                      <a:pt x="488" y="0"/>
                    </a:cubicBez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28" name="Freeform 111"/>
              <p:cNvSpPr>
                <a:spLocks/>
              </p:cNvSpPr>
              <p:nvPr/>
            </p:nvSpPr>
            <p:spPr bwMode="auto">
              <a:xfrm flipV="1">
                <a:off x="2832" y="928"/>
                <a:ext cx="493" cy="440"/>
              </a:xfrm>
              <a:custGeom>
                <a:avLst/>
                <a:gdLst>
                  <a:gd name="T0" fmla="*/ 0 w 493"/>
                  <a:gd name="T1" fmla="*/ 408 h 408"/>
                  <a:gd name="T2" fmla="*/ 184 w 493"/>
                  <a:gd name="T3" fmla="*/ 360 h 408"/>
                  <a:gd name="T4" fmla="*/ 360 w 493"/>
                  <a:gd name="T5" fmla="*/ 256 h 408"/>
                  <a:gd name="T6" fmla="*/ 472 w 493"/>
                  <a:gd name="T7" fmla="*/ 96 h 408"/>
                  <a:gd name="T8" fmla="*/ 488 w 493"/>
                  <a:gd name="T9" fmla="*/ 0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3" h="408">
                    <a:moveTo>
                      <a:pt x="0" y="408"/>
                    </a:moveTo>
                    <a:cubicBezTo>
                      <a:pt x="62" y="396"/>
                      <a:pt x="124" y="385"/>
                      <a:pt x="184" y="360"/>
                    </a:cubicBezTo>
                    <a:cubicBezTo>
                      <a:pt x="244" y="335"/>
                      <a:pt x="312" y="300"/>
                      <a:pt x="360" y="256"/>
                    </a:cubicBezTo>
                    <a:cubicBezTo>
                      <a:pt x="408" y="212"/>
                      <a:pt x="451" y="139"/>
                      <a:pt x="472" y="96"/>
                    </a:cubicBezTo>
                    <a:cubicBezTo>
                      <a:pt x="493" y="53"/>
                      <a:pt x="490" y="26"/>
                      <a:pt x="488" y="0"/>
                    </a:cubicBez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grpSp>
          <p:nvGrpSpPr>
            <p:cNvPr id="115" name="Group 143"/>
            <p:cNvGrpSpPr>
              <a:grpSpLocks/>
            </p:cNvGrpSpPr>
            <p:nvPr/>
          </p:nvGrpSpPr>
          <p:grpSpPr bwMode="auto">
            <a:xfrm>
              <a:off x="2838" y="1032"/>
              <a:ext cx="338" cy="696"/>
              <a:chOff x="2838" y="1032"/>
              <a:chExt cx="338" cy="696"/>
            </a:xfrm>
          </p:grpSpPr>
          <p:sp>
            <p:nvSpPr>
              <p:cNvPr id="116" name="Line 54"/>
              <p:cNvSpPr>
                <a:spLocks noChangeShapeType="1"/>
              </p:cNvSpPr>
              <p:nvPr/>
            </p:nvSpPr>
            <p:spPr bwMode="auto">
              <a:xfrm flipV="1">
                <a:off x="2838" y="1378"/>
                <a:ext cx="327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70313" tIns="35157" rIns="70313" bIns="35157">
                <a:spAutoFit/>
              </a:bodyPr>
              <a:lstStyle/>
              <a:p>
                <a:endParaRPr lang="fr-FR"/>
              </a:p>
            </p:txBody>
          </p:sp>
          <p:grpSp>
            <p:nvGrpSpPr>
              <p:cNvPr id="117" name="Group 137"/>
              <p:cNvGrpSpPr>
                <a:grpSpLocks/>
              </p:cNvGrpSpPr>
              <p:nvPr/>
            </p:nvGrpSpPr>
            <p:grpSpPr bwMode="auto">
              <a:xfrm>
                <a:off x="2838" y="1465"/>
                <a:ext cx="327" cy="263"/>
                <a:chOff x="2838" y="1465"/>
                <a:chExt cx="327" cy="263"/>
              </a:xfrm>
            </p:grpSpPr>
            <p:sp>
              <p:nvSpPr>
                <p:cNvPr id="123" name="Line 132"/>
                <p:cNvSpPr>
                  <a:spLocks noChangeShapeType="1"/>
                </p:cNvSpPr>
                <p:nvPr/>
              </p:nvSpPr>
              <p:spPr bwMode="auto">
                <a:xfrm flipV="1">
                  <a:off x="2838" y="1465"/>
                  <a:ext cx="327" cy="0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 type="stealth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70313" tIns="35157" rIns="70313" bIns="35157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24" name="Line 133"/>
                <p:cNvSpPr>
                  <a:spLocks noChangeShapeType="1"/>
                </p:cNvSpPr>
                <p:nvPr/>
              </p:nvSpPr>
              <p:spPr bwMode="auto">
                <a:xfrm flipV="1">
                  <a:off x="2838" y="1553"/>
                  <a:ext cx="263" cy="0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 type="stealth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70313" tIns="35157" rIns="70313" bIns="35157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25" name="Line 134"/>
                <p:cNvSpPr>
                  <a:spLocks noChangeShapeType="1"/>
                </p:cNvSpPr>
                <p:nvPr/>
              </p:nvSpPr>
              <p:spPr bwMode="auto">
                <a:xfrm flipV="1">
                  <a:off x="2838" y="1640"/>
                  <a:ext cx="223" cy="0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 type="stealth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70313" tIns="35157" rIns="70313" bIns="35157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26" name="Line 135"/>
                <p:cNvSpPr>
                  <a:spLocks noChangeShapeType="1"/>
                </p:cNvSpPr>
                <p:nvPr/>
              </p:nvSpPr>
              <p:spPr bwMode="auto">
                <a:xfrm flipV="1">
                  <a:off x="2838" y="1728"/>
                  <a:ext cx="159" cy="0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 type="stealth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70313" tIns="35157" rIns="70313" bIns="35157">
                  <a:spAutoFit/>
                </a:bodyPr>
                <a:lstStyle/>
                <a:p>
                  <a:endParaRPr lang="fr-FR"/>
                </a:p>
              </p:txBody>
            </p:sp>
          </p:grpSp>
          <p:grpSp>
            <p:nvGrpSpPr>
              <p:cNvPr id="118" name="Group 138"/>
              <p:cNvGrpSpPr>
                <a:grpSpLocks/>
              </p:cNvGrpSpPr>
              <p:nvPr/>
            </p:nvGrpSpPr>
            <p:grpSpPr bwMode="auto">
              <a:xfrm flipV="1">
                <a:off x="2849" y="1032"/>
                <a:ext cx="327" cy="263"/>
                <a:chOff x="2838" y="1465"/>
                <a:chExt cx="327" cy="263"/>
              </a:xfrm>
            </p:grpSpPr>
            <p:sp>
              <p:nvSpPr>
                <p:cNvPr id="119" name="Line 139"/>
                <p:cNvSpPr>
                  <a:spLocks noChangeShapeType="1"/>
                </p:cNvSpPr>
                <p:nvPr/>
              </p:nvSpPr>
              <p:spPr bwMode="auto">
                <a:xfrm flipV="1">
                  <a:off x="2838" y="1465"/>
                  <a:ext cx="327" cy="0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 type="stealth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70313" tIns="35157" rIns="70313" bIns="35157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20" name="Line 140"/>
                <p:cNvSpPr>
                  <a:spLocks noChangeShapeType="1"/>
                </p:cNvSpPr>
                <p:nvPr/>
              </p:nvSpPr>
              <p:spPr bwMode="auto">
                <a:xfrm flipV="1">
                  <a:off x="2838" y="1553"/>
                  <a:ext cx="263" cy="0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 type="stealth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70313" tIns="35157" rIns="70313" bIns="35157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21" name="Line 141"/>
                <p:cNvSpPr>
                  <a:spLocks noChangeShapeType="1"/>
                </p:cNvSpPr>
                <p:nvPr/>
              </p:nvSpPr>
              <p:spPr bwMode="auto">
                <a:xfrm flipV="1">
                  <a:off x="2838" y="1640"/>
                  <a:ext cx="223" cy="0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 type="stealth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70313" tIns="35157" rIns="70313" bIns="35157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22" name="Line 142"/>
                <p:cNvSpPr>
                  <a:spLocks noChangeShapeType="1"/>
                </p:cNvSpPr>
                <p:nvPr/>
              </p:nvSpPr>
              <p:spPr bwMode="auto">
                <a:xfrm flipV="1">
                  <a:off x="2838" y="1728"/>
                  <a:ext cx="159" cy="0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 type="stealth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70313" tIns="35157" rIns="70313" bIns="35157">
                  <a:spAutoFit/>
                </a:bodyPr>
                <a:lstStyle/>
                <a:p>
                  <a:endParaRPr lang="fr-FR"/>
                </a:p>
              </p:txBody>
            </p:sp>
          </p:grpSp>
        </p:grpSp>
      </p:grpSp>
      <p:sp>
        <p:nvSpPr>
          <p:cNvPr id="2" name="Rectangle 1"/>
          <p:cNvSpPr/>
          <p:nvPr/>
        </p:nvSpPr>
        <p:spPr>
          <a:xfrm>
            <a:off x="539552" y="1124744"/>
            <a:ext cx="74595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/>
              <a:t>Longueur au-delà de laquelle le profil de vitesses ne varie plus</a:t>
            </a:r>
            <a:endParaRPr lang="fr-F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707" grpId="0" animBg="1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Origine, motivations</a:t>
            </a:r>
          </a:p>
        </p:txBody>
      </p:sp>
      <p:sp>
        <p:nvSpPr>
          <p:cNvPr id="83971" name="Text Box 3"/>
          <p:cNvSpPr txBox="1">
            <a:spLocks noChangeArrowheads="1"/>
          </p:cNvSpPr>
          <p:nvPr/>
        </p:nvSpPr>
        <p:spPr bwMode="auto">
          <a:xfrm>
            <a:off x="611560" y="1556792"/>
            <a:ext cx="5568963" cy="70788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>
                <a:solidFill>
                  <a:schemeClr val="bg1"/>
                </a:solidFill>
              </a:rPr>
              <a:t>Force exercée par un écoulement sur un corps</a:t>
            </a:r>
            <a:br>
              <a:rPr lang="fr-FR">
                <a:solidFill>
                  <a:schemeClr val="bg1"/>
                </a:solidFill>
              </a:rPr>
            </a:br>
            <a:r>
              <a:rPr lang="fr-FR">
                <a:solidFill>
                  <a:schemeClr val="bg1"/>
                </a:solidFill>
              </a:rPr>
              <a:t>	en milieu infini :</a:t>
            </a:r>
          </a:p>
        </p:txBody>
      </p:sp>
      <p:sp>
        <p:nvSpPr>
          <p:cNvPr id="83972" name="Text Box 4"/>
          <p:cNvSpPr txBox="1">
            <a:spLocks noChangeArrowheads="1"/>
          </p:cNvSpPr>
          <p:nvPr/>
        </p:nvSpPr>
        <p:spPr bwMode="auto">
          <a:xfrm>
            <a:off x="685800" y="2420888"/>
            <a:ext cx="432173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/>
              <a:t>Avions, aéronefs</a:t>
            </a:r>
          </a:p>
          <a:p>
            <a:r>
              <a:rPr lang="fr-FR"/>
              <a:t>Transports terrestres (autos, trains)</a:t>
            </a:r>
          </a:p>
          <a:p>
            <a:r>
              <a:rPr lang="fr-FR"/>
              <a:t>Construction navale</a:t>
            </a:r>
          </a:p>
          <a:p>
            <a:endParaRPr lang="fr-FR"/>
          </a:p>
          <a:p>
            <a:r>
              <a:rPr lang="fr-FR"/>
              <a:t>Génie civil (ponts, bâtiments)</a:t>
            </a:r>
          </a:p>
        </p:txBody>
      </p:sp>
      <p:pic>
        <p:nvPicPr>
          <p:cNvPr id="3" name="Image 2" descr="Capture d’écran 2017-11-23 à 11.33.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008131"/>
            <a:ext cx="2266259" cy="787592"/>
          </a:xfrm>
          <a:prstGeom prst="rect">
            <a:avLst/>
          </a:prstGeom>
        </p:spPr>
      </p:pic>
      <p:sp>
        <p:nvSpPr>
          <p:cNvPr id="83973" name="Text Box 5"/>
          <p:cNvSpPr txBox="1">
            <a:spLocks noChangeArrowheads="1"/>
          </p:cNvSpPr>
          <p:nvPr/>
        </p:nvSpPr>
        <p:spPr bwMode="auto">
          <a:xfrm>
            <a:off x="683568" y="4077072"/>
            <a:ext cx="451918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/>
              <a:t>Science datant de fin XIX</a:t>
            </a:r>
            <a:r>
              <a:rPr lang="fr-FR" baseline="30000"/>
              <a:t>e</a:t>
            </a:r>
            <a:r>
              <a:rPr lang="fr-FR"/>
              <a:t> début XX</a:t>
            </a:r>
            <a:r>
              <a:rPr lang="fr-FR" baseline="30000"/>
              <a:t>e</a:t>
            </a:r>
            <a:endParaRPr lang="fr-FR"/>
          </a:p>
        </p:txBody>
      </p:sp>
      <p:grpSp>
        <p:nvGrpSpPr>
          <p:cNvPr id="4" name="Grouper 3"/>
          <p:cNvGrpSpPr/>
          <p:nvPr/>
        </p:nvGrpSpPr>
        <p:grpSpPr>
          <a:xfrm>
            <a:off x="5468295" y="2437600"/>
            <a:ext cx="2792822" cy="1597604"/>
            <a:chOff x="1907704" y="3511974"/>
            <a:chExt cx="3962400" cy="2266650"/>
          </a:xfrm>
        </p:grpSpPr>
        <p:sp>
          <p:nvSpPr>
            <p:cNvPr id="7" name="Rectangle 10"/>
            <p:cNvSpPr>
              <a:spLocks noChangeArrowheads="1"/>
            </p:cNvSpPr>
            <p:nvPr/>
          </p:nvSpPr>
          <p:spPr bwMode="auto">
            <a:xfrm>
              <a:off x="1907704" y="3645024"/>
              <a:ext cx="3962400" cy="2133600"/>
            </a:xfrm>
            <a:prstGeom prst="rect">
              <a:avLst/>
            </a:prstGeom>
            <a:solidFill>
              <a:srgbClr val="B0CE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126904" y="4254624"/>
              <a:ext cx="2146300" cy="901700"/>
            </a:xfrm>
            <a:custGeom>
              <a:avLst/>
              <a:gdLst>
                <a:gd name="T0" fmla="*/ 56 w 1352"/>
                <a:gd name="T1" fmla="*/ 152 h 568"/>
                <a:gd name="T2" fmla="*/ 440 w 1352"/>
                <a:gd name="T3" fmla="*/ 8 h 568"/>
                <a:gd name="T4" fmla="*/ 872 w 1352"/>
                <a:gd name="T5" fmla="*/ 104 h 568"/>
                <a:gd name="T6" fmla="*/ 1304 w 1352"/>
                <a:gd name="T7" fmla="*/ 392 h 568"/>
                <a:gd name="T8" fmla="*/ 1160 w 1352"/>
                <a:gd name="T9" fmla="*/ 536 h 568"/>
                <a:gd name="T10" fmla="*/ 632 w 1352"/>
                <a:gd name="T11" fmla="*/ 536 h 568"/>
                <a:gd name="T12" fmla="*/ 104 w 1352"/>
                <a:gd name="T13" fmla="*/ 344 h 568"/>
                <a:gd name="T14" fmla="*/ 56 w 1352"/>
                <a:gd name="T15" fmla="*/ 152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52" h="568">
                  <a:moveTo>
                    <a:pt x="56" y="152"/>
                  </a:moveTo>
                  <a:cubicBezTo>
                    <a:pt x="112" y="96"/>
                    <a:pt x="304" y="16"/>
                    <a:pt x="440" y="8"/>
                  </a:cubicBezTo>
                  <a:cubicBezTo>
                    <a:pt x="576" y="0"/>
                    <a:pt x="728" y="40"/>
                    <a:pt x="872" y="104"/>
                  </a:cubicBezTo>
                  <a:cubicBezTo>
                    <a:pt x="1016" y="168"/>
                    <a:pt x="1256" y="320"/>
                    <a:pt x="1304" y="392"/>
                  </a:cubicBezTo>
                  <a:cubicBezTo>
                    <a:pt x="1352" y="464"/>
                    <a:pt x="1272" y="512"/>
                    <a:pt x="1160" y="536"/>
                  </a:cubicBezTo>
                  <a:cubicBezTo>
                    <a:pt x="1048" y="560"/>
                    <a:pt x="808" y="568"/>
                    <a:pt x="632" y="536"/>
                  </a:cubicBezTo>
                  <a:cubicBezTo>
                    <a:pt x="456" y="504"/>
                    <a:pt x="200" y="408"/>
                    <a:pt x="104" y="344"/>
                  </a:cubicBezTo>
                  <a:cubicBezTo>
                    <a:pt x="8" y="280"/>
                    <a:pt x="0" y="208"/>
                    <a:pt x="56" y="152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10" name="Line 19"/>
            <p:cNvSpPr>
              <a:spLocks noChangeShapeType="1"/>
            </p:cNvSpPr>
            <p:nvPr/>
          </p:nvSpPr>
          <p:spPr bwMode="auto">
            <a:xfrm>
              <a:off x="3126904" y="4026024"/>
              <a:ext cx="2108200" cy="142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stealth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11" name="Text Box 20"/>
            <p:cNvSpPr txBox="1">
              <a:spLocks noChangeArrowheads="1"/>
            </p:cNvSpPr>
            <p:nvPr/>
          </p:nvSpPr>
          <p:spPr bwMode="auto">
            <a:xfrm>
              <a:off x="4031015" y="3511974"/>
              <a:ext cx="328614" cy="444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>
                  <a:cs typeface="+mn-cs"/>
                </a:rPr>
                <a:t>L</a:t>
              </a:r>
            </a:p>
          </p:txBody>
        </p:sp>
        <p:grpSp>
          <p:nvGrpSpPr>
            <p:cNvPr id="2" name="Grouper 1"/>
            <p:cNvGrpSpPr/>
            <p:nvPr/>
          </p:nvGrpSpPr>
          <p:grpSpPr>
            <a:xfrm>
              <a:off x="1983904" y="4254624"/>
              <a:ext cx="533400" cy="762000"/>
              <a:chOff x="1983904" y="4254624"/>
              <a:chExt cx="533400" cy="762000"/>
            </a:xfrm>
          </p:grpSpPr>
          <p:sp>
            <p:nvSpPr>
              <p:cNvPr id="13" name="Line 11"/>
              <p:cNvSpPr>
                <a:spLocks noChangeShapeType="1"/>
              </p:cNvSpPr>
              <p:nvPr/>
            </p:nvSpPr>
            <p:spPr bwMode="auto">
              <a:xfrm>
                <a:off x="1983904" y="4254624"/>
                <a:ext cx="5334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14" name="Line 12"/>
              <p:cNvSpPr>
                <a:spLocks noChangeShapeType="1"/>
              </p:cNvSpPr>
              <p:nvPr/>
            </p:nvSpPr>
            <p:spPr bwMode="auto">
              <a:xfrm>
                <a:off x="1983904" y="4407024"/>
                <a:ext cx="5334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15" name="Line 13"/>
              <p:cNvSpPr>
                <a:spLocks noChangeShapeType="1"/>
              </p:cNvSpPr>
              <p:nvPr/>
            </p:nvSpPr>
            <p:spPr bwMode="auto">
              <a:xfrm>
                <a:off x="1983904" y="4559424"/>
                <a:ext cx="5334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16" name="Line 14"/>
              <p:cNvSpPr>
                <a:spLocks noChangeShapeType="1"/>
              </p:cNvSpPr>
              <p:nvPr/>
            </p:nvSpPr>
            <p:spPr bwMode="auto">
              <a:xfrm>
                <a:off x="1983904" y="4711824"/>
                <a:ext cx="5334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17" name="Line 15"/>
              <p:cNvSpPr>
                <a:spLocks noChangeShapeType="1"/>
              </p:cNvSpPr>
              <p:nvPr/>
            </p:nvSpPr>
            <p:spPr bwMode="auto">
              <a:xfrm>
                <a:off x="1983904" y="4864224"/>
                <a:ext cx="5334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18" name="Line 16"/>
              <p:cNvSpPr>
                <a:spLocks noChangeShapeType="1"/>
              </p:cNvSpPr>
              <p:nvPr/>
            </p:nvSpPr>
            <p:spPr bwMode="auto">
              <a:xfrm>
                <a:off x="1983904" y="5016624"/>
                <a:ext cx="5334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</p:grpSp>
        <p:sp>
          <p:nvSpPr>
            <p:cNvPr id="19" name="Text Box 18"/>
            <p:cNvSpPr txBox="1">
              <a:spLocks noChangeArrowheads="1"/>
            </p:cNvSpPr>
            <p:nvPr/>
          </p:nvSpPr>
          <p:spPr bwMode="auto">
            <a:xfrm>
              <a:off x="1973615" y="3678504"/>
              <a:ext cx="501241" cy="567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>
                  <a:cs typeface="+mn-cs"/>
                </a:rPr>
                <a:t>U</a:t>
              </a:r>
            </a:p>
          </p:txBody>
        </p:sp>
      </p:grpSp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611560" y="5187644"/>
            <a:ext cx="2455259" cy="40011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>
                <a:solidFill>
                  <a:schemeClr val="bg1"/>
                </a:solidFill>
              </a:rPr>
              <a:t>Hypothèse : Re &gt;&gt; 1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3479334" y="5189130"/>
            <a:ext cx="44050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Voiture L = 4 m =&gt; </a:t>
            </a:r>
            <a:r>
              <a:rPr lang="fr-FR">
                <a:solidFill>
                  <a:srgbClr val="0000FF"/>
                </a:solidFill>
              </a:rPr>
              <a:t>U &gt;&gt; 3.75 um/s </a:t>
            </a:r>
            <a:r>
              <a:rPr lang="fr-FR"/>
              <a:t>!!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2" grpId="0" build="p" autoUpdateAnimBg="0"/>
      <p:bldP spid="83973" grpId="0" build="p" autoUpdateAnimBg="0"/>
      <p:bldP spid="25" grpId="0" animBg="1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Cas des souffleries</a:t>
            </a:r>
          </a:p>
        </p:txBody>
      </p:sp>
      <p:sp>
        <p:nvSpPr>
          <p:cNvPr id="73732" name="Rectangle 4"/>
          <p:cNvSpPr>
            <a:spLocks noChangeArrowheads="1"/>
          </p:cNvSpPr>
          <p:nvPr/>
        </p:nvSpPr>
        <p:spPr bwMode="auto">
          <a:xfrm>
            <a:off x="1371600" y="1490663"/>
            <a:ext cx="6172200" cy="137160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73735" name="Line 7"/>
          <p:cNvSpPr>
            <a:spLocks noChangeShapeType="1"/>
          </p:cNvSpPr>
          <p:nvPr/>
        </p:nvSpPr>
        <p:spPr bwMode="auto">
          <a:xfrm>
            <a:off x="1422400" y="1490663"/>
            <a:ext cx="6121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73736" name="Line 8"/>
          <p:cNvSpPr>
            <a:spLocks noChangeShapeType="1"/>
          </p:cNvSpPr>
          <p:nvPr/>
        </p:nvSpPr>
        <p:spPr bwMode="auto">
          <a:xfrm>
            <a:off x="1460500" y="2862263"/>
            <a:ext cx="6121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grpSp>
        <p:nvGrpSpPr>
          <p:cNvPr id="73738" name="Group 10"/>
          <p:cNvGrpSpPr>
            <a:grpSpLocks/>
          </p:cNvGrpSpPr>
          <p:nvPr/>
        </p:nvGrpSpPr>
        <p:grpSpPr bwMode="auto">
          <a:xfrm rot="24673">
            <a:off x="1492250" y="2439988"/>
            <a:ext cx="5770563" cy="434975"/>
            <a:chOff x="1008" y="2112"/>
            <a:chExt cx="1784" cy="444"/>
          </a:xfrm>
        </p:grpSpPr>
        <p:sp>
          <p:nvSpPr>
            <p:cNvPr id="73739" name="Freeform 11"/>
            <p:cNvSpPr>
              <a:spLocks/>
            </p:cNvSpPr>
            <p:nvPr/>
          </p:nvSpPr>
          <p:spPr bwMode="auto">
            <a:xfrm>
              <a:off x="1016" y="2120"/>
              <a:ext cx="1776" cy="436"/>
            </a:xfrm>
            <a:custGeom>
              <a:avLst/>
              <a:gdLst>
                <a:gd name="T0" fmla="*/ 0 w 1776"/>
                <a:gd name="T1" fmla="*/ 436 h 436"/>
                <a:gd name="T2" fmla="*/ 80 w 1776"/>
                <a:gd name="T3" fmla="*/ 380 h 436"/>
                <a:gd name="T4" fmla="*/ 188 w 1776"/>
                <a:gd name="T5" fmla="*/ 320 h 436"/>
                <a:gd name="T6" fmla="*/ 308 w 1776"/>
                <a:gd name="T7" fmla="*/ 268 h 436"/>
                <a:gd name="T8" fmla="*/ 512 w 1776"/>
                <a:gd name="T9" fmla="*/ 204 h 436"/>
                <a:gd name="T10" fmla="*/ 712 w 1776"/>
                <a:gd name="T11" fmla="*/ 156 h 436"/>
                <a:gd name="T12" fmla="*/ 984 w 1776"/>
                <a:gd name="T13" fmla="*/ 100 h 436"/>
                <a:gd name="T14" fmla="*/ 1120 w 1776"/>
                <a:gd name="T15" fmla="*/ 76 h 436"/>
                <a:gd name="T16" fmla="*/ 1264 w 1776"/>
                <a:gd name="T17" fmla="*/ 52 h 436"/>
                <a:gd name="T18" fmla="*/ 1436 w 1776"/>
                <a:gd name="T19" fmla="*/ 28 h 436"/>
                <a:gd name="T20" fmla="*/ 1564 w 1776"/>
                <a:gd name="T21" fmla="*/ 16 h 436"/>
                <a:gd name="T22" fmla="*/ 1676 w 1776"/>
                <a:gd name="T23" fmla="*/ 4 h 436"/>
                <a:gd name="T24" fmla="*/ 1776 w 1776"/>
                <a:gd name="T25" fmla="*/ 0 h 436"/>
                <a:gd name="T26" fmla="*/ 1776 w 1776"/>
                <a:gd name="T27" fmla="*/ 396 h 436"/>
                <a:gd name="T28" fmla="*/ 0 w 1776"/>
                <a:gd name="T29" fmla="*/ 436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76" h="436">
                  <a:moveTo>
                    <a:pt x="0" y="436"/>
                  </a:moveTo>
                  <a:lnTo>
                    <a:pt x="80" y="380"/>
                  </a:lnTo>
                  <a:lnTo>
                    <a:pt x="188" y="320"/>
                  </a:lnTo>
                  <a:lnTo>
                    <a:pt x="308" y="268"/>
                  </a:lnTo>
                  <a:lnTo>
                    <a:pt x="512" y="204"/>
                  </a:lnTo>
                  <a:lnTo>
                    <a:pt x="712" y="156"/>
                  </a:lnTo>
                  <a:lnTo>
                    <a:pt x="984" y="100"/>
                  </a:lnTo>
                  <a:lnTo>
                    <a:pt x="1120" y="76"/>
                  </a:lnTo>
                  <a:lnTo>
                    <a:pt x="1264" y="52"/>
                  </a:lnTo>
                  <a:lnTo>
                    <a:pt x="1436" y="28"/>
                  </a:lnTo>
                  <a:cubicBezTo>
                    <a:pt x="1561" y="15"/>
                    <a:pt x="1518" y="16"/>
                    <a:pt x="1564" y="16"/>
                  </a:cubicBezTo>
                  <a:lnTo>
                    <a:pt x="1676" y="4"/>
                  </a:lnTo>
                  <a:lnTo>
                    <a:pt x="1776" y="0"/>
                  </a:lnTo>
                  <a:lnTo>
                    <a:pt x="1776" y="396"/>
                  </a:lnTo>
                  <a:lnTo>
                    <a:pt x="0" y="436"/>
                  </a:lnTo>
                  <a:close/>
                </a:path>
              </a:pathLst>
            </a:custGeom>
            <a:solidFill>
              <a:srgbClr val="CC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3740" name="Freeform 12"/>
            <p:cNvSpPr>
              <a:spLocks/>
            </p:cNvSpPr>
            <p:nvPr/>
          </p:nvSpPr>
          <p:spPr bwMode="auto">
            <a:xfrm>
              <a:off x="1008" y="2112"/>
              <a:ext cx="1776" cy="432"/>
            </a:xfrm>
            <a:custGeom>
              <a:avLst/>
              <a:gdLst>
                <a:gd name="T0" fmla="*/ 0 w 1776"/>
                <a:gd name="T1" fmla="*/ 240 h 240"/>
                <a:gd name="T2" fmla="*/ 336 w 1776"/>
                <a:gd name="T3" fmla="*/ 144 h 240"/>
                <a:gd name="T4" fmla="*/ 1056 w 1776"/>
                <a:gd name="T5" fmla="*/ 48 h 240"/>
                <a:gd name="T6" fmla="*/ 1776 w 1776"/>
                <a:gd name="T7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76" h="240">
                  <a:moveTo>
                    <a:pt x="0" y="240"/>
                  </a:moveTo>
                  <a:cubicBezTo>
                    <a:pt x="80" y="208"/>
                    <a:pt x="160" y="176"/>
                    <a:pt x="336" y="144"/>
                  </a:cubicBezTo>
                  <a:cubicBezTo>
                    <a:pt x="512" y="112"/>
                    <a:pt x="816" y="72"/>
                    <a:pt x="1056" y="48"/>
                  </a:cubicBezTo>
                  <a:cubicBezTo>
                    <a:pt x="1296" y="24"/>
                    <a:pt x="1536" y="12"/>
                    <a:pt x="1776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73753" name="Group 25"/>
          <p:cNvGrpSpPr>
            <a:grpSpLocks/>
          </p:cNvGrpSpPr>
          <p:nvPr/>
        </p:nvGrpSpPr>
        <p:grpSpPr bwMode="auto">
          <a:xfrm>
            <a:off x="6100763" y="2476500"/>
            <a:ext cx="528637" cy="368300"/>
            <a:chOff x="1536" y="2565"/>
            <a:chExt cx="333" cy="747"/>
          </a:xfrm>
        </p:grpSpPr>
        <p:sp>
          <p:nvSpPr>
            <p:cNvPr id="73754" name="Line 26"/>
            <p:cNvSpPr>
              <a:spLocks noChangeShapeType="1"/>
            </p:cNvSpPr>
            <p:nvPr/>
          </p:nvSpPr>
          <p:spPr bwMode="auto">
            <a:xfrm flipV="1">
              <a:off x="1543" y="2565"/>
              <a:ext cx="0" cy="74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3755" name="Freeform 27"/>
            <p:cNvSpPr>
              <a:spLocks/>
            </p:cNvSpPr>
            <p:nvPr/>
          </p:nvSpPr>
          <p:spPr bwMode="auto">
            <a:xfrm>
              <a:off x="1536" y="2583"/>
              <a:ext cx="330" cy="729"/>
            </a:xfrm>
            <a:custGeom>
              <a:avLst/>
              <a:gdLst>
                <a:gd name="T0" fmla="*/ 0 w 389"/>
                <a:gd name="T1" fmla="*/ 725 h 727"/>
                <a:gd name="T2" fmla="*/ 43 w 389"/>
                <a:gd name="T3" fmla="*/ 725 h 727"/>
                <a:gd name="T4" fmla="*/ 104 w 389"/>
                <a:gd name="T5" fmla="*/ 712 h 727"/>
                <a:gd name="T6" fmla="*/ 189 w 389"/>
                <a:gd name="T7" fmla="*/ 682 h 727"/>
                <a:gd name="T8" fmla="*/ 267 w 389"/>
                <a:gd name="T9" fmla="*/ 621 h 727"/>
                <a:gd name="T10" fmla="*/ 328 w 389"/>
                <a:gd name="T11" fmla="*/ 544 h 727"/>
                <a:gd name="T12" fmla="*/ 379 w 389"/>
                <a:gd name="T13" fmla="*/ 392 h 727"/>
                <a:gd name="T14" fmla="*/ 389 w 389"/>
                <a:gd name="T15" fmla="*/ 0 h 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9" h="727">
                  <a:moveTo>
                    <a:pt x="0" y="725"/>
                  </a:moveTo>
                  <a:cubicBezTo>
                    <a:pt x="13" y="726"/>
                    <a:pt x="26" y="727"/>
                    <a:pt x="43" y="725"/>
                  </a:cubicBezTo>
                  <a:cubicBezTo>
                    <a:pt x="60" y="723"/>
                    <a:pt x="80" y="719"/>
                    <a:pt x="104" y="712"/>
                  </a:cubicBezTo>
                  <a:cubicBezTo>
                    <a:pt x="128" y="705"/>
                    <a:pt x="162" y="697"/>
                    <a:pt x="189" y="682"/>
                  </a:cubicBezTo>
                  <a:cubicBezTo>
                    <a:pt x="216" y="667"/>
                    <a:pt x="244" y="644"/>
                    <a:pt x="267" y="621"/>
                  </a:cubicBezTo>
                  <a:cubicBezTo>
                    <a:pt x="290" y="598"/>
                    <a:pt x="309" y="582"/>
                    <a:pt x="328" y="544"/>
                  </a:cubicBezTo>
                  <a:cubicBezTo>
                    <a:pt x="347" y="506"/>
                    <a:pt x="369" y="483"/>
                    <a:pt x="379" y="392"/>
                  </a:cubicBezTo>
                  <a:cubicBezTo>
                    <a:pt x="389" y="301"/>
                    <a:pt x="389" y="150"/>
                    <a:pt x="389" y="0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3756" name="Line 28"/>
            <p:cNvSpPr>
              <a:spLocks noChangeShapeType="1"/>
            </p:cNvSpPr>
            <p:nvPr/>
          </p:nvSpPr>
          <p:spPr bwMode="auto">
            <a:xfrm>
              <a:off x="1542" y="3236"/>
              <a:ext cx="181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73757" name="Line 29"/>
            <p:cNvSpPr>
              <a:spLocks noChangeShapeType="1"/>
            </p:cNvSpPr>
            <p:nvPr/>
          </p:nvSpPr>
          <p:spPr bwMode="auto">
            <a:xfrm>
              <a:off x="1542" y="3105"/>
              <a:ext cx="242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73758" name="Line 30"/>
            <p:cNvSpPr>
              <a:spLocks noChangeShapeType="1"/>
            </p:cNvSpPr>
            <p:nvPr/>
          </p:nvSpPr>
          <p:spPr bwMode="auto">
            <a:xfrm>
              <a:off x="1542" y="2974"/>
              <a:ext cx="309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73759" name="Line 31"/>
            <p:cNvSpPr>
              <a:spLocks noChangeShapeType="1"/>
            </p:cNvSpPr>
            <p:nvPr/>
          </p:nvSpPr>
          <p:spPr bwMode="auto">
            <a:xfrm>
              <a:off x="1542" y="2842"/>
              <a:ext cx="32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73760" name="Line 32"/>
            <p:cNvSpPr>
              <a:spLocks noChangeShapeType="1"/>
            </p:cNvSpPr>
            <p:nvPr/>
          </p:nvSpPr>
          <p:spPr bwMode="auto">
            <a:xfrm>
              <a:off x="1542" y="2711"/>
              <a:ext cx="32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73761" name="Line 33"/>
            <p:cNvSpPr>
              <a:spLocks noChangeShapeType="1"/>
            </p:cNvSpPr>
            <p:nvPr/>
          </p:nvSpPr>
          <p:spPr bwMode="auto">
            <a:xfrm>
              <a:off x="1542" y="2581"/>
              <a:ext cx="32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</p:grpSp>
      <p:grpSp>
        <p:nvGrpSpPr>
          <p:cNvPr id="73794" name="Group 66"/>
          <p:cNvGrpSpPr>
            <a:grpSpLocks/>
          </p:cNvGrpSpPr>
          <p:nvPr/>
        </p:nvGrpSpPr>
        <p:grpSpPr bwMode="auto">
          <a:xfrm>
            <a:off x="381000" y="1109663"/>
            <a:ext cx="533400" cy="1752600"/>
            <a:chOff x="240" y="912"/>
            <a:chExt cx="336" cy="1104"/>
          </a:xfrm>
        </p:grpSpPr>
        <p:sp>
          <p:nvSpPr>
            <p:cNvPr id="73795" name="Text Box 67"/>
            <p:cNvSpPr txBox="1">
              <a:spLocks noChangeArrowheads="1"/>
            </p:cNvSpPr>
            <p:nvPr/>
          </p:nvSpPr>
          <p:spPr bwMode="auto">
            <a:xfrm>
              <a:off x="288" y="912"/>
              <a:ext cx="209" cy="2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0313" tIns="35157" rIns="70313" bIns="35157">
              <a:spAutoFit/>
            </a:bodyPr>
            <a:lstStyle>
              <a:lvl1pPr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0163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80168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20332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160337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0605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5177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29749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4321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fr-FR" sz="2100">
                  <a:solidFill>
                    <a:srgbClr val="0000FF"/>
                  </a:solidFill>
                  <a:latin typeface="Times New Roman" charset="0"/>
                </a:rPr>
                <a:t>U</a:t>
              </a:r>
            </a:p>
          </p:txBody>
        </p:sp>
        <p:sp>
          <p:nvSpPr>
            <p:cNvPr id="73796" name="Line 68"/>
            <p:cNvSpPr>
              <a:spLocks noChangeShapeType="1"/>
            </p:cNvSpPr>
            <p:nvPr/>
          </p:nvSpPr>
          <p:spPr bwMode="auto">
            <a:xfrm>
              <a:off x="240" y="1152"/>
              <a:ext cx="336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73797" name="Line 69"/>
            <p:cNvSpPr>
              <a:spLocks noChangeShapeType="1"/>
            </p:cNvSpPr>
            <p:nvPr/>
          </p:nvSpPr>
          <p:spPr bwMode="auto">
            <a:xfrm>
              <a:off x="240" y="1248"/>
              <a:ext cx="336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73798" name="Line 70"/>
            <p:cNvSpPr>
              <a:spLocks noChangeShapeType="1"/>
            </p:cNvSpPr>
            <p:nvPr/>
          </p:nvSpPr>
          <p:spPr bwMode="auto">
            <a:xfrm>
              <a:off x="240" y="1344"/>
              <a:ext cx="336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73799" name="Line 71"/>
            <p:cNvSpPr>
              <a:spLocks noChangeShapeType="1"/>
            </p:cNvSpPr>
            <p:nvPr/>
          </p:nvSpPr>
          <p:spPr bwMode="auto">
            <a:xfrm>
              <a:off x="240" y="1440"/>
              <a:ext cx="336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73800" name="Line 72"/>
            <p:cNvSpPr>
              <a:spLocks noChangeShapeType="1"/>
            </p:cNvSpPr>
            <p:nvPr/>
          </p:nvSpPr>
          <p:spPr bwMode="auto">
            <a:xfrm>
              <a:off x="240" y="1536"/>
              <a:ext cx="336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73801" name="Line 73"/>
            <p:cNvSpPr>
              <a:spLocks noChangeShapeType="1"/>
            </p:cNvSpPr>
            <p:nvPr/>
          </p:nvSpPr>
          <p:spPr bwMode="auto">
            <a:xfrm>
              <a:off x="240" y="1632"/>
              <a:ext cx="336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73802" name="Line 74"/>
            <p:cNvSpPr>
              <a:spLocks noChangeShapeType="1"/>
            </p:cNvSpPr>
            <p:nvPr/>
          </p:nvSpPr>
          <p:spPr bwMode="auto">
            <a:xfrm>
              <a:off x="240" y="1728"/>
              <a:ext cx="336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73803" name="Line 75"/>
            <p:cNvSpPr>
              <a:spLocks noChangeShapeType="1"/>
            </p:cNvSpPr>
            <p:nvPr/>
          </p:nvSpPr>
          <p:spPr bwMode="auto">
            <a:xfrm>
              <a:off x="240" y="1824"/>
              <a:ext cx="336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73804" name="Line 76"/>
            <p:cNvSpPr>
              <a:spLocks noChangeShapeType="1"/>
            </p:cNvSpPr>
            <p:nvPr/>
          </p:nvSpPr>
          <p:spPr bwMode="auto">
            <a:xfrm>
              <a:off x="240" y="1920"/>
              <a:ext cx="336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73805" name="Line 77"/>
            <p:cNvSpPr>
              <a:spLocks noChangeShapeType="1"/>
            </p:cNvSpPr>
            <p:nvPr/>
          </p:nvSpPr>
          <p:spPr bwMode="auto">
            <a:xfrm>
              <a:off x="240" y="2016"/>
              <a:ext cx="336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0313" tIns="35157" rIns="70313" bIns="35157">
              <a:spAutoFit/>
            </a:bodyPr>
            <a:lstStyle/>
            <a:p>
              <a:endParaRPr lang="fr-FR"/>
            </a:p>
          </p:txBody>
        </p:sp>
      </p:grpSp>
      <p:grpSp>
        <p:nvGrpSpPr>
          <p:cNvPr id="73824" name="Group 96"/>
          <p:cNvGrpSpPr>
            <a:grpSpLocks/>
          </p:cNvGrpSpPr>
          <p:nvPr/>
        </p:nvGrpSpPr>
        <p:grpSpPr bwMode="auto">
          <a:xfrm>
            <a:off x="3759200" y="2578100"/>
            <a:ext cx="528638" cy="284163"/>
            <a:chOff x="1536" y="2565"/>
            <a:chExt cx="333" cy="747"/>
          </a:xfrm>
        </p:grpSpPr>
        <p:sp>
          <p:nvSpPr>
            <p:cNvPr id="73825" name="Line 97"/>
            <p:cNvSpPr>
              <a:spLocks noChangeShapeType="1"/>
            </p:cNvSpPr>
            <p:nvPr/>
          </p:nvSpPr>
          <p:spPr bwMode="auto">
            <a:xfrm flipV="1">
              <a:off x="1543" y="2565"/>
              <a:ext cx="0" cy="74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3826" name="Freeform 98"/>
            <p:cNvSpPr>
              <a:spLocks/>
            </p:cNvSpPr>
            <p:nvPr/>
          </p:nvSpPr>
          <p:spPr bwMode="auto">
            <a:xfrm>
              <a:off x="1536" y="2583"/>
              <a:ext cx="330" cy="729"/>
            </a:xfrm>
            <a:custGeom>
              <a:avLst/>
              <a:gdLst>
                <a:gd name="T0" fmla="*/ 0 w 389"/>
                <a:gd name="T1" fmla="*/ 725 h 727"/>
                <a:gd name="T2" fmla="*/ 43 w 389"/>
                <a:gd name="T3" fmla="*/ 725 h 727"/>
                <a:gd name="T4" fmla="*/ 104 w 389"/>
                <a:gd name="T5" fmla="*/ 712 h 727"/>
                <a:gd name="T6" fmla="*/ 189 w 389"/>
                <a:gd name="T7" fmla="*/ 682 h 727"/>
                <a:gd name="T8" fmla="*/ 267 w 389"/>
                <a:gd name="T9" fmla="*/ 621 h 727"/>
                <a:gd name="T10" fmla="*/ 328 w 389"/>
                <a:gd name="T11" fmla="*/ 544 h 727"/>
                <a:gd name="T12" fmla="*/ 379 w 389"/>
                <a:gd name="T13" fmla="*/ 392 h 727"/>
                <a:gd name="T14" fmla="*/ 389 w 389"/>
                <a:gd name="T15" fmla="*/ 0 h 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9" h="727">
                  <a:moveTo>
                    <a:pt x="0" y="725"/>
                  </a:moveTo>
                  <a:cubicBezTo>
                    <a:pt x="13" y="726"/>
                    <a:pt x="26" y="727"/>
                    <a:pt x="43" y="725"/>
                  </a:cubicBezTo>
                  <a:cubicBezTo>
                    <a:pt x="60" y="723"/>
                    <a:pt x="80" y="719"/>
                    <a:pt x="104" y="712"/>
                  </a:cubicBezTo>
                  <a:cubicBezTo>
                    <a:pt x="128" y="705"/>
                    <a:pt x="162" y="697"/>
                    <a:pt x="189" y="682"/>
                  </a:cubicBezTo>
                  <a:cubicBezTo>
                    <a:pt x="216" y="667"/>
                    <a:pt x="244" y="644"/>
                    <a:pt x="267" y="621"/>
                  </a:cubicBezTo>
                  <a:cubicBezTo>
                    <a:pt x="290" y="598"/>
                    <a:pt x="309" y="582"/>
                    <a:pt x="328" y="544"/>
                  </a:cubicBezTo>
                  <a:cubicBezTo>
                    <a:pt x="347" y="506"/>
                    <a:pt x="369" y="483"/>
                    <a:pt x="379" y="392"/>
                  </a:cubicBezTo>
                  <a:cubicBezTo>
                    <a:pt x="389" y="301"/>
                    <a:pt x="389" y="150"/>
                    <a:pt x="389" y="0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3827" name="Line 99"/>
            <p:cNvSpPr>
              <a:spLocks noChangeShapeType="1"/>
            </p:cNvSpPr>
            <p:nvPr/>
          </p:nvSpPr>
          <p:spPr bwMode="auto">
            <a:xfrm>
              <a:off x="1542" y="3236"/>
              <a:ext cx="181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73828" name="Line 100"/>
            <p:cNvSpPr>
              <a:spLocks noChangeShapeType="1"/>
            </p:cNvSpPr>
            <p:nvPr/>
          </p:nvSpPr>
          <p:spPr bwMode="auto">
            <a:xfrm>
              <a:off x="1542" y="3105"/>
              <a:ext cx="242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73829" name="Line 101"/>
            <p:cNvSpPr>
              <a:spLocks noChangeShapeType="1"/>
            </p:cNvSpPr>
            <p:nvPr/>
          </p:nvSpPr>
          <p:spPr bwMode="auto">
            <a:xfrm>
              <a:off x="1542" y="2974"/>
              <a:ext cx="309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73830" name="Line 102"/>
            <p:cNvSpPr>
              <a:spLocks noChangeShapeType="1"/>
            </p:cNvSpPr>
            <p:nvPr/>
          </p:nvSpPr>
          <p:spPr bwMode="auto">
            <a:xfrm>
              <a:off x="1542" y="2842"/>
              <a:ext cx="32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73831" name="Line 103"/>
            <p:cNvSpPr>
              <a:spLocks noChangeShapeType="1"/>
            </p:cNvSpPr>
            <p:nvPr/>
          </p:nvSpPr>
          <p:spPr bwMode="auto">
            <a:xfrm>
              <a:off x="1542" y="2711"/>
              <a:ext cx="32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73832" name="Line 104"/>
            <p:cNvSpPr>
              <a:spLocks noChangeShapeType="1"/>
            </p:cNvSpPr>
            <p:nvPr/>
          </p:nvSpPr>
          <p:spPr bwMode="auto">
            <a:xfrm>
              <a:off x="1542" y="2581"/>
              <a:ext cx="32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</p:grpSp>
      <p:grpSp>
        <p:nvGrpSpPr>
          <p:cNvPr id="73833" name="Group 105"/>
          <p:cNvGrpSpPr>
            <a:grpSpLocks/>
          </p:cNvGrpSpPr>
          <p:nvPr/>
        </p:nvGrpSpPr>
        <p:grpSpPr bwMode="auto">
          <a:xfrm rot="21575327" flipV="1">
            <a:off x="1438275" y="1473200"/>
            <a:ext cx="5770563" cy="434975"/>
            <a:chOff x="1008" y="2112"/>
            <a:chExt cx="1784" cy="444"/>
          </a:xfrm>
        </p:grpSpPr>
        <p:sp>
          <p:nvSpPr>
            <p:cNvPr id="73834" name="Freeform 106"/>
            <p:cNvSpPr>
              <a:spLocks/>
            </p:cNvSpPr>
            <p:nvPr/>
          </p:nvSpPr>
          <p:spPr bwMode="auto">
            <a:xfrm>
              <a:off x="1016" y="2120"/>
              <a:ext cx="1776" cy="436"/>
            </a:xfrm>
            <a:custGeom>
              <a:avLst/>
              <a:gdLst>
                <a:gd name="T0" fmla="*/ 0 w 1776"/>
                <a:gd name="T1" fmla="*/ 436 h 436"/>
                <a:gd name="T2" fmla="*/ 80 w 1776"/>
                <a:gd name="T3" fmla="*/ 380 h 436"/>
                <a:gd name="T4" fmla="*/ 188 w 1776"/>
                <a:gd name="T5" fmla="*/ 320 h 436"/>
                <a:gd name="T6" fmla="*/ 308 w 1776"/>
                <a:gd name="T7" fmla="*/ 268 h 436"/>
                <a:gd name="T8" fmla="*/ 512 w 1776"/>
                <a:gd name="T9" fmla="*/ 204 h 436"/>
                <a:gd name="T10" fmla="*/ 712 w 1776"/>
                <a:gd name="T11" fmla="*/ 156 h 436"/>
                <a:gd name="T12" fmla="*/ 984 w 1776"/>
                <a:gd name="T13" fmla="*/ 100 h 436"/>
                <a:gd name="T14" fmla="*/ 1120 w 1776"/>
                <a:gd name="T15" fmla="*/ 76 h 436"/>
                <a:gd name="T16" fmla="*/ 1264 w 1776"/>
                <a:gd name="T17" fmla="*/ 52 h 436"/>
                <a:gd name="T18" fmla="*/ 1436 w 1776"/>
                <a:gd name="T19" fmla="*/ 28 h 436"/>
                <a:gd name="T20" fmla="*/ 1564 w 1776"/>
                <a:gd name="T21" fmla="*/ 16 h 436"/>
                <a:gd name="T22" fmla="*/ 1676 w 1776"/>
                <a:gd name="T23" fmla="*/ 4 h 436"/>
                <a:gd name="T24" fmla="*/ 1776 w 1776"/>
                <a:gd name="T25" fmla="*/ 0 h 436"/>
                <a:gd name="T26" fmla="*/ 1776 w 1776"/>
                <a:gd name="T27" fmla="*/ 396 h 436"/>
                <a:gd name="T28" fmla="*/ 0 w 1776"/>
                <a:gd name="T29" fmla="*/ 436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76" h="436">
                  <a:moveTo>
                    <a:pt x="0" y="436"/>
                  </a:moveTo>
                  <a:lnTo>
                    <a:pt x="80" y="380"/>
                  </a:lnTo>
                  <a:lnTo>
                    <a:pt x="188" y="320"/>
                  </a:lnTo>
                  <a:lnTo>
                    <a:pt x="308" y="268"/>
                  </a:lnTo>
                  <a:lnTo>
                    <a:pt x="512" y="204"/>
                  </a:lnTo>
                  <a:lnTo>
                    <a:pt x="712" y="156"/>
                  </a:lnTo>
                  <a:lnTo>
                    <a:pt x="984" y="100"/>
                  </a:lnTo>
                  <a:lnTo>
                    <a:pt x="1120" y="76"/>
                  </a:lnTo>
                  <a:lnTo>
                    <a:pt x="1264" y="52"/>
                  </a:lnTo>
                  <a:lnTo>
                    <a:pt x="1436" y="28"/>
                  </a:lnTo>
                  <a:cubicBezTo>
                    <a:pt x="1561" y="15"/>
                    <a:pt x="1518" y="16"/>
                    <a:pt x="1564" y="16"/>
                  </a:cubicBezTo>
                  <a:lnTo>
                    <a:pt x="1676" y="4"/>
                  </a:lnTo>
                  <a:lnTo>
                    <a:pt x="1776" y="0"/>
                  </a:lnTo>
                  <a:lnTo>
                    <a:pt x="1776" y="396"/>
                  </a:lnTo>
                  <a:lnTo>
                    <a:pt x="0" y="436"/>
                  </a:lnTo>
                  <a:close/>
                </a:path>
              </a:pathLst>
            </a:custGeom>
            <a:solidFill>
              <a:srgbClr val="CC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3835" name="Freeform 107"/>
            <p:cNvSpPr>
              <a:spLocks/>
            </p:cNvSpPr>
            <p:nvPr/>
          </p:nvSpPr>
          <p:spPr bwMode="auto">
            <a:xfrm>
              <a:off x="1008" y="2112"/>
              <a:ext cx="1776" cy="432"/>
            </a:xfrm>
            <a:custGeom>
              <a:avLst/>
              <a:gdLst>
                <a:gd name="T0" fmla="*/ 0 w 1776"/>
                <a:gd name="T1" fmla="*/ 240 h 240"/>
                <a:gd name="T2" fmla="*/ 336 w 1776"/>
                <a:gd name="T3" fmla="*/ 144 h 240"/>
                <a:gd name="T4" fmla="*/ 1056 w 1776"/>
                <a:gd name="T5" fmla="*/ 48 h 240"/>
                <a:gd name="T6" fmla="*/ 1776 w 1776"/>
                <a:gd name="T7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76" h="240">
                  <a:moveTo>
                    <a:pt x="0" y="240"/>
                  </a:moveTo>
                  <a:cubicBezTo>
                    <a:pt x="80" y="208"/>
                    <a:pt x="160" y="176"/>
                    <a:pt x="336" y="144"/>
                  </a:cubicBezTo>
                  <a:cubicBezTo>
                    <a:pt x="512" y="112"/>
                    <a:pt x="816" y="72"/>
                    <a:pt x="1056" y="48"/>
                  </a:cubicBezTo>
                  <a:cubicBezTo>
                    <a:pt x="1296" y="24"/>
                    <a:pt x="1536" y="12"/>
                    <a:pt x="1776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73836" name="Group 108"/>
          <p:cNvGrpSpPr>
            <a:grpSpLocks/>
          </p:cNvGrpSpPr>
          <p:nvPr/>
        </p:nvGrpSpPr>
        <p:grpSpPr bwMode="auto">
          <a:xfrm flipV="1">
            <a:off x="6100763" y="1501775"/>
            <a:ext cx="528637" cy="368300"/>
            <a:chOff x="1536" y="2565"/>
            <a:chExt cx="333" cy="747"/>
          </a:xfrm>
        </p:grpSpPr>
        <p:sp>
          <p:nvSpPr>
            <p:cNvPr id="73837" name="Line 109"/>
            <p:cNvSpPr>
              <a:spLocks noChangeShapeType="1"/>
            </p:cNvSpPr>
            <p:nvPr/>
          </p:nvSpPr>
          <p:spPr bwMode="auto">
            <a:xfrm flipV="1">
              <a:off x="1543" y="2565"/>
              <a:ext cx="0" cy="74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3838" name="Freeform 110"/>
            <p:cNvSpPr>
              <a:spLocks/>
            </p:cNvSpPr>
            <p:nvPr/>
          </p:nvSpPr>
          <p:spPr bwMode="auto">
            <a:xfrm>
              <a:off x="1536" y="2583"/>
              <a:ext cx="330" cy="729"/>
            </a:xfrm>
            <a:custGeom>
              <a:avLst/>
              <a:gdLst>
                <a:gd name="T0" fmla="*/ 0 w 389"/>
                <a:gd name="T1" fmla="*/ 725 h 727"/>
                <a:gd name="T2" fmla="*/ 43 w 389"/>
                <a:gd name="T3" fmla="*/ 725 h 727"/>
                <a:gd name="T4" fmla="*/ 104 w 389"/>
                <a:gd name="T5" fmla="*/ 712 h 727"/>
                <a:gd name="T6" fmla="*/ 189 w 389"/>
                <a:gd name="T7" fmla="*/ 682 h 727"/>
                <a:gd name="T8" fmla="*/ 267 w 389"/>
                <a:gd name="T9" fmla="*/ 621 h 727"/>
                <a:gd name="T10" fmla="*/ 328 w 389"/>
                <a:gd name="T11" fmla="*/ 544 h 727"/>
                <a:gd name="T12" fmla="*/ 379 w 389"/>
                <a:gd name="T13" fmla="*/ 392 h 727"/>
                <a:gd name="T14" fmla="*/ 389 w 389"/>
                <a:gd name="T15" fmla="*/ 0 h 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9" h="727">
                  <a:moveTo>
                    <a:pt x="0" y="725"/>
                  </a:moveTo>
                  <a:cubicBezTo>
                    <a:pt x="13" y="726"/>
                    <a:pt x="26" y="727"/>
                    <a:pt x="43" y="725"/>
                  </a:cubicBezTo>
                  <a:cubicBezTo>
                    <a:pt x="60" y="723"/>
                    <a:pt x="80" y="719"/>
                    <a:pt x="104" y="712"/>
                  </a:cubicBezTo>
                  <a:cubicBezTo>
                    <a:pt x="128" y="705"/>
                    <a:pt x="162" y="697"/>
                    <a:pt x="189" y="682"/>
                  </a:cubicBezTo>
                  <a:cubicBezTo>
                    <a:pt x="216" y="667"/>
                    <a:pt x="244" y="644"/>
                    <a:pt x="267" y="621"/>
                  </a:cubicBezTo>
                  <a:cubicBezTo>
                    <a:pt x="290" y="598"/>
                    <a:pt x="309" y="582"/>
                    <a:pt x="328" y="544"/>
                  </a:cubicBezTo>
                  <a:cubicBezTo>
                    <a:pt x="347" y="506"/>
                    <a:pt x="369" y="483"/>
                    <a:pt x="379" y="392"/>
                  </a:cubicBezTo>
                  <a:cubicBezTo>
                    <a:pt x="389" y="301"/>
                    <a:pt x="389" y="150"/>
                    <a:pt x="389" y="0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3839" name="Line 111"/>
            <p:cNvSpPr>
              <a:spLocks noChangeShapeType="1"/>
            </p:cNvSpPr>
            <p:nvPr/>
          </p:nvSpPr>
          <p:spPr bwMode="auto">
            <a:xfrm>
              <a:off x="1542" y="3236"/>
              <a:ext cx="181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73840" name="Line 112"/>
            <p:cNvSpPr>
              <a:spLocks noChangeShapeType="1"/>
            </p:cNvSpPr>
            <p:nvPr/>
          </p:nvSpPr>
          <p:spPr bwMode="auto">
            <a:xfrm>
              <a:off x="1542" y="3105"/>
              <a:ext cx="242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73841" name="Line 113"/>
            <p:cNvSpPr>
              <a:spLocks noChangeShapeType="1"/>
            </p:cNvSpPr>
            <p:nvPr/>
          </p:nvSpPr>
          <p:spPr bwMode="auto">
            <a:xfrm>
              <a:off x="1542" y="2974"/>
              <a:ext cx="309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73842" name="Line 114"/>
            <p:cNvSpPr>
              <a:spLocks noChangeShapeType="1"/>
            </p:cNvSpPr>
            <p:nvPr/>
          </p:nvSpPr>
          <p:spPr bwMode="auto">
            <a:xfrm>
              <a:off x="1542" y="2842"/>
              <a:ext cx="32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73843" name="Line 115"/>
            <p:cNvSpPr>
              <a:spLocks noChangeShapeType="1"/>
            </p:cNvSpPr>
            <p:nvPr/>
          </p:nvSpPr>
          <p:spPr bwMode="auto">
            <a:xfrm>
              <a:off x="1542" y="2711"/>
              <a:ext cx="32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73844" name="Line 116"/>
            <p:cNvSpPr>
              <a:spLocks noChangeShapeType="1"/>
            </p:cNvSpPr>
            <p:nvPr/>
          </p:nvSpPr>
          <p:spPr bwMode="auto">
            <a:xfrm>
              <a:off x="1542" y="2581"/>
              <a:ext cx="32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</p:grpSp>
      <p:grpSp>
        <p:nvGrpSpPr>
          <p:cNvPr id="73845" name="Group 117"/>
          <p:cNvGrpSpPr>
            <a:grpSpLocks/>
          </p:cNvGrpSpPr>
          <p:nvPr/>
        </p:nvGrpSpPr>
        <p:grpSpPr bwMode="auto">
          <a:xfrm flipV="1">
            <a:off x="3759200" y="1479550"/>
            <a:ext cx="528638" cy="284163"/>
            <a:chOff x="1536" y="2565"/>
            <a:chExt cx="333" cy="747"/>
          </a:xfrm>
        </p:grpSpPr>
        <p:sp>
          <p:nvSpPr>
            <p:cNvPr id="73846" name="Line 118"/>
            <p:cNvSpPr>
              <a:spLocks noChangeShapeType="1"/>
            </p:cNvSpPr>
            <p:nvPr/>
          </p:nvSpPr>
          <p:spPr bwMode="auto">
            <a:xfrm flipV="1">
              <a:off x="1543" y="2565"/>
              <a:ext cx="0" cy="74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3847" name="Freeform 119"/>
            <p:cNvSpPr>
              <a:spLocks/>
            </p:cNvSpPr>
            <p:nvPr/>
          </p:nvSpPr>
          <p:spPr bwMode="auto">
            <a:xfrm>
              <a:off x="1536" y="2583"/>
              <a:ext cx="330" cy="729"/>
            </a:xfrm>
            <a:custGeom>
              <a:avLst/>
              <a:gdLst>
                <a:gd name="T0" fmla="*/ 0 w 389"/>
                <a:gd name="T1" fmla="*/ 725 h 727"/>
                <a:gd name="T2" fmla="*/ 43 w 389"/>
                <a:gd name="T3" fmla="*/ 725 h 727"/>
                <a:gd name="T4" fmla="*/ 104 w 389"/>
                <a:gd name="T5" fmla="*/ 712 h 727"/>
                <a:gd name="T6" fmla="*/ 189 w 389"/>
                <a:gd name="T7" fmla="*/ 682 h 727"/>
                <a:gd name="T8" fmla="*/ 267 w 389"/>
                <a:gd name="T9" fmla="*/ 621 h 727"/>
                <a:gd name="T10" fmla="*/ 328 w 389"/>
                <a:gd name="T11" fmla="*/ 544 h 727"/>
                <a:gd name="T12" fmla="*/ 379 w 389"/>
                <a:gd name="T13" fmla="*/ 392 h 727"/>
                <a:gd name="T14" fmla="*/ 389 w 389"/>
                <a:gd name="T15" fmla="*/ 0 h 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9" h="727">
                  <a:moveTo>
                    <a:pt x="0" y="725"/>
                  </a:moveTo>
                  <a:cubicBezTo>
                    <a:pt x="13" y="726"/>
                    <a:pt x="26" y="727"/>
                    <a:pt x="43" y="725"/>
                  </a:cubicBezTo>
                  <a:cubicBezTo>
                    <a:pt x="60" y="723"/>
                    <a:pt x="80" y="719"/>
                    <a:pt x="104" y="712"/>
                  </a:cubicBezTo>
                  <a:cubicBezTo>
                    <a:pt x="128" y="705"/>
                    <a:pt x="162" y="697"/>
                    <a:pt x="189" y="682"/>
                  </a:cubicBezTo>
                  <a:cubicBezTo>
                    <a:pt x="216" y="667"/>
                    <a:pt x="244" y="644"/>
                    <a:pt x="267" y="621"/>
                  </a:cubicBezTo>
                  <a:cubicBezTo>
                    <a:pt x="290" y="598"/>
                    <a:pt x="309" y="582"/>
                    <a:pt x="328" y="544"/>
                  </a:cubicBezTo>
                  <a:cubicBezTo>
                    <a:pt x="347" y="506"/>
                    <a:pt x="369" y="483"/>
                    <a:pt x="379" y="392"/>
                  </a:cubicBezTo>
                  <a:cubicBezTo>
                    <a:pt x="389" y="301"/>
                    <a:pt x="389" y="150"/>
                    <a:pt x="389" y="0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3848" name="Line 120"/>
            <p:cNvSpPr>
              <a:spLocks noChangeShapeType="1"/>
            </p:cNvSpPr>
            <p:nvPr/>
          </p:nvSpPr>
          <p:spPr bwMode="auto">
            <a:xfrm>
              <a:off x="1542" y="3236"/>
              <a:ext cx="181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73849" name="Line 121"/>
            <p:cNvSpPr>
              <a:spLocks noChangeShapeType="1"/>
            </p:cNvSpPr>
            <p:nvPr/>
          </p:nvSpPr>
          <p:spPr bwMode="auto">
            <a:xfrm>
              <a:off x="1542" y="3105"/>
              <a:ext cx="242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73850" name="Line 122"/>
            <p:cNvSpPr>
              <a:spLocks noChangeShapeType="1"/>
            </p:cNvSpPr>
            <p:nvPr/>
          </p:nvSpPr>
          <p:spPr bwMode="auto">
            <a:xfrm>
              <a:off x="1542" y="2974"/>
              <a:ext cx="309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73851" name="Line 123"/>
            <p:cNvSpPr>
              <a:spLocks noChangeShapeType="1"/>
            </p:cNvSpPr>
            <p:nvPr/>
          </p:nvSpPr>
          <p:spPr bwMode="auto">
            <a:xfrm>
              <a:off x="1542" y="2842"/>
              <a:ext cx="32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73852" name="Line 124"/>
            <p:cNvSpPr>
              <a:spLocks noChangeShapeType="1"/>
            </p:cNvSpPr>
            <p:nvPr/>
          </p:nvSpPr>
          <p:spPr bwMode="auto">
            <a:xfrm>
              <a:off x="1542" y="2711"/>
              <a:ext cx="32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73853" name="Line 125"/>
            <p:cNvSpPr>
              <a:spLocks noChangeShapeType="1"/>
            </p:cNvSpPr>
            <p:nvPr/>
          </p:nvSpPr>
          <p:spPr bwMode="auto">
            <a:xfrm>
              <a:off x="1542" y="2581"/>
              <a:ext cx="32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</p:grpSp>
      <p:sp>
        <p:nvSpPr>
          <p:cNvPr id="73878" name="Text Box 150"/>
          <p:cNvSpPr txBox="1">
            <a:spLocks noChangeArrowheads="1"/>
          </p:cNvSpPr>
          <p:nvPr/>
        </p:nvSpPr>
        <p:spPr bwMode="auto">
          <a:xfrm>
            <a:off x="2406650" y="3321050"/>
            <a:ext cx="4329113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/>
              <a:t>Dans les souffleries, on a intérêt à </a:t>
            </a:r>
            <a:br>
              <a:rPr lang="fr-FR"/>
            </a:br>
            <a:r>
              <a:rPr lang="fr-FR"/>
              <a:t>travailler dans la longueur d</a:t>
            </a:r>
            <a:r>
              <a:rPr lang="ja-JP" altLang="fr-FR">
                <a:latin typeface="Arial"/>
              </a:rPr>
              <a:t>’</a:t>
            </a:r>
            <a:r>
              <a:rPr lang="fr-FR"/>
              <a:t>entrée</a:t>
            </a:r>
          </a:p>
          <a:p>
            <a:r>
              <a:rPr lang="fr-FR"/>
              <a:t>(à l</a:t>
            </a:r>
            <a:r>
              <a:rPr lang="ja-JP" altLang="fr-FR">
                <a:latin typeface="Arial"/>
              </a:rPr>
              <a:t>’</a:t>
            </a:r>
            <a:r>
              <a:rPr lang="fr-FR"/>
              <a:t>extérieur des couches limites)</a:t>
            </a:r>
          </a:p>
        </p:txBody>
      </p:sp>
      <p:grpSp>
        <p:nvGrpSpPr>
          <p:cNvPr id="73893" name="Group 165"/>
          <p:cNvGrpSpPr>
            <a:grpSpLocks/>
          </p:cNvGrpSpPr>
          <p:nvPr/>
        </p:nvGrpSpPr>
        <p:grpSpPr bwMode="auto">
          <a:xfrm>
            <a:off x="1524000" y="1447800"/>
            <a:ext cx="1676400" cy="1143000"/>
            <a:chOff x="960" y="912"/>
            <a:chExt cx="1056" cy="720"/>
          </a:xfrm>
        </p:grpSpPr>
        <p:grpSp>
          <p:nvGrpSpPr>
            <p:cNvPr id="73856" name="Group 128"/>
            <p:cNvGrpSpPr>
              <a:grpSpLocks/>
            </p:cNvGrpSpPr>
            <p:nvPr/>
          </p:nvGrpSpPr>
          <p:grpSpPr bwMode="auto">
            <a:xfrm>
              <a:off x="1462" y="1200"/>
              <a:ext cx="554" cy="289"/>
              <a:chOff x="2635" y="3792"/>
              <a:chExt cx="1637" cy="864"/>
            </a:xfrm>
          </p:grpSpPr>
          <p:sp>
            <p:nvSpPr>
              <p:cNvPr id="73857" name="Freeform 129"/>
              <p:cNvSpPr>
                <a:spLocks/>
              </p:cNvSpPr>
              <p:nvPr/>
            </p:nvSpPr>
            <p:spPr bwMode="auto">
              <a:xfrm>
                <a:off x="2635" y="3792"/>
                <a:ext cx="1637" cy="768"/>
              </a:xfrm>
              <a:custGeom>
                <a:avLst/>
                <a:gdLst>
                  <a:gd name="T0" fmla="*/ 5 w 1637"/>
                  <a:gd name="T1" fmla="*/ 288 h 768"/>
                  <a:gd name="T2" fmla="*/ 341 w 1637"/>
                  <a:gd name="T3" fmla="*/ 0 h 768"/>
                  <a:gd name="T4" fmla="*/ 1637 w 1637"/>
                  <a:gd name="T5" fmla="*/ 0 h 768"/>
                  <a:gd name="T6" fmla="*/ 1637 w 1637"/>
                  <a:gd name="T7" fmla="*/ 768 h 768"/>
                  <a:gd name="T8" fmla="*/ 0 w 1637"/>
                  <a:gd name="T9" fmla="*/ 763 h 768"/>
                  <a:gd name="T10" fmla="*/ 5 w 1637"/>
                  <a:gd name="T11" fmla="*/ 288 h 7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37" h="768">
                    <a:moveTo>
                      <a:pt x="5" y="288"/>
                    </a:moveTo>
                    <a:lnTo>
                      <a:pt x="341" y="0"/>
                    </a:lnTo>
                    <a:lnTo>
                      <a:pt x="1637" y="0"/>
                    </a:lnTo>
                    <a:lnTo>
                      <a:pt x="1637" y="768"/>
                    </a:lnTo>
                    <a:cubicBezTo>
                      <a:pt x="1091" y="766"/>
                      <a:pt x="545" y="764"/>
                      <a:pt x="0" y="763"/>
                    </a:cubicBezTo>
                    <a:lnTo>
                      <a:pt x="5" y="288"/>
                    </a:lnTo>
                    <a:close/>
                  </a:path>
                </a:pathLst>
              </a:cu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3858" name="Oval 130"/>
              <p:cNvSpPr>
                <a:spLocks noChangeArrowheads="1"/>
              </p:cNvSpPr>
              <p:nvPr/>
            </p:nvSpPr>
            <p:spPr bwMode="auto">
              <a:xfrm>
                <a:off x="3867" y="4368"/>
                <a:ext cx="288" cy="288"/>
              </a:xfrm>
              <a:prstGeom prst="ellipse">
                <a:avLst/>
              </a:prstGeom>
              <a:solidFill>
                <a:schemeClr val="bg1"/>
              </a:solidFill>
              <a:ln w="1936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3859" name="Freeform 131"/>
              <p:cNvSpPr>
                <a:spLocks/>
              </p:cNvSpPr>
              <p:nvPr/>
            </p:nvSpPr>
            <p:spPr bwMode="auto">
              <a:xfrm>
                <a:off x="2784" y="3888"/>
                <a:ext cx="480" cy="192"/>
              </a:xfrm>
              <a:custGeom>
                <a:avLst/>
                <a:gdLst>
                  <a:gd name="T0" fmla="*/ 0 w 480"/>
                  <a:gd name="T1" fmla="*/ 192 h 192"/>
                  <a:gd name="T2" fmla="*/ 240 w 480"/>
                  <a:gd name="T3" fmla="*/ 0 h 192"/>
                  <a:gd name="T4" fmla="*/ 480 w 480"/>
                  <a:gd name="T5" fmla="*/ 0 h 192"/>
                  <a:gd name="T6" fmla="*/ 480 w 480"/>
                  <a:gd name="T7" fmla="*/ 192 h 192"/>
                  <a:gd name="T8" fmla="*/ 0 w 480"/>
                  <a:gd name="T9" fmla="*/ 192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0" h="192">
                    <a:moveTo>
                      <a:pt x="0" y="192"/>
                    </a:moveTo>
                    <a:lnTo>
                      <a:pt x="240" y="0"/>
                    </a:lnTo>
                    <a:lnTo>
                      <a:pt x="480" y="0"/>
                    </a:lnTo>
                    <a:lnTo>
                      <a:pt x="480" y="192"/>
                    </a:lnTo>
                    <a:lnTo>
                      <a:pt x="0" y="192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3860" name="Oval 132"/>
              <p:cNvSpPr>
                <a:spLocks noChangeArrowheads="1"/>
              </p:cNvSpPr>
              <p:nvPr/>
            </p:nvSpPr>
            <p:spPr bwMode="auto">
              <a:xfrm>
                <a:off x="2832" y="4368"/>
                <a:ext cx="288" cy="288"/>
              </a:xfrm>
              <a:prstGeom prst="ellipse">
                <a:avLst/>
              </a:prstGeom>
              <a:solidFill>
                <a:schemeClr val="bg1"/>
              </a:solidFill>
              <a:ln w="1936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grpSp>
          <p:nvGrpSpPr>
            <p:cNvPr id="73891" name="Group 163"/>
            <p:cNvGrpSpPr>
              <a:grpSpLocks/>
            </p:cNvGrpSpPr>
            <p:nvPr/>
          </p:nvGrpSpPr>
          <p:grpSpPr bwMode="auto">
            <a:xfrm>
              <a:off x="960" y="912"/>
              <a:ext cx="336" cy="720"/>
              <a:chOff x="624" y="2832"/>
              <a:chExt cx="336" cy="720"/>
            </a:xfrm>
          </p:grpSpPr>
          <p:sp>
            <p:nvSpPr>
              <p:cNvPr id="73880" name="Text Box 152"/>
              <p:cNvSpPr txBox="1">
                <a:spLocks noChangeArrowheads="1"/>
              </p:cNvSpPr>
              <p:nvPr/>
            </p:nvSpPr>
            <p:spPr bwMode="auto">
              <a:xfrm>
                <a:off x="672" y="2832"/>
                <a:ext cx="209" cy="2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70313" tIns="35157" rIns="70313" bIns="35157">
                <a:spAutoFit/>
              </a:bodyPr>
              <a:lstStyle>
                <a:lvl1pPr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1pPr>
                <a:lvl2pPr marL="40163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80168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20332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160337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0605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5177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29749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4321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r>
                  <a:rPr lang="fr-FR" sz="2100">
                    <a:solidFill>
                      <a:srgbClr val="0000FF"/>
                    </a:solidFill>
                    <a:latin typeface="Times New Roman" charset="0"/>
                  </a:rPr>
                  <a:t>U</a:t>
                </a:r>
              </a:p>
            </p:txBody>
          </p:sp>
          <p:sp>
            <p:nvSpPr>
              <p:cNvPr id="73881" name="Line 153"/>
              <p:cNvSpPr>
                <a:spLocks noChangeShapeType="1"/>
              </p:cNvSpPr>
              <p:nvPr/>
            </p:nvSpPr>
            <p:spPr bwMode="auto">
              <a:xfrm>
                <a:off x="624" y="3072"/>
                <a:ext cx="336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70313" tIns="35157" rIns="70313" bIns="35157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73882" name="Line 154"/>
              <p:cNvSpPr>
                <a:spLocks noChangeShapeType="1"/>
              </p:cNvSpPr>
              <p:nvPr/>
            </p:nvSpPr>
            <p:spPr bwMode="auto">
              <a:xfrm>
                <a:off x="624" y="3168"/>
                <a:ext cx="336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70313" tIns="35157" rIns="70313" bIns="35157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73883" name="Line 155"/>
              <p:cNvSpPr>
                <a:spLocks noChangeShapeType="1"/>
              </p:cNvSpPr>
              <p:nvPr/>
            </p:nvSpPr>
            <p:spPr bwMode="auto">
              <a:xfrm>
                <a:off x="624" y="3264"/>
                <a:ext cx="336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70313" tIns="35157" rIns="70313" bIns="35157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73884" name="Line 156"/>
              <p:cNvSpPr>
                <a:spLocks noChangeShapeType="1"/>
              </p:cNvSpPr>
              <p:nvPr/>
            </p:nvSpPr>
            <p:spPr bwMode="auto">
              <a:xfrm>
                <a:off x="624" y="3360"/>
                <a:ext cx="336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70313" tIns="35157" rIns="70313" bIns="35157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73885" name="Line 157"/>
              <p:cNvSpPr>
                <a:spLocks noChangeShapeType="1"/>
              </p:cNvSpPr>
              <p:nvPr/>
            </p:nvSpPr>
            <p:spPr bwMode="auto">
              <a:xfrm>
                <a:off x="624" y="3456"/>
                <a:ext cx="336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70313" tIns="35157" rIns="70313" bIns="35157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73886" name="Line 158"/>
              <p:cNvSpPr>
                <a:spLocks noChangeShapeType="1"/>
              </p:cNvSpPr>
              <p:nvPr/>
            </p:nvSpPr>
            <p:spPr bwMode="auto">
              <a:xfrm>
                <a:off x="624" y="3552"/>
                <a:ext cx="336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70313" tIns="35157" rIns="70313" bIns="35157">
                <a:spAutoFit/>
              </a:bodyPr>
              <a:lstStyle/>
              <a:p>
                <a:endParaRPr lang="fr-FR"/>
              </a:p>
            </p:txBody>
          </p:sp>
        </p:grpSp>
      </p:grpSp>
      <p:sp>
        <p:nvSpPr>
          <p:cNvPr id="73894" name="Text Box 166"/>
          <p:cNvSpPr txBox="1">
            <a:spLocks noChangeArrowheads="1"/>
          </p:cNvSpPr>
          <p:nvPr/>
        </p:nvSpPr>
        <p:spPr bwMode="auto">
          <a:xfrm>
            <a:off x="1306513" y="4929188"/>
            <a:ext cx="6532562" cy="444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200">
                <a:solidFill>
                  <a:srgbClr val="FFFFFF"/>
                </a:solidFill>
              </a:rPr>
              <a:t>Le sujet d</a:t>
            </a:r>
            <a:r>
              <a:rPr lang="ja-JP" altLang="fr-FR" sz="2200">
                <a:solidFill>
                  <a:srgbClr val="FFFFFF"/>
                </a:solidFill>
                <a:latin typeface="Arial"/>
              </a:rPr>
              <a:t>’</a:t>
            </a:r>
            <a:r>
              <a:rPr lang="fr-FR" sz="2200">
                <a:solidFill>
                  <a:srgbClr val="FFFFFF"/>
                </a:solidFill>
              </a:rPr>
              <a:t>étude « voit » un écoulement uniforme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894" grpId="0" animBg="1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815" name="Group 207"/>
          <p:cNvGrpSpPr>
            <a:grpSpLocks/>
          </p:cNvGrpSpPr>
          <p:nvPr/>
        </p:nvGrpSpPr>
        <p:grpSpPr bwMode="auto">
          <a:xfrm>
            <a:off x="4876800" y="1524000"/>
            <a:ext cx="3962400" cy="1649413"/>
            <a:chOff x="3072" y="960"/>
            <a:chExt cx="2496" cy="1039"/>
          </a:xfrm>
        </p:grpSpPr>
        <p:sp>
          <p:nvSpPr>
            <p:cNvPr id="68783" name="Rectangle 175"/>
            <p:cNvSpPr>
              <a:spLocks noChangeArrowheads="1"/>
            </p:cNvSpPr>
            <p:nvPr/>
          </p:nvSpPr>
          <p:spPr bwMode="auto">
            <a:xfrm>
              <a:off x="3072" y="996"/>
              <a:ext cx="2393" cy="1003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8801" name="Text Box 193"/>
            <p:cNvSpPr txBox="1">
              <a:spLocks noChangeArrowheads="1"/>
            </p:cNvSpPr>
            <p:nvPr/>
          </p:nvSpPr>
          <p:spPr bwMode="auto">
            <a:xfrm rot="612778">
              <a:off x="4376" y="982"/>
              <a:ext cx="405" cy="2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0313" tIns="35157" rIns="70313" bIns="35157">
              <a:spAutoFit/>
            </a:bodyPr>
            <a:lstStyle>
              <a:lvl1pPr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0163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80168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20332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160337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0605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5177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29749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4321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fr-FR" sz="2100">
                  <a:solidFill>
                    <a:srgbClr val="0000FF"/>
                  </a:solidFill>
                  <a:latin typeface="Times New Roman" charset="0"/>
                </a:rPr>
                <a:t>U(x)</a:t>
              </a:r>
            </a:p>
          </p:txBody>
        </p:sp>
        <p:sp>
          <p:nvSpPr>
            <p:cNvPr id="68807" name="Text Box 199"/>
            <p:cNvSpPr txBox="1">
              <a:spLocks noChangeArrowheads="1"/>
            </p:cNvSpPr>
            <p:nvPr/>
          </p:nvSpPr>
          <p:spPr bwMode="auto">
            <a:xfrm rot="-941974">
              <a:off x="3547" y="1008"/>
              <a:ext cx="405" cy="2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0313" tIns="35157" rIns="70313" bIns="35157">
              <a:spAutoFit/>
            </a:bodyPr>
            <a:lstStyle>
              <a:lvl1pPr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0163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80168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20332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160337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0605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5177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29749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4321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fr-FR" sz="2100">
                  <a:solidFill>
                    <a:srgbClr val="0000FF"/>
                  </a:solidFill>
                  <a:latin typeface="Times New Roman" charset="0"/>
                </a:rPr>
                <a:t>U(x)</a:t>
              </a:r>
            </a:p>
          </p:txBody>
        </p:sp>
        <p:sp>
          <p:nvSpPr>
            <p:cNvPr id="68813" name="Text Box 205"/>
            <p:cNvSpPr txBox="1">
              <a:spLocks noChangeArrowheads="1"/>
            </p:cNvSpPr>
            <p:nvPr/>
          </p:nvSpPr>
          <p:spPr bwMode="auto">
            <a:xfrm>
              <a:off x="4995" y="960"/>
              <a:ext cx="573" cy="3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fr-FR" sz="1600">
                  <a:solidFill>
                    <a:schemeClr val="hlink"/>
                  </a:solidFill>
                </a:rPr>
                <a:t>Fluide</a:t>
              </a:r>
              <a:br>
                <a:rPr lang="fr-FR" sz="1600">
                  <a:solidFill>
                    <a:schemeClr val="hlink"/>
                  </a:solidFill>
                </a:rPr>
              </a:br>
              <a:r>
                <a:rPr lang="fr-FR" sz="1600">
                  <a:solidFill>
                    <a:schemeClr val="hlink"/>
                  </a:solidFill>
                </a:rPr>
                <a:t> parfait</a:t>
              </a:r>
            </a:p>
          </p:txBody>
        </p:sp>
      </p:grpSp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Equations de Prandtl</a:t>
            </a:r>
          </a:p>
        </p:txBody>
      </p:sp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1500188" y="3352800"/>
            <a:ext cx="6142037" cy="7334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FR">
                <a:solidFill>
                  <a:srgbClr val="FFFFFF"/>
                </a:solidFill>
              </a:rPr>
              <a:t>La finesse de la couche limite permet de simplifier </a:t>
            </a:r>
            <a:br>
              <a:rPr lang="fr-FR">
                <a:solidFill>
                  <a:srgbClr val="FFFFFF"/>
                </a:solidFill>
              </a:rPr>
            </a:br>
            <a:r>
              <a:rPr lang="fr-FR">
                <a:solidFill>
                  <a:srgbClr val="FFFFFF"/>
                </a:solidFill>
              </a:rPr>
              <a:t>les équations de Navier-Stokes.</a:t>
            </a:r>
          </a:p>
        </p:txBody>
      </p:sp>
      <p:grpSp>
        <p:nvGrpSpPr>
          <p:cNvPr id="68812" name="Group 204"/>
          <p:cNvGrpSpPr>
            <a:grpSpLocks/>
          </p:cNvGrpSpPr>
          <p:nvPr/>
        </p:nvGrpSpPr>
        <p:grpSpPr bwMode="auto">
          <a:xfrm>
            <a:off x="519113" y="4694238"/>
            <a:ext cx="1233487" cy="1020762"/>
            <a:chOff x="327" y="2957"/>
            <a:chExt cx="777" cy="643"/>
          </a:xfrm>
        </p:grpSpPr>
        <p:pic>
          <p:nvPicPr>
            <p:cNvPr id="68613" name="Picture 5" descr="&#10;Image 272.png                                                  000E498AMacintosh HD                   C3E3631A: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" y="3149"/>
              <a:ext cx="777" cy="4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612" name="Picture 4" descr="&#10;Image 271.png                                                  000E498AMacintosh HD                   C3E3631A: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" y="2957"/>
              <a:ext cx="534" cy="1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8811" name="Group 203"/>
          <p:cNvGrpSpPr>
            <a:grpSpLocks/>
          </p:cNvGrpSpPr>
          <p:nvPr/>
        </p:nvGrpSpPr>
        <p:grpSpPr bwMode="auto">
          <a:xfrm>
            <a:off x="2908300" y="4181475"/>
            <a:ext cx="5168900" cy="2447925"/>
            <a:chOff x="1832" y="2634"/>
            <a:chExt cx="3256" cy="1542"/>
          </a:xfrm>
        </p:grpSpPr>
        <p:pic>
          <p:nvPicPr>
            <p:cNvPr id="68709" name="Picture 101" descr="&#10;Image 273.png                                                  000E498AMacintosh HD                   C3E3631A: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2634"/>
              <a:ext cx="1078" cy="4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710" name="Picture 102" descr="&#10;Image 274.png                                                  000E498AMacintosh HD                   C3E3631A: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2" y="3210"/>
              <a:ext cx="3256" cy="9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8736" name="Rectangle 128"/>
          <p:cNvSpPr>
            <a:spLocks noChangeArrowheads="1"/>
          </p:cNvSpPr>
          <p:nvPr/>
        </p:nvSpPr>
        <p:spPr bwMode="auto">
          <a:xfrm>
            <a:off x="6553200" y="5067300"/>
            <a:ext cx="533400" cy="723900"/>
          </a:xfrm>
          <a:prstGeom prst="rect">
            <a:avLst/>
          </a:prstGeom>
          <a:solidFill>
            <a:schemeClr val="tx1">
              <a:alpha val="35001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8737" name="Rectangle 129"/>
          <p:cNvSpPr>
            <a:spLocks noChangeArrowheads="1"/>
          </p:cNvSpPr>
          <p:nvPr/>
        </p:nvSpPr>
        <p:spPr bwMode="auto">
          <a:xfrm>
            <a:off x="6553200" y="5867400"/>
            <a:ext cx="533400" cy="723900"/>
          </a:xfrm>
          <a:prstGeom prst="rect">
            <a:avLst/>
          </a:prstGeom>
          <a:solidFill>
            <a:schemeClr val="tx1">
              <a:alpha val="35001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8738" name="Rectangle 130"/>
          <p:cNvSpPr>
            <a:spLocks noChangeArrowheads="1"/>
          </p:cNvSpPr>
          <p:nvPr/>
        </p:nvSpPr>
        <p:spPr bwMode="auto">
          <a:xfrm>
            <a:off x="7391400" y="5867400"/>
            <a:ext cx="533400" cy="723900"/>
          </a:xfrm>
          <a:prstGeom prst="rect">
            <a:avLst/>
          </a:prstGeom>
          <a:solidFill>
            <a:schemeClr val="tx1">
              <a:alpha val="35001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8739" name="Rectangle 131"/>
          <p:cNvSpPr>
            <a:spLocks noChangeArrowheads="1"/>
          </p:cNvSpPr>
          <p:nvPr/>
        </p:nvSpPr>
        <p:spPr bwMode="auto">
          <a:xfrm>
            <a:off x="2971800" y="5867400"/>
            <a:ext cx="533400" cy="723900"/>
          </a:xfrm>
          <a:prstGeom prst="rect">
            <a:avLst/>
          </a:prstGeom>
          <a:solidFill>
            <a:schemeClr val="tx1">
              <a:alpha val="35001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8740" name="Rectangle 132"/>
          <p:cNvSpPr>
            <a:spLocks noChangeArrowheads="1"/>
          </p:cNvSpPr>
          <p:nvPr/>
        </p:nvSpPr>
        <p:spPr bwMode="auto">
          <a:xfrm>
            <a:off x="3810000" y="5867400"/>
            <a:ext cx="533400" cy="723900"/>
          </a:xfrm>
          <a:prstGeom prst="rect">
            <a:avLst/>
          </a:prstGeom>
          <a:solidFill>
            <a:schemeClr val="tx1">
              <a:alpha val="35001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8745" name="Text Box 137"/>
          <p:cNvSpPr txBox="1">
            <a:spLocks noChangeArrowheads="1"/>
          </p:cNvSpPr>
          <p:nvPr/>
        </p:nvSpPr>
        <p:spPr bwMode="auto">
          <a:xfrm>
            <a:off x="1135063" y="1143000"/>
            <a:ext cx="6561137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/>
              <a:t>Généraliser la plaque plane à une surface quelconque :</a:t>
            </a:r>
          </a:p>
        </p:txBody>
      </p:sp>
      <p:grpSp>
        <p:nvGrpSpPr>
          <p:cNvPr id="68802" name="Group 194"/>
          <p:cNvGrpSpPr>
            <a:grpSpLocks/>
          </p:cNvGrpSpPr>
          <p:nvPr/>
        </p:nvGrpSpPr>
        <p:grpSpPr bwMode="auto">
          <a:xfrm>
            <a:off x="4884738" y="2063750"/>
            <a:ext cx="3810000" cy="1104900"/>
            <a:chOff x="3077" y="1300"/>
            <a:chExt cx="2400" cy="696"/>
          </a:xfrm>
        </p:grpSpPr>
        <p:sp>
          <p:nvSpPr>
            <p:cNvPr id="68750" name="Rectangle 142"/>
            <p:cNvSpPr>
              <a:spLocks noChangeArrowheads="1"/>
            </p:cNvSpPr>
            <p:nvPr/>
          </p:nvSpPr>
          <p:spPr bwMode="auto">
            <a:xfrm>
              <a:off x="3509" y="1516"/>
              <a:ext cx="1960" cy="476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8749" name="Freeform 141"/>
            <p:cNvSpPr>
              <a:spLocks/>
            </p:cNvSpPr>
            <p:nvPr/>
          </p:nvSpPr>
          <p:spPr bwMode="auto">
            <a:xfrm>
              <a:off x="3077" y="1300"/>
              <a:ext cx="2400" cy="696"/>
            </a:xfrm>
            <a:custGeom>
              <a:avLst/>
              <a:gdLst>
                <a:gd name="T0" fmla="*/ 0 w 2400"/>
                <a:gd name="T1" fmla="*/ 696 h 696"/>
                <a:gd name="T2" fmla="*/ 48 w 2400"/>
                <a:gd name="T3" fmla="*/ 552 h 696"/>
                <a:gd name="T4" fmla="*/ 144 w 2400"/>
                <a:gd name="T5" fmla="*/ 408 h 696"/>
                <a:gd name="T6" fmla="*/ 288 w 2400"/>
                <a:gd name="T7" fmla="*/ 264 h 696"/>
                <a:gd name="T8" fmla="*/ 528 w 2400"/>
                <a:gd name="T9" fmla="*/ 120 h 696"/>
                <a:gd name="T10" fmla="*/ 912 w 2400"/>
                <a:gd name="T11" fmla="*/ 24 h 696"/>
                <a:gd name="T12" fmla="*/ 1440 w 2400"/>
                <a:gd name="T13" fmla="*/ 24 h 696"/>
                <a:gd name="T14" fmla="*/ 2208 w 2400"/>
                <a:gd name="T15" fmla="*/ 168 h 696"/>
                <a:gd name="T16" fmla="*/ 2400 w 2400"/>
                <a:gd name="T17" fmla="*/ 216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00" h="696">
                  <a:moveTo>
                    <a:pt x="0" y="696"/>
                  </a:moveTo>
                  <a:cubicBezTo>
                    <a:pt x="12" y="648"/>
                    <a:pt x="24" y="600"/>
                    <a:pt x="48" y="552"/>
                  </a:cubicBezTo>
                  <a:cubicBezTo>
                    <a:pt x="72" y="504"/>
                    <a:pt x="104" y="456"/>
                    <a:pt x="144" y="408"/>
                  </a:cubicBezTo>
                  <a:cubicBezTo>
                    <a:pt x="184" y="360"/>
                    <a:pt x="224" y="312"/>
                    <a:pt x="288" y="264"/>
                  </a:cubicBezTo>
                  <a:cubicBezTo>
                    <a:pt x="352" y="216"/>
                    <a:pt x="424" y="160"/>
                    <a:pt x="528" y="120"/>
                  </a:cubicBezTo>
                  <a:cubicBezTo>
                    <a:pt x="632" y="80"/>
                    <a:pt x="760" y="40"/>
                    <a:pt x="912" y="24"/>
                  </a:cubicBezTo>
                  <a:cubicBezTo>
                    <a:pt x="1064" y="8"/>
                    <a:pt x="1224" y="0"/>
                    <a:pt x="1440" y="24"/>
                  </a:cubicBezTo>
                  <a:cubicBezTo>
                    <a:pt x="1656" y="48"/>
                    <a:pt x="2048" y="136"/>
                    <a:pt x="2208" y="168"/>
                  </a:cubicBezTo>
                  <a:cubicBezTo>
                    <a:pt x="2368" y="200"/>
                    <a:pt x="2384" y="208"/>
                    <a:pt x="2400" y="216"/>
                  </a:cubicBezTo>
                </a:path>
              </a:pathLst>
            </a:custGeom>
            <a:solidFill>
              <a:srgbClr val="CCFF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68804" name="Group 196"/>
          <p:cNvGrpSpPr>
            <a:grpSpLocks/>
          </p:cNvGrpSpPr>
          <p:nvPr/>
        </p:nvGrpSpPr>
        <p:grpSpPr bwMode="auto">
          <a:xfrm>
            <a:off x="6510338" y="2070100"/>
            <a:ext cx="296862" cy="465138"/>
            <a:chOff x="4101" y="1304"/>
            <a:chExt cx="187" cy="293"/>
          </a:xfrm>
        </p:grpSpPr>
        <p:sp>
          <p:nvSpPr>
            <p:cNvPr id="68728" name="Text Box 120"/>
            <p:cNvSpPr txBox="1">
              <a:spLocks noChangeArrowheads="1"/>
            </p:cNvSpPr>
            <p:nvPr/>
          </p:nvSpPr>
          <p:spPr bwMode="auto">
            <a:xfrm rot="600321">
              <a:off x="4101" y="1324"/>
              <a:ext cx="18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1800">
                  <a:solidFill>
                    <a:srgbClr val="FF0000"/>
                  </a:solidFill>
                  <a:latin typeface="Symbol" charset="0"/>
                </a:rPr>
                <a:t>d</a:t>
              </a:r>
              <a:endParaRPr lang="fr-FR" sz="1800">
                <a:solidFill>
                  <a:srgbClr val="FF0000"/>
                </a:solidFill>
              </a:endParaRPr>
            </a:p>
          </p:txBody>
        </p:sp>
        <p:sp>
          <p:nvSpPr>
            <p:cNvPr id="68729" name="Line 121"/>
            <p:cNvSpPr>
              <a:spLocks noChangeShapeType="1"/>
            </p:cNvSpPr>
            <p:nvPr/>
          </p:nvSpPr>
          <p:spPr bwMode="auto">
            <a:xfrm rot="600321" flipV="1">
              <a:off x="4273" y="1304"/>
              <a:ext cx="7" cy="293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68747" name="Freeform 139"/>
          <p:cNvSpPr>
            <a:spLocks/>
          </p:cNvSpPr>
          <p:nvPr/>
        </p:nvSpPr>
        <p:spPr bwMode="auto">
          <a:xfrm rot="77977">
            <a:off x="4884738" y="2514600"/>
            <a:ext cx="3810000" cy="685800"/>
          </a:xfrm>
          <a:custGeom>
            <a:avLst/>
            <a:gdLst>
              <a:gd name="T0" fmla="*/ 0 w 2400"/>
              <a:gd name="T1" fmla="*/ 432 h 432"/>
              <a:gd name="T2" fmla="*/ 96 w 2400"/>
              <a:gd name="T3" fmla="*/ 288 h 432"/>
              <a:gd name="T4" fmla="*/ 240 w 2400"/>
              <a:gd name="T5" fmla="*/ 192 h 432"/>
              <a:gd name="T6" fmla="*/ 432 w 2400"/>
              <a:gd name="T7" fmla="*/ 96 h 432"/>
              <a:gd name="T8" fmla="*/ 960 w 2400"/>
              <a:gd name="T9" fmla="*/ 0 h 432"/>
              <a:gd name="T10" fmla="*/ 1680 w 2400"/>
              <a:gd name="T11" fmla="*/ 96 h 432"/>
              <a:gd name="T12" fmla="*/ 2208 w 2400"/>
              <a:gd name="T13" fmla="*/ 288 h 432"/>
              <a:gd name="T14" fmla="*/ 2400 w 2400"/>
              <a:gd name="T15" fmla="*/ 384 h 4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400" h="432">
                <a:moveTo>
                  <a:pt x="0" y="432"/>
                </a:moveTo>
                <a:cubicBezTo>
                  <a:pt x="28" y="380"/>
                  <a:pt x="56" y="328"/>
                  <a:pt x="96" y="288"/>
                </a:cubicBezTo>
                <a:cubicBezTo>
                  <a:pt x="136" y="248"/>
                  <a:pt x="184" y="224"/>
                  <a:pt x="240" y="192"/>
                </a:cubicBezTo>
                <a:cubicBezTo>
                  <a:pt x="296" y="160"/>
                  <a:pt x="312" y="128"/>
                  <a:pt x="432" y="96"/>
                </a:cubicBezTo>
                <a:cubicBezTo>
                  <a:pt x="552" y="64"/>
                  <a:pt x="752" y="0"/>
                  <a:pt x="960" y="0"/>
                </a:cubicBezTo>
                <a:cubicBezTo>
                  <a:pt x="1168" y="0"/>
                  <a:pt x="1472" y="48"/>
                  <a:pt x="1680" y="96"/>
                </a:cubicBezTo>
                <a:cubicBezTo>
                  <a:pt x="1888" y="144"/>
                  <a:pt x="2088" y="240"/>
                  <a:pt x="2208" y="288"/>
                </a:cubicBezTo>
                <a:cubicBezTo>
                  <a:pt x="2328" y="336"/>
                  <a:pt x="2364" y="360"/>
                  <a:pt x="2400" y="384"/>
                </a:cubicBezTo>
              </a:path>
            </a:pathLst>
          </a:custGeom>
          <a:solidFill>
            <a:srgbClr val="E6E6E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grpSp>
        <p:nvGrpSpPr>
          <p:cNvPr id="68751" name="Group 143"/>
          <p:cNvGrpSpPr>
            <a:grpSpLocks/>
          </p:cNvGrpSpPr>
          <p:nvPr/>
        </p:nvGrpSpPr>
        <p:grpSpPr bwMode="auto">
          <a:xfrm rot="-1360671">
            <a:off x="5321300" y="2074863"/>
            <a:ext cx="271463" cy="554037"/>
            <a:chOff x="2387" y="1342"/>
            <a:chExt cx="333" cy="619"/>
          </a:xfrm>
        </p:grpSpPr>
        <p:sp>
          <p:nvSpPr>
            <p:cNvPr id="68752" name="Line 144"/>
            <p:cNvSpPr>
              <a:spLocks noChangeShapeType="1"/>
            </p:cNvSpPr>
            <p:nvPr/>
          </p:nvSpPr>
          <p:spPr bwMode="auto">
            <a:xfrm flipV="1">
              <a:off x="2394" y="1342"/>
              <a:ext cx="0" cy="6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8753" name="Freeform 145"/>
            <p:cNvSpPr>
              <a:spLocks/>
            </p:cNvSpPr>
            <p:nvPr/>
          </p:nvSpPr>
          <p:spPr bwMode="auto">
            <a:xfrm>
              <a:off x="2387" y="1355"/>
              <a:ext cx="330" cy="606"/>
            </a:xfrm>
            <a:custGeom>
              <a:avLst/>
              <a:gdLst>
                <a:gd name="T0" fmla="*/ 0 w 389"/>
                <a:gd name="T1" fmla="*/ 725 h 727"/>
                <a:gd name="T2" fmla="*/ 43 w 389"/>
                <a:gd name="T3" fmla="*/ 725 h 727"/>
                <a:gd name="T4" fmla="*/ 104 w 389"/>
                <a:gd name="T5" fmla="*/ 712 h 727"/>
                <a:gd name="T6" fmla="*/ 189 w 389"/>
                <a:gd name="T7" fmla="*/ 682 h 727"/>
                <a:gd name="T8" fmla="*/ 267 w 389"/>
                <a:gd name="T9" fmla="*/ 621 h 727"/>
                <a:gd name="T10" fmla="*/ 328 w 389"/>
                <a:gd name="T11" fmla="*/ 544 h 727"/>
                <a:gd name="T12" fmla="*/ 379 w 389"/>
                <a:gd name="T13" fmla="*/ 392 h 727"/>
                <a:gd name="T14" fmla="*/ 389 w 389"/>
                <a:gd name="T15" fmla="*/ 0 h 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9" h="727">
                  <a:moveTo>
                    <a:pt x="0" y="725"/>
                  </a:moveTo>
                  <a:cubicBezTo>
                    <a:pt x="13" y="726"/>
                    <a:pt x="26" y="727"/>
                    <a:pt x="43" y="725"/>
                  </a:cubicBezTo>
                  <a:cubicBezTo>
                    <a:pt x="60" y="723"/>
                    <a:pt x="80" y="719"/>
                    <a:pt x="104" y="712"/>
                  </a:cubicBezTo>
                  <a:cubicBezTo>
                    <a:pt x="128" y="705"/>
                    <a:pt x="162" y="697"/>
                    <a:pt x="189" y="682"/>
                  </a:cubicBezTo>
                  <a:cubicBezTo>
                    <a:pt x="216" y="667"/>
                    <a:pt x="244" y="644"/>
                    <a:pt x="267" y="621"/>
                  </a:cubicBezTo>
                  <a:cubicBezTo>
                    <a:pt x="290" y="598"/>
                    <a:pt x="309" y="582"/>
                    <a:pt x="328" y="544"/>
                  </a:cubicBezTo>
                  <a:cubicBezTo>
                    <a:pt x="347" y="506"/>
                    <a:pt x="369" y="483"/>
                    <a:pt x="379" y="392"/>
                  </a:cubicBezTo>
                  <a:cubicBezTo>
                    <a:pt x="389" y="301"/>
                    <a:pt x="389" y="150"/>
                    <a:pt x="389" y="0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8754" name="Line 146"/>
            <p:cNvSpPr>
              <a:spLocks noChangeShapeType="1"/>
            </p:cNvSpPr>
            <p:nvPr/>
          </p:nvSpPr>
          <p:spPr bwMode="auto">
            <a:xfrm>
              <a:off x="2393" y="1905"/>
              <a:ext cx="181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68755" name="Line 147"/>
            <p:cNvSpPr>
              <a:spLocks noChangeShapeType="1"/>
            </p:cNvSpPr>
            <p:nvPr/>
          </p:nvSpPr>
          <p:spPr bwMode="auto">
            <a:xfrm>
              <a:off x="2393" y="1809"/>
              <a:ext cx="242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68756" name="Line 148"/>
            <p:cNvSpPr>
              <a:spLocks noChangeShapeType="1"/>
            </p:cNvSpPr>
            <p:nvPr/>
          </p:nvSpPr>
          <p:spPr bwMode="auto">
            <a:xfrm>
              <a:off x="2393" y="1713"/>
              <a:ext cx="309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68757" name="Line 149"/>
            <p:cNvSpPr>
              <a:spLocks noChangeShapeType="1"/>
            </p:cNvSpPr>
            <p:nvPr/>
          </p:nvSpPr>
          <p:spPr bwMode="auto">
            <a:xfrm>
              <a:off x="2393" y="1616"/>
              <a:ext cx="32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68758" name="Line 150"/>
            <p:cNvSpPr>
              <a:spLocks noChangeShapeType="1"/>
            </p:cNvSpPr>
            <p:nvPr/>
          </p:nvSpPr>
          <p:spPr bwMode="auto">
            <a:xfrm>
              <a:off x="2393" y="1520"/>
              <a:ext cx="32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68759" name="Line 151"/>
            <p:cNvSpPr>
              <a:spLocks noChangeShapeType="1"/>
            </p:cNvSpPr>
            <p:nvPr/>
          </p:nvSpPr>
          <p:spPr bwMode="auto">
            <a:xfrm>
              <a:off x="2393" y="1424"/>
              <a:ext cx="32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</p:grpSp>
      <p:grpSp>
        <p:nvGrpSpPr>
          <p:cNvPr id="68760" name="Group 152"/>
          <p:cNvGrpSpPr>
            <a:grpSpLocks/>
          </p:cNvGrpSpPr>
          <p:nvPr/>
        </p:nvGrpSpPr>
        <p:grpSpPr bwMode="auto">
          <a:xfrm rot="-780743">
            <a:off x="5857875" y="1933575"/>
            <a:ext cx="395288" cy="554038"/>
            <a:chOff x="2387" y="1342"/>
            <a:chExt cx="333" cy="619"/>
          </a:xfrm>
        </p:grpSpPr>
        <p:sp>
          <p:nvSpPr>
            <p:cNvPr id="68761" name="Line 153"/>
            <p:cNvSpPr>
              <a:spLocks noChangeShapeType="1"/>
            </p:cNvSpPr>
            <p:nvPr/>
          </p:nvSpPr>
          <p:spPr bwMode="auto">
            <a:xfrm flipV="1">
              <a:off x="2394" y="1342"/>
              <a:ext cx="0" cy="6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8762" name="Freeform 154"/>
            <p:cNvSpPr>
              <a:spLocks/>
            </p:cNvSpPr>
            <p:nvPr/>
          </p:nvSpPr>
          <p:spPr bwMode="auto">
            <a:xfrm>
              <a:off x="2387" y="1355"/>
              <a:ext cx="330" cy="606"/>
            </a:xfrm>
            <a:custGeom>
              <a:avLst/>
              <a:gdLst>
                <a:gd name="T0" fmla="*/ 0 w 389"/>
                <a:gd name="T1" fmla="*/ 725 h 727"/>
                <a:gd name="T2" fmla="*/ 43 w 389"/>
                <a:gd name="T3" fmla="*/ 725 h 727"/>
                <a:gd name="T4" fmla="*/ 104 w 389"/>
                <a:gd name="T5" fmla="*/ 712 h 727"/>
                <a:gd name="T6" fmla="*/ 189 w 389"/>
                <a:gd name="T7" fmla="*/ 682 h 727"/>
                <a:gd name="T8" fmla="*/ 267 w 389"/>
                <a:gd name="T9" fmla="*/ 621 h 727"/>
                <a:gd name="T10" fmla="*/ 328 w 389"/>
                <a:gd name="T11" fmla="*/ 544 h 727"/>
                <a:gd name="T12" fmla="*/ 379 w 389"/>
                <a:gd name="T13" fmla="*/ 392 h 727"/>
                <a:gd name="T14" fmla="*/ 389 w 389"/>
                <a:gd name="T15" fmla="*/ 0 h 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9" h="727">
                  <a:moveTo>
                    <a:pt x="0" y="725"/>
                  </a:moveTo>
                  <a:cubicBezTo>
                    <a:pt x="13" y="726"/>
                    <a:pt x="26" y="727"/>
                    <a:pt x="43" y="725"/>
                  </a:cubicBezTo>
                  <a:cubicBezTo>
                    <a:pt x="60" y="723"/>
                    <a:pt x="80" y="719"/>
                    <a:pt x="104" y="712"/>
                  </a:cubicBezTo>
                  <a:cubicBezTo>
                    <a:pt x="128" y="705"/>
                    <a:pt x="162" y="697"/>
                    <a:pt x="189" y="682"/>
                  </a:cubicBezTo>
                  <a:cubicBezTo>
                    <a:pt x="216" y="667"/>
                    <a:pt x="244" y="644"/>
                    <a:pt x="267" y="621"/>
                  </a:cubicBezTo>
                  <a:cubicBezTo>
                    <a:pt x="290" y="598"/>
                    <a:pt x="309" y="582"/>
                    <a:pt x="328" y="544"/>
                  </a:cubicBezTo>
                  <a:cubicBezTo>
                    <a:pt x="347" y="506"/>
                    <a:pt x="369" y="483"/>
                    <a:pt x="379" y="392"/>
                  </a:cubicBezTo>
                  <a:cubicBezTo>
                    <a:pt x="389" y="301"/>
                    <a:pt x="389" y="150"/>
                    <a:pt x="389" y="0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8763" name="Line 155"/>
            <p:cNvSpPr>
              <a:spLocks noChangeShapeType="1"/>
            </p:cNvSpPr>
            <p:nvPr/>
          </p:nvSpPr>
          <p:spPr bwMode="auto">
            <a:xfrm>
              <a:off x="2393" y="1905"/>
              <a:ext cx="181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68764" name="Line 156"/>
            <p:cNvSpPr>
              <a:spLocks noChangeShapeType="1"/>
            </p:cNvSpPr>
            <p:nvPr/>
          </p:nvSpPr>
          <p:spPr bwMode="auto">
            <a:xfrm>
              <a:off x="2393" y="1809"/>
              <a:ext cx="242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68765" name="Line 157"/>
            <p:cNvSpPr>
              <a:spLocks noChangeShapeType="1"/>
            </p:cNvSpPr>
            <p:nvPr/>
          </p:nvSpPr>
          <p:spPr bwMode="auto">
            <a:xfrm>
              <a:off x="2393" y="1713"/>
              <a:ext cx="309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68766" name="Line 158"/>
            <p:cNvSpPr>
              <a:spLocks noChangeShapeType="1"/>
            </p:cNvSpPr>
            <p:nvPr/>
          </p:nvSpPr>
          <p:spPr bwMode="auto">
            <a:xfrm>
              <a:off x="2393" y="1616"/>
              <a:ext cx="32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68767" name="Line 159"/>
            <p:cNvSpPr>
              <a:spLocks noChangeShapeType="1"/>
            </p:cNvSpPr>
            <p:nvPr/>
          </p:nvSpPr>
          <p:spPr bwMode="auto">
            <a:xfrm>
              <a:off x="2393" y="1520"/>
              <a:ext cx="32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68768" name="Line 160"/>
            <p:cNvSpPr>
              <a:spLocks noChangeShapeType="1"/>
            </p:cNvSpPr>
            <p:nvPr/>
          </p:nvSpPr>
          <p:spPr bwMode="auto">
            <a:xfrm>
              <a:off x="2393" y="1424"/>
              <a:ext cx="32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</p:grpSp>
      <p:grpSp>
        <p:nvGrpSpPr>
          <p:cNvPr id="68769" name="Group 161"/>
          <p:cNvGrpSpPr>
            <a:grpSpLocks/>
          </p:cNvGrpSpPr>
          <p:nvPr/>
        </p:nvGrpSpPr>
        <p:grpSpPr bwMode="auto">
          <a:xfrm rot="611987">
            <a:off x="6935788" y="1878013"/>
            <a:ext cx="461962" cy="703262"/>
            <a:chOff x="2387" y="1342"/>
            <a:chExt cx="333" cy="619"/>
          </a:xfrm>
        </p:grpSpPr>
        <p:sp>
          <p:nvSpPr>
            <p:cNvPr id="68770" name="Line 162"/>
            <p:cNvSpPr>
              <a:spLocks noChangeShapeType="1"/>
            </p:cNvSpPr>
            <p:nvPr/>
          </p:nvSpPr>
          <p:spPr bwMode="auto">
            <a:xfrm flipV="1">
              <a:off x="2394" y="1342"/>
              <a:ext cx="0" cy="6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8771" name="Freeform 163"/>
            <p:cNvSpPr>
              <a:spLocks/>
            </p:cNvSpPr>
            <p:nvPr/>
          </p:nvSpPr>
          <p:spPr bwMode="auto">
            <a:xfrm>
              <a:off x="2387" y="1355"/>
              <a:ext cx="330" cy="606"/>
            </a:xfrm>
            <a:custGeom>
              <a:avLst/>
              <a:gdLst>
                <a:gd name="T0" fmla="*/ 0 w 389"/>
                <a:gd name="T1" fmla="*/ 725 h 727"/>
                <a:gd name="T2" fmla="*/ 43 w 389"/>
                <a:gd name="T3" fmla="*/ 725 h 727"/>
                <a:gd name="T4" fmla="*/ 104 w 389"/>
                <a:gd name="T5" fmla="*/ 712 h 727"/>
                <a:gd name="T6" fmla="*/ 189 w 389"/>
                <a:gd name="T7" fmla="*/ 682 h 727"/>
                <a:gd name="T8" fmla="*/ 267 w 389"/>
                <a:gd name="T9" fmla="*/ 621 h 727"/>
                <a:gd name="T10" fmla="*/ 328 w 389"/>
                <a:gd name="T11" fmla="*/ 544 h 727"/>
                <a:gd name="T12" fmla="*/ 379 w 389"/>
                <a:gd name="T13" fmla="*/ 392 h 727"/>
                <a:gd name="T14" fmla="*/ 389 w 389"/>
                <a:gd name="T15" fmla="*/ 0 h 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9" h="727">
                  <a:moveTo>
                    <a:pt x="0" y="725"/>
                  </a:moveTo>
                  <a:cubicBezTo>
                    <a:pt x="13" y="726"/>
                    <a:pt x="26" y="727"/>
                    <a:pt x="43" y="725"/>
                  </a:cubicBezTo>
                  <a:cubicBezTo>
                    <a:pt x="60" y="723"/>
                    <a:pt x="80" y="719"/>
                    <a:pt x="104" y="712"/>
                  </a:cubicBezTo>
                  <a:cubicBezTo>
                    <a:pt x="128" y="705"/>
                    <a:pt x="162" y="697"/>
                    <a:pt x="189" y="682"/>
                  </a:cubicBezTo>
                  <a:cubicBezTo>
                    <a:pt x="216" y="667"/>
                    <a:pt x="244" y="644"/>
                    <a:pt x="267" y="621"/>
                  </a:cubicBezTo>
                  <a:cubicBezTo>
                    <a:pt x="290" y="598"/>
                    <a:pt x="309" y="582"/>
                    <a:pt x="328" y="544"/>
                  </a:cubicBezTo>
                  <a:cubicBezTo>
                    <a:pt x="347" y="506"/>
                    <a:pt x="369" y="483"/>
                    <a:pt x="379" y="392"/>
                  </a:cubicBezTo>
                  <a:cubicBezTo>
                    <a:pt x="389" y="301"/>
                    <a:pt x="389" y="150"/>
                    <a:pt x="389" y="0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8772" name="Line 164"/>
            <p:cNvSpPr>
              <a:spLocks noChangeShapeType="1"/>
            </p:cNvSpPr>
            <p:nvPr/>
          </p:nvSpPr>
          <p:spPr bwMode="auto">
            <a:xfrm>
              <a:off x="2393" y="1905"/>
              <a:ext cx="181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68773" name="Line 165"/>
            <p:cNvSpPr>
              <a:spLocks noChangeShapeType="1"/>
            </p:cNvSpPr>
            <p:nvPr/>
          </p:nvSpPr>
          <p:spPr bwMode="auto">
            <a:xfrm>
              <a:off x="2393" y="1809"/>
              <a:ext cx="242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68774" name="Line 166"/>
            <p:cNvSpPr>
              <a:spLocks noChangeShapeType="1"/>
            </p:cNvSpPr>
            <p:nvPr/>
          </p:nvSpPr>
          <p:spPr bwMode="auto">
            <a:xfrm>
              <a:off x="2393" y="1713"/>
              <a:ext cx="309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68775" name="Line 167"/>
            <p:cNvSpPr>
              <a:spLocks noChangeShapeType="1"/>
            </p:cNvSpPr>
            <p:nvPr/>
          </p:nvSpPr>
          <p:spPr bwMode="auto">
            <a:xfrm>
              <a:off x="2393" y="1616"/>
              <a:ext cx="32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68776" name="Line 168"/>
            <p:cNvSpPr>
              <a:spLocks noChangeShapeType="1"/>
            </p:cNvSpPr>
            <p:nvPr/>
          </p:nvSpPr>
          <p:spPr bwMode="auto">
            <a:xfrm>
              <a:off x="2393" y="1520"/>
              <a:ext cx="32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68777" name="Line 169"/>
            <p:cNvSpPr>
              <a:spLocks noChangeShapeType="1"/>
            </p:cNvSpPr>
            <p:nvPr/>
          </p:nvSpPr>
          <p:spPr bwMode="auto">
            <a:xfrm>
              <a:off x="2393" y="1424"/>
              <a:ext cx="32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</p:grpSp>
      <p:grpSp>
        <p:nvGrpSpPr>
          <p:cNvPr id="68803" name="Group 195"/>
          <p:cNvGrpSpPr>
            <a:grpSpLocks/>
          </p:cNvGrpSpPr>
          <p:nvPr/>
        </p:nvGrpSpPr>
        <p:grpSpPr bwMode="auto">
          <a:xfrm>
            <a:off x="5564188" y="2235200"/>
            <a:ext cx="312737" cy="417513"/>
            <a:chOff x="3505" y="1408"/>
            <a:chExt cx="197" cy="263"/>
          </a:xfrm>
        </p:grpSpPr>
        <p:sp>
          <p:nvSpPr>
            <p:cNvPr id="68781" name="Line 173"/>
            <p:cNvSpPr>
              <a:spLocks noChangeShapeType="1"/>
            </p:cNvSpPr>
            <p:nvPr/>
          </p:nvSpPr>
          <p:spPr bwMode="auto">
            <a:xfrm rot="600321" flipH="1" flipV="1">
              <a:off x="3608" y="1408"/>
              <a:ext cx="94" cy="199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8782" name="Text Box 174"/>
            <p:cNvSpPr txBox="1">
              <a:spLocks noChangeArrowheads="1"/>
            </p:cNvSpPr>
            <p:nvPr/>
          </p:nvSpPr>
          <p:spPr bwMode="auto">
            <a:xfrm rot="-946447">
              <a:off x="3505" y="1440"/>
              <a:ext cx="18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1800">
                  <a:solidFill>
                    <a:srgbClr val="FF0000"/>
                  </a:solidFill>
                  <a:latin typeface="Symbol" charset="0"/>
                </a:rPr>
                <a:t>d</a:t>
              </a:r>
              <a:endParaRPr lang="fr-FR" sz="1800">
                <a:solidFill>
                  <a:srgbClr val="FF0000"/>
                </a:solidFill>
              </a:endParaRPr>
            </a:p>
          </p:txBody>
        </p:sp>
      </p:grpSp>
      <p:grpSp>
        <p:nvGrpSpPr>
          <p:cNvPr id="68784" name="Group 176"/>
          <p:cNvGrpSpPr>
            <a:grpSpLocks/>
          </p:cNvGrpSpPr>
          <p:nvPr/>
        </p:nvGrpSpPr>
        <p:grpSpPr bwMode="auto">
          <a:xfrm rot="806321">
            <a:off x="7732713" y="1970088"/>
            <a:ext cx="517525" cy="795337"/>
            <a:chOff x="2387" y="1342"/>
            <a:chExt cx="333" cy="619"/>
          </a:xfrm>
        </p:grpSpPr>
        <p:sp>
          <p:nvSpPr>
            <p:cNvPr id="68785" name="Line 177"/>
            <p:cNvSpPr>
              <a:spLocks noChangeShapeType="1"/>
            </p:cNvSpPr>
            <p:nvPr/>
          </p:nvSpPr>
          <p:spPr bwMode="auto">
            <a:xfrm flipV="1">
              <a:off x="2394" y="1342"/>
              <a:ext cx="0" cy="6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8786" name="Freeform 178"/>
            <p:cNvSpPr>
              <a:spLocks/>
            </p:cNvSpPr>
            <p:nvPr/>
          </p:nvSpPr>
          <p:spPr bwMode="auto">
            <a:xfrm>
              <a:off x="2387" y="1355"/>
              <a:ext cx="330" cy="606"/>
            </a:xfrm>
            <a:custGeom>
              <a:avLst/>
              <a:gdLst>
                <a:gd name="T0" fmla="*/ 0 w 389"/>
                <a:gd name="T1" fmla="*/ 725 h 727"/>
                <a:gd name="T2" fmla="*/ 43 w 389"/>
                <a:gd name="T3" fmla="*/ 725 h 727"/>
                <a:gd name="T4" fmla="*/ 104 w 389"/>
                <a:gd name="T5" fmla="*/ 712 h 727"/>
                <a:gd name="T6" fmla="*/ 189 w 389"/>
                <a:gd name="T7" fmla="*/ 682 h 727"/>
                <a:gd name="T8" fmla="*/ 267 w 389"/>
                <a:gd name="T9" fmla="*/ 621 h 727"/>
                <a:gd name="T10" fmla="*/ 328 w 389"/>
                <a:gd name="T11" fmla="*/ 544 h 727"/>
                <a:gd name="T12" fmla="*/ 379 w 389"/>
                <a:gd name="T13" fmla="*/ 392 h 727"/>
                <a:gd name="T14" fmla="*/ 389 w 389"/>
                <a:gd name="T15" fmla="*/ 0 h 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9" h="727">
                  <a:moveTo>
                    <a:pt x="0" y="725"/>
                  </a:moveTo>
                  <a:cubicBezTo>
                    <a:pt x="13" y="726"/>
                    <a:pt x="26" y="727"/>
                    <a:pt x="43" y="725"/>
                  </a:cubicBezTo>
                  <a:cubicBezTo>
                    <a:pt x="60" y="723"/>
                    <a:pt x="80" y="719"/>
                    <a:pt x="104" y="712"/>
                  </a:cubicBezTo>
                  <a:cubicBezTo>
                    <a:pt x="128" y="705"/>
                    <a:pt x="162" y="697"/>
                    <a:pt x="189" y="682"/>
                  </a:cubicBezTo>
                  <a:cubicBezTo>
                    <a:pt x="216" y="667"/>
                    <a:pt x="244" y="644"/>
                    <a:pt x="267" y="621"/>
                  </a:cubicBezTo>
                  <a:cubicBezTo>
                    <a:pt x="290" y="598"/>
                    <a:pt x="309" y="582"/>
                    <a:pt x="328" y="544"/>
                  </a:cubicBezTo>
                  <a:cubicBezTo>
                    <a:pt x="347" y="506"/>
                    <a:pt x="369" y="483"/>
                    <a:pt x="379" y="392"/>
                  </a:cubicBezTo>
                  <a:cubicBezTo>
                    <a:pt x="389" y="301"/>
                    <a:pt x="389" y="150"/>
                    <a:pt x="389" y="0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8787" name="Line 179"/>
            <p:cNvSpPr>
              <a:spLocks noChangeShapeType="1"/>
            </p:cNvSpPr>
            <p:nvPr/>
          </p:nvSpPr>
          <p:spPr bwMode="auto">
            <a:xfrm>
              <a:off x="2393" y="1905"/>
              <a:ext cx="181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68788" name="Line 180"/>
            <p:cNvSpPr>
              <a:spLocks noChangeShapeType="1"/>
            </p:cNvSpPr>
            <p:nvPr/>
          </p:nvSpPr>
          <p:spPr bwMode="auto">
            <a:xfrm>
              <a:off x="2393" y="1809"/>
              <a:ext cx="242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68789" name="Line 181"/>
            <p:cNvSpPr>
              <a:spLocks noChangeShapeType="1"/>
            </p:cNvSpPr>
            <p:nvPr/>
          </p:nvSpPr>
          <p:spPr bwMode="auto">
            <a:xfrm>
              <a:off x="2393" y="1713"/>
              <a:ext cx="309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68790" name="Line 182"/>
            <p:cNvSpPr>
              <a:spLocks noChangeShapeType="1"/>
            </p:cNvSpPr>
            <p:nvPr/>
          </p:nvSpPr>
          <p:spPr bwMode="auto">
            <a:xfrm>
              <a:off x="2393" y="1616"/>
              <a:ext cx="32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68791" name="Line 183"/>
            <p:cNvSpPr>
              <a:spLocks noChangeShapeType="1"/>
            </p:cNvSpPr>
            <p:nvPr/>
          </p:nvSpPr>
          <p:spPr bwMode="auto">
            <a:xfrm>
              <a:off x="2393" y="1520"/>
              <a:ext cx="32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68792" name="Line 184"/>
            <p:cNvSpPr>
              <a:spLocks noChangeShapeType="1"/>
            </p:cNvSpPr>
            <p:nvPr/>
          </p:nvSpPr>
          <p:spPr bwMode="auto">
            <a:xfrm>
              <a:off x="2393" y="1424"/>
              <a:ext cx="32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</p:grpSp>
      <p:grpSp>
        <p:nvGrpSpPr>
          <p:cNvPr id="68809" name="Group 201"/>
          <p:cNvGrpSpPr>
            <a:grpSpLocks/>
          </p:cNvGrpSpPr>
          <p:nvPr/>
        </p:nvGrpSpPr>
        <p:grpSpPr bwMode="auto">
          <a:xfrm>
            <a:off x="4960938" y="2559050"/>
            <a:ext cx="1892300" cy="609600"/>
            <a:chOff x="3125" y="1612"/>
            <a:chExt cx="1192" cy="384"/>
          </a:xfrm>
        </p:grpSpPr>
        <p:sp>
          <p:nvSpPr>
            <p:cNvPr id="68793" name="Freeform 185"/>
            <p:cNvSpPr>
              <a:spLocks/>
            </p:cNvSpPr>
            <p:nvPr/>
          </p:nvSpPr>
          <p:spPr bwMode="auto">
            <a:xfrm>
              <a:off x="3125" y="1655"/>
              <a:ext cx="1192" cy="341"/>
            </a:xfrm>
            <a:custGeom>
              <a:avLst/>
              <a:gdLst>
                <a:gd name="T0" fmla="*/ 0 w 1192"/>
                <a:gd name="T1" fmla="*/ 341 h 341"/>
                <a:gd name="T2" fmla="*/ 104 w 1192"/>
                <a:gd name="T3" fmla="*/ 229 h 341"/>
                <a:gd name="T4" fmla="*/ 328 w 1192"/>
                <a:gd name="T5" fmla="*/ 101 h 341"/>
                <a:gd name="T6" fmla="*/ 576 w 1192"/>
                <a:gd name="T7" fmla="*/ 45 h 341"/>
                <a:gd name="T8" fmla="*/ 776 w 1192"/>
                <a:gd name="T9" fmla="*/ 5 h 341"/>
                <a:gd name="T10" fmla="*/ 1080 w 1192"/>
                <a:gd name="T11" fmla="*/ 13 h 341"/>
                <a:gd name="T12" fmla="*/ 1192 w 1192"/>
                <a:gd name="T13" fmla="*/ 37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92" h="341">
                  <a:moveTo>
                    <a:pt x="0" y="341"/>
                  </a:moveTo>
                  <a:cubicBezTo>
                    <a:pt x="24" y="305"/>
                    <a:pt x="49" y="269"/>
                    <a:pt x="104" y="229"/>
                  </a:cubicBezTo>
                  <a:cubicBezTo>
                    <a:pt x="159" y="189"/>
                    <a:pt x="249" y="132"/>
                    <a:pt x="328" y="101"/>
                  </a:cubicBezTo>
                  <a:cubicBezTo>
                    <a:pt x="407" y="70"/>
                    <a:pt x="501" y="61"/>
                    <a:pt x="576" y="45"/>
                  </a:cubicBezTo>
                  <a:cubicBezTo>
                    <a:pt x="651" y="29"/>
                    <a:pt x="692" y="10"/>
                    <a:pt x="776" y="5"/>
                  </a:cubicBezTo>
                  <a:cubicBezTo>
                    <a:pt x="860" y="0"/>
                    <a:pt x="1011" y="8"/>
                    <a:pt x="1080" y="13"/>
                  </a:cubicBezTo>
                  <a:cubicBezTo>
                    <a:pt x="1149" y="18"/>
                    <a:pt x="1173" y="33"/>
                    <a:pt x="1192" y="37"/>
                  </a:cubicBezTo>
                </a:path>
              </a:pathLst>
            </a:custGeom>
            <a:noFill/>
            <a:ln w="9525">
              <a:solidFill>
                <a:schemeClr val="hlink"/>
              </a:solidFill>
              <a:round/>
              <a:headEnd type="none" w="med" len="med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8794" name="Text Box 186"/>
            <p:cNvSpPr txBox="1">
              <a:spLocks noChangeArrowheads="1"/>
            </p:cNvSpPr>
            <p:nvPr/>
          </p:nvSpPr>
          <p:spPr bwMode="auto">
            <a:xfrm>
              <a:off x="3605" y="1612"/>
              <a:ext cx="212" cy="3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2400">
                  <a:solidFill>
                    <a:srgbClr val="0000FF"/>
                  </a:solidFill>
                  <a:latin typeface="Apple Chancery" charset="0"/>
                </a:rPr>
                <a:t>x</a:t>
              </a:r>
            </a:p>
          </p:txBody>
        </p:sp>
      </p:grpSp>
      <p:sp>
        <p:nvSpPr>
          <p:cNvPr id="68735" name="Text Box 127"/>
          <p:cNvSpPr txBox="1">
            <a:spLocks noChangeArrowheads="1"/>
          </p:cNvSpPr>
          <p:nvPr/>
        </p:nvSpPr>
        <p:spPr bwMode="auto">
          <a:xfrm>
            <a:off x="1541463" y="2911475"/>
            <a:ext cx="336550" cy="57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400">
                <a:solidFill>
                  <a:srgbClr val="0000FF"/>
                </a:solidFill>
                <a:latin typeface="Apple Chancery" charset="0"/>
              </a:rPr>
              <a:t>x</a:t>
            </a:r>
          </a:p>
        </p:txBody>
      </p:sp>
      <p:sp>
        <p:nvSpPr>
          <p:cNvPr id="68711" name="Rectangle 103"/>
          <p:cNvSpPr>
            <a:spLocks noChangeArrowheads="1"/>
          </p:cNvSpPr>
          <p:nvPr/>
        </p:nvSpPr>
        <p:spPr bwMode="auto">
          <a:xfrm>
            <a:off x="550863" y="1565275"/>
            <a:ext cx="3633787" cy="1262063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8712" name="Freeform 104"/>
          <p:cNvSpPr>
            <a:spLocks/>
          </p:cNvSpPr>
          <p:nvPr/>
        </p:nvSpPr>
        <p:spPr bwMode="auto">
          <a:xfrm>
            <a:off x="533400" y="2206625"/>
            <a:ext cx="2638425" cy="625475"/>
          </a:xfrm>
          <a:custGeom>
            <a:avLst/>
            <a:gdLst>
              <a:gd name="T0" fmla="*/ 0 w 1776"/>
              <a:gd name="T1" fmla="*/ 436 h 436"/>
              <a:gd name="T2" fmla="*/ 80 w 1776"/>
              <a:gd name="T3" fmla="*/ 380 h 436"/>
              <a:gd name="T4" fmla="*/ 188 w 1776"/>
              <a:gd name="T5" fmla="*/ 320 h 436"/>
              <a:gd name="T6" fmla="*/ 308 w 1776"/>
              <a:gd name="T7" fmla="*/ 268 h 436"/>
              <a:gd name="T8" fmla="*/ 512 w 1776"/>
              <a:gd name="T9" fmla="*/ 204 h 436"/>
              <a:gd name="T10" fmla="*/ 712 w 1776"/>
              <a:gd name="T11" fmla="*/ 156 h 436"/>
              <a:gd name="T12" fmla="*/ 984 w 1776"/>
              <a:gd name="T13" fmla="*/ 100 h 436"/>
              <a:gd name="T14" fmla="*/ 1120 w 1776"/>
              <a:gd name="T15" fmla="*/ 76 h 436"/>
              <a:gd name="T16" fmla="*/ 1264 w 1776"/>
              <a:gd name="T17" fmla="*/ 52 h 436"/>
              <a:gd name="T18" fmla="*/ 1436 w 1776"/>
              <a:gd name="T19" fmla="*/ 28 h 436"/>
              <a:gd name="T20" fmla="*/ 1564 w 1776"/>
              <a:gd name="T21" fmla="*/ 16 h 436"/>
              <a:gd name="T22" fmla="*/ 1676 w 1776"/>
              <a:gd name="T23" fmla="*/ 4 h 436"/>
              <a:gd name="T24" fmla="*/ 1776 w 1776"/>
              <a:gd name="T25" fmla="*/ 0 h 436"/>
              <a:gd name="T26" fmla="*/ 1776 w 1776"/>
              <a:gd name="T27" fmla="*/ 396 h 436"/>
              <a:gd name="T28" fmla="*/ 0 w 1776"/>
              <a:gd name="T29" fmla="*/ 436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776" h="436">
                <a:moveTo>
                  <a:pt x="0" y="436"/>
                </a:moveTo>
                <a:lnTo>
                  <a:pt x="80" y="380"/>
                </a:lnTo>
                <a:lnTo>
                  <a:pt x="188" y="320"/>
                </a:lnTo>
                <a:lnTo>
                  <a:pt x="308" y="268"/>
                </a:lnTo>
                <a:lnTo>
                  <a:pt x="512" y="204"/>
                </a:lnTo>
                <a:lnTo>
                  <a:pt x="712" y="156"/>
                </a:lnTo>
                <a:lnTo>
                  <a:pt x="984" y="100"/>
                </a:lnTo>
                <a:lnTo>
                  <a:pt x="1120" y="76"/>
                </a:lnTo>
                <a:lnTo>
                  <a:pt x="1264" y="52"/>
                </a:lnTo>
                <a:lnTo>
                  <a:pt x="1436" y="28"/>
                </a:lnTo>
                <a:cubicBezTo>
                  <a:pt x="1561" y="15"/>
                  <a:pt x="1518" y="16"/>
                  <a:pt x="1564" y="16"/>
                </a:cubicBezTo>
                <a:lnTo>
                  <a:pt x="1676" y="4"/>
                </a:lnTo>
                <a:lnTo>
                  <a:pt x="1776" y="0"/>
                </a:lnTo>
                <a:lnTo>
                  <a:pt x="1776" y="396"/>
                </a:lnTo>
                <a:lnTo>
                  <a:pt x="0" y="436"/>
                </a:lnTo>
                <a:close/>
              </a:path>
            </a:pathLst>
          </a:cu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8713" name="Freeform 105"/>
          <p:cNvSpPr>
            <a:spLocks/>
          </p:cNvSpPr>
          <p:nvPr/>
        </p:nvSpPr>
        <p:spPr bwMode="auto">
          <a:xfrm>
            <a:off x="546100" y="2760663"/>
            <a:ext cx="3644900" cy="142875"/>
          </a:xfrm>
          <a:custGeom>
            <a:avLst/>
            <a:gdLst>
              <a:gd name="T0" fmla="*/ 0 w 4480"/>
              <a:gd name="T1" fmla="*/ 74 h 160"/>
              <a:gd name="T2" fmla="*/ 4480 w 4480"/>
              <a:gd name="T3" fmla="*/ 0 h 160"/>
              <a:gd name="T4" fmla="*/ 4480 w 4480"/>
              <a:gd name="T5" fmla="*/ 160 h 160"/>
              <a:gd name="T6" fmla="*/ 0 w 4480"/>
              <a:gd name="T7" fmla="*/ 74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480" h="160">
                <a:moveTo>
                  <a:pt x="0" y="74"/>
                </a:moveTo>
                <a:lnTo>
                  <a:pt x="4480" y="0"/>
                </a:lnTo>
                <a:lnTo>
                  <a:pt x="4480" y="160"/>
                </a:lnTo>
                <a:lnTo>
                  <a:pt x="0" y="74"/>
                </a:lnTo>
                <a:close/>
              </a:path>
            </a:pathLst>
          </a:custGeom>
          <a:solidFill>
            <a:srgbClr val="E6E6E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8714" name="Freeform 106"/>
          <p:cNvSpPr>
            <a:spLocks/>
          </p:cNvSpPr>
          <p:nvPr/>
        </p:nvSpPr>
        <p:spPr bwMode="auto">
          <a:xfrm>
            <a:off x="542925" y="2198688"/>
            <a:ext cx="2628900" cy="628650"/>
          </a:xfrm>
          <a:custGeom>
            <a:avLst/>
            <a:gdLst>
              <a:gd name="T0" fmla="*/ 0 w 1776"/>
              <a:gd name="T1" fmla="*/ 240 h 240"/>
              <a:gd name="T2" fmla="*/ 336 w 1776"/>
              <a:gd name="T3" fmla="*/ 144 h 240"/>
              <a:gd name="T4" fmla="*/ 1056 w 1776"/>
              <a:gd name="T5" fmla="*/ 48 h 240"/>
              <a:gd name="T6" fmla="*/ 1776 w 1776"/>
              <a:gd name="T7" fmla="*/ 0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776" h="240">
                <a:moveTo>
                  <a:pt x="0" y="240"/>
                </a:moveTo>
                <a:cubicBezTo>
                  <a:pt x="80" y="208"/>
                  <a:pt x="160" y="176"/>
                  <a:pt x="336" y="144"/>
                </a:cubicBezTo>
                <a:cubicBezTo>
                  <a:pt x="512" y="112"/>
                  <a:pt x="816" y="72"/>
                  <a:pt x="1056" y="48"/>
                </a:cubicBezTo>
                <a:cubicBezTo>
                  <a:pt x="1296" y="24"/>
                  <a:pt x="1536" y="12"/>
                  <a:pt x="1776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8715" name="Freeform 107"/>
          <p:cNvSpPr>
            <a:spLocks/>
          </p:cNvSpPr>
          <p:nvPr/>
        </p:nvSpPr>
        <p:spPr bwMode="auto">
          <a:xfrm flipV="1">
            <a:off x="1698625" y="2862263"/>
            <a:ext cx="204788" cy="109537"/>
          </a:xfrm>
          <a:custGeom>
            <a:avLst/>
            <a:gdLst>
              <a:gd name="T0" fmla="*/ 0 w 253"/>
              <a:gd name="T1" fmla="*/ 123 h 123"/>
              <a:gd name="T2" fmla="*/ 29 w 253"/>
              <a:gd name="T3" fmla="*/ 123 h 123"/>
              <a:gd name="T4" fmla="*/ 69 w 253"/>
              <a:gd name="T5" fmla="*/ 112 h 123"/>
              <a:gd name="T6" fmla="*/ 125 w 253"/>
              <a:gd name="T7" fmla="*/ 96 h 123"/>
              <a:gd name="T8" fmla="*/ 168 w 253"/>
              <a:gd name="T9" fmla="*/ 75 h 123"/>
              <a:gd name="T10" fmla="*/ 219 w 253"/>
              <a:gd name="T11" fmla="*/ 38 h 123"/>
              <a:gd name="T12" fmla="*/ 253 w 253"/>
              <a:gd name="T13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53" h="123">
                <a:moveTo>
                  <a:pt x="0" y="123"/>
                </a:moveTo>
                <a:lnTo>
                  <a:pt x="29" y="123"/>
                </a:lnTo>
                <a:lnTo>
                  <a:pt x="69" y="112"/>
                </a:lnTo>
                <a:lnTo>
                  <a:pt x="125" y="96"/>
                </a:lnTo>
                <a:lnTo>
                  <a:pt x="168" y="75"/>
                </a:lnTo>
                <a:lnTo>
                  <a:pt x="219" y="38"/>
                </a:lnTo>
                <a:lnTo>
                  <a:pt x="253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grpSp>
        <p:nvGrpSpPr>
          <p:cNvPr id="68717" name="Group 109"/>
          <p:cNvGrpSpPr>
            <a:grpSpLocks/>
          </p:cNvGrpSpPr>
          <p:nvPr/>
        </p:nvGrpSpPr>
        <p:grpSpPr bwMode="auto">
          <a:xfrm>
            <a:off x="1693863" y="2179638"/>
            <a:ext cx="538162" cy="630237"/>
            <a:chOff x="2387" y="1342"/>
            <a:chExt cx="333" cy="619"/>
          </a:xfrm>
        </p:grpSpPr>
        <p:sp>
          <p:nvSpPr>
            <p:cNvPr id="68718" name="Line 110"/>
            <p:cNvSpPr>
              <a:spLocks noChangeShapeType="1"/>
            </p:cNvSpPr>
            <p:nvPr/>
          </p:nvSpPr>
          <p:spPr bwMode="auto">
            <a:xfrm flipV="1">
              <a:off x="2394" y="1342"/>
              <a:ext cx="0" cy="6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8719" name="Freeform 111"/>
            <p:cNvSpPr>
              <a:spLocks/>
            </p:cNvSpPr>
            <p:nvPr/>
          </p:nvSpPr>
          <p:spPr bwMode="auto">
            <a:xfrm>
              <a:off x="2387" y="1355"/>
              <a:ext cx="330" cy="606"/>
            </a:xfrm>
            <a:custGeom>
              <a:avLst/>
              <a:gdLst>
                <a:gd name="T0" fmla="*/ 0 w 389"/>
                <a:gd name="T1" fmla="*/ 725 h 727"/>
                <a:gd name="T2" fmla="*/ 43 w 389"/>
                <a:gd name="T3" fmla="*/ 725 h 727"/>
                <a:gd name="T4" fmla="*/ 104 w 389"/>
                <a:gd name="T5" fmla="*/ 712 h 727"/>
                <a:gd name="T6" fmla="*/ 189 w 389"/>
                <a:gd name="T7" fmla="*/ 682 h 727"/>
                <a:gd name="T8" fmla="*/ 267 w 389"/>
                <a:gd name="T9" fmla="*/ 621 h 727"/>
                <a:gd name="T10" fmla="*/ 328 w 389"/>
                <a:gd name="T11" fmla="*/ 544 h 727"/>
                <a:gd name="T12" fmla="*/ 379 w 389"/>
                <a:gd name="T13" fmla="*/ 392 h 727"/>
                <a:gd name="T14" fmla="*/ 389 w 389"/>
                <a:gd name="T15" fmla="*/ 0 h 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9" h="727">
                  <a:moveTo>
                    <a:pt x="0" y="725"/>
                  </a:moveTo>
                  <a:cubicBezTo>
                    <a:pt x="13" y="726"/>
                    <a:pt x="26" y="727"/>
                    <a:pt x="43" y="725"/>
                  </a:cubicBezTo>
                  <a:cubicBezTo>
                    <a:pt x="60" y="723"/>
                    <a:pt x="80" y="719"/>
                    <a:pt x="104" y="712"/>
                  </a:cubicBezTo>
                  <a:cubicBezTo>
                    <a:pt x="128" y="705"/>
                    <a:pt x="162" y="697"/>
                    <a:pt x="189" y="682"/>
                  </a:cubicBezTo>
                  <a:cubicBezTo>
                    <a:pt x="216" y="667"/>
                    <a:pt x="244" y="644"/>
                    <a:pt x="267" y="621"/>
                  </a:cubicBezTo>
                  <a:cubicBezTo>
                    <a:pt x="290" y="598"/>
                    <a:pt x="309" y="582"/>
                    <a:pt x="328" y="544"/>
                  </a:cubicBezTo>
                  <a:cubicBezTo>
                    <a:pt x="347" y="506"/>
                    <a:pt x="369" y="483"/>
                    <a:pt x="379" y="392"/>
                  </a:cubicBezTo>
                  <a:cubicBezTo>
                    <a:pt x="389" y="301"/>
                    <a:pt x="389" y="150"/>
                    <a:pt x="389" y="0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8720" name="Line 112"/>
            <p:cNvSpPr>
              <a:spLocks noChangeShapeType="1"/>
            </p:cNvSpPr>
            <p:nvPr/>
          </p:nvSpPr>
          <p:spPr bwMode="auto">
            <a:xfrm>
              <a:off x="2393" y="1905"/>
              <a:ext cx="181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68721" name="Line 113"/>
            <p:cNvSpPr>
              <a:spLocks noChangeShapeType="1"/>
            </p:cNvSpPr>
            <p:nvPr/>
          </p:nvSpPr>
          <p:spPr bwMode="auto">
            <a:xfrm>
              <a:off x="2393" y="1809"/>
              <a:ext cx="242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68722" name="Line 114"/>
            <p:cNvSpPr>
              <a:spLocks noChangeShapeType="1"/>
            </p:cNvSpPr>
            <p:nvPr/>
          </p:nvSpPr>
          <p:spPr bwMode="auto">
            <a:xfrm>
              <a:off x="2393" y="1713"/>
              <a:ext cx="309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68723" name="Line 115"/>
            <p:cNvSpPr>
              <a:spLocks noChangeShapeType="1"/>
            </p:cNvSpPr>
            <p:nvPr/>
          </p:nvSpPr>
          <p:spPr bwMode="auto">
            <a:xfrm>
              <a:off x="2393" y="1616"/>
              <a:ext cx="32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68724" name="Line 116"/>
            <p:cNvSpPr>
              <a:spLocks noChangeShapeType="1"/>
            </p:cNvSpPr>
            <p:nvPr/>
          </p:nvSpPr>
          <p:spPr bwMode="auto">
            <a:xfrm>
              <a:off x="2393" y="1520"/>
              <a:ext cx="32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68725" name="Line 117"/>
            <p:cNvSpPr>
              <a:spLocks noChangeShapeType="1"/>
            </p:cNvSpPr>
            <p:nvPr/>
          </p:nvSpPr>
          <p:spPr bwMode="auto">
            <a:xfrm>
              <a:off x="2393" y="1424"/>
              <a:ext cx="32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</p:grpSp>
      <p:sp>
        <p:nvSpPr>
          <p:cNvPr id="68726" name="Line 118"/>
          <p:cNvSpPr>
            <a:spLocks noChangeShapeType="1"/>
          </p:cNvSpPr>
          <p:nvPr/>
        </p:nvSpPr>
        <p:spPr bwMode="auto">
          <a:xfrm>
            <a:off x="1695450" y="2814638"/>
            <a:ext cx="0" cy="285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8732" name="Line 124"/>
          <p:cNvSpPr>
            <a:spLocks noChangeShapeType="1"/>
          </p:cNvSpPr>
          <p:nvPr/>
        </p:nvSpPr>
        <p:spPr bwMode="auto">
          <a:xfrm>
            <a:off x="1708150" y="2163763"/>
            <a:ext cx="488950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stealth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70313" tIns="35157" rIns="70313" bIns="35157">
            <a:spAutoFit/>
          </a:bodyPr>
          <a:lstStyle/>
          <a:p>
            <a:endParaRPr lang="fr-FR"/>
          </a:p>
        </p:txBody>
      </p:sp>
      <p:sp>
        <p:nvSpPr>
          <p:cNvPr id="68734" name="Line 126"/>
          <p:cNvSpPr>
            <a:spLocks noChangeShapeType="1"/>
          </p:cNvSpPr>
          <p:nvPr/>
        </p:nvSpPr>
        <p:spPr bwMode="auto">
          <a:xfrm>
            <a:off x="584200" y="3044825"/>
            <a:ext cx="2235200" cy="0"/>
          </a:xfrm>
          <a:prstGeom prst="line">
            <a:avLst/>
          </a:prstGeom>
          <a:noFill/>
          <a:ln w="15875">
            <a:solidFill>
              <a:schemeClr val="hlink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8731" name="Text Box 123"/>
          <p:cNvSpPr txBox="1">
            <a:spLocks noChangeArrowheads="1"/>
          </p:cNvSpPr>
          <p:nvPr/>
        </p:nvSpPr>
        <p:spPr bwMode="auto">
          <a:xfrm>
            <a:off x="1752600" y="1758950"/>
            <a:ext cx="331788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70313" tIns="35157" rIns="70313" bIns="35157">
            <a:spAutoFit/>
          </a:bodyPr>
          <a:lstStyle>
            <a:lvl1pPr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01638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801688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203325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1603375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0605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5177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29749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4321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fr-FR" sz="2100">
                <a:solidFill>
                  <a:srgbClr val="0000FF"/>
                </a:solidFill>
                <a:latin typeface="Times New Roman" charset="0"/>
              </a:rPr>
              <a:t>U</a:t>
            </a:r>
          </a:p>
        </p:txBody>
      </p:sp>
      <p:sp>
        <p:nvSpPr>
          <p:cNvPr id="68795" name="Text Box 187"/>
          <p:cNvSpPr txBox="1">
            <a:spLocks noChangeArrowheads="1"/>
          </p:cNvSpPr>
          <p:nvPr/>
        </p:nvSpPr>
        <p:spPr bwMode="auto">
          <a:xfrm>
            <a:off x="1303338" y="2468563"/>
            <a:ext cx="2968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1800">
                <a:solidFill>
                  <a:srgbClr val="FF0000"/>
                </a:solidFill>
                <a:latin typeface="Symbol" charset="0"/>
              </a:rPr>
              <a:t>d</a:t>
            </a:r>
            <a:endParaRPr lang="fr-FR" sz="1800">
              <a:solidFill>
                <a:srgbClr val="FF0000"/>
              </a:solidFill>
            </a:endParaRPr>
          </a:p>
        </p:txBody>
      </p:sp>
      <p:sp>
        <p:nvSpPr>
          <p:cNvPr id="68797" name="Line 189"/>
          <p:cNvSpPr>
            <a:spLocks noChangeShapeType="1"/>
          </p:cNvSpPr>
          <p:nvPr/>
        </p:nvSpPr>
        <p:spPr bwMode="auto">
          <a:xfrm flipV="1">
            <a:off x="1582738" y="2449513"/>
            <a:ext cx="1587" cy="388937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8814" name="Text Box 206"/>
          <p:cNvSpPr txBox="1">
            <a:spLocks noChangeArrowheads="1"/>
          </p:cNvSpPr>
          <p:nvPr/>
        </p:nvSpPr>
        <p:spPr bwMode="auto">
          <a:xfrm>
            <a:off x="762000" y="1600200"/>
            <a:ext cx="909638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FR" sz="1600">
                <a:solidFill>
                  <a:schemeClr val="hlink"/>
                </a:solidFill>
              </a:rPr>
              <a:t>Fluide</a:t>
            </a:r>
            <a:br>
              <a:rPr lang="fr-FR" sz="1600">
                <a:solidFill>
                  <a:schemeClr val="hlink"/>
                </a:solidFill>
              </a:rPr>
            </a:br>
            <a:r>
              <a:rPr lang="fr-FR" sz="1600">
                <a:solidFill>
                  <a:schemeClr val="hlink"/>
                </a:solidFill>
              </a:rPr>
              <a:t> parfait</a:t>
            </a:r>
          </a:p>
        </p:txBody>
      </p:sp>
      <p:sp>
        <p:nvSpPr>
          <p:cNvPr id="68816" name="Text Box 208"/>
          <p:cNvSpPr txBox="1">
            <a:spLocks noChangeArrowheads="1"/>
          </p:cNvSpPr>
          <p:nvPr/>
        </p:nvSpPr>
        <p:spPr bwMode="auto">
          <a:xfrm>
            <a:off x="228600" y="5819775"/>
            <a:ext cx="2278063" cy="7334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FR">
                <a:solidFill>
                  <a:srgbClr val="FFFFFF"/>
                </a:solidFill>
              </a:rPr>
              <a:t>Ecoulement quasi-</a:t>
            </a:r>
          </a:p>
          <a:p>
            <a:pPr algn="ctr"/>
            <a:r>
              <a:rPr lang="fr-FR">
                <a:solidFill>
                  <a:srgbClr val="FFFFFF"/>
                </a:solidFill>
              </a:rPr>
              <a:t>unidirectionnel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9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9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26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1" grpId="0" animBg="1" autoUpdateAnimBg="0"/>
      <p:bldP spid="68736" grpId="0" animBg="1"/>
      <p:bldP spid="68737" grpId="0" animBg="1"/>
      <p:bldP spid="68738" grpId="0" animBg="1"/>
      <p:bldP spid="68739" grpId="0" animBg="1"/>
      <p:bldP spid="68740" grpId="0" animBg="1"/>
      <p:bldP spid="68747" grpId="0" animBg="1"/>
      <p:bldP spid="68816" grpId="0" animBg="1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Equations de Prandtl</a:t>
            </a:r>
          </a:p>
        </p:txBody>
      </p:sp>
      <p:pic>
        <p:nvPicPr>
          <p:cNvPr id="74778" name="Picture 26" descr="&#10;Image 275.png                                                  000E498AMacintosh HD                   C3E3631A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124200"/>
            <a:ext cx="4448175" cy="156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779" name="Text Box 27"/>
          <p:cNvSpPr txBox="1">
            <a:spLocks noChangeArrowheads="1"/>
          </p:cNvSpPr>
          <p:nvPr/>
        </p:nvSpPr>
        <p:spPr bwMode="auto">
          <a:xfrm>
            <a:off x="304800" y="4797425"/>
            <a:ext cx="5299075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fr-FR"/>
              <a:t> La pression ne varie que suivant x !! </a:t>
            </a:r>
            <a:br>
              <a:rPr lang="fr-FR"/>
            </a:br>
            <a:r>
              <a:rPr lang="fr-FR"/>
              <a:t>	(écoulement presque unidirectionnel)</a:t>
            </a:r>
          </a:p>
        </p:txBody>
      </p:sp>
      <p:pic>
        <p:nvPicPr>
          <p:cNvPr id="74836" name="Picture 84" descr="&#10;Image 276.png                                                  000E498AMacintosh HD                   C3E3631A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400" y="3155950"/>
            <a:ext cx="704850" cy="73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838" name="Text Box 86"/>
          <p:cNvSpPr txBox="1">
            <a:spLocks noChangeArrowheads="1"/>
          </p:cNvSpPr>
          <p:nvPr/>
        </p:nvSpPr>
        <p:spPr bwMode="auto">
          <a:xfrm>
            <a:off x="5503863" y="3048000"/>
            <a:ext cx="3571875" cy="20161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63FFFA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FR">
                <a:solidFill>
                  <a:srgbClr val="FFFFFF"/>
                </a:solidFill>
              </a:rPr>
              <a:t>Raccorde donc </a:t>
            </a:r>
            <a:br>
              <a:rPr lang="fr-FR">
                <a:solidFill>
                  <a:srgbClr val="FFFFFF"/>
                </a:solidFill>
              </a:rPr>
            </a:br>
            <a:r>
              <a:rPr lang="fr-FR">
                <a:solidFill>
                  <a:srgbClr val="CCFFCC"/>
                </a:solidFill>
              </a:rPr>
              <a:t>le champ de vitesses dans la </a:t>
            </a:r>
            <a:br>
              <a:rPr lang="fr-FR">
                <a:solidFill>
                  <a:srgbClr val="CCFFCC"/>
                </a:solidFill>
              </a:rPr>
            </a:br>
            <a:r>
              <a:rPr lang="fr-FR">
                <a:solidFill>
                  <a:srgbClr val="CCFFCC"/>
                </a:solidFill>
              </a:rPr>
              <a:t>couche limite</a:t>
            </a:r>
            <a:r>
              <a:rPr lang="fr-FR">
                <a:solidFill>
                  <a:srgbClr val="FFFFFF"/>
                </a:solidFill>
              </a:rPr>
              <a:t> </a:t>
            </a:r>
          </a:p>
          <a:p>
            <a:pPr algn="ctr"/>
            <a:r>
              <a:rPr lang="fr-FR">
                <a:solidFill>
                  <a:srgbClr val="FFFFFF"/>
                </a:solidFill>
              </a:rPr>
              <a:t>au </a:t>
            </a:r>
            <a:br>
              <a:rPr lang="fr-FR">
                <a:solidFill>
                  <a:srgbClr val="FFFFFF"/>
                </a:solidFill>
              </a:rPr>
            </a:br>
            <a:r>
              <a:rPr lang="fr-FR">
                <a:solidFill>
                  <a:srgbClr val="63FFFA"/>
                </a:solidFill>
              </a:rPr>
              <a:t>champ prédit par</a:t>
            </a:r>
          </a:p>
          <a:p>
            <a:pPr algn="ctr"/>
            <a:r>
              <a:rPr lang="fr-FR">
                <a:solidFill>
                  <a:srgbClr val="63FFFA"/>
                </a:solidFill>
              </a:rPr>
              <a:t>théorie fluide parfait</a:t>
            </a:r>
          </a:p>
        </p:txBody>
      </p:sp>
      <p:sp>
        <p:nvSpPr>
          <p:cNvPr id="74839" name="Rectangle 87"/>
          <p:cNvSpPr>
            <a:spLocks noChangeArrowheads="1"/>
          </p:cNvSpPr>
          <p:nvPr/>
        </p:nvSpPr>
        <p:spPr bwMode="auto">
          <a:xfrm>
            <a:off x="685800" y="3048000"/>
            <a:ext cx="4648200" cy="1752600"/>
          </a:xfrm>
          <a:prstGeom prst="rect">
            <a:avLst/>
          </a:prstGeom>
          <a:solidFill>
            <a:srgbClr val="CCFFCC">
              <a:alpha val="25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74840" name="Rectangle 88"/>
          <p:cNvSpPr>
            <a:spLocks noChangeArrowheads="1"/>
          </p:cNvSpPr>
          <p:nvPr/>
        </p:nvSpPr>
        <p:spPr bwMode="auto">
          <a:xfrm>
            <a:off x="2819400" y="3048000"/>
            <a:ext cx="889000" cy="889000"/>
          </a:xfrm>
          <a:prstGeom prst="rect">
            <a:avLst/>
          </a:prstGeom>
          <a:solidFill>
            <a:srgbClr val="63FFFA">
              <a:alpha val="25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74844" name="Rectangle 92"/>
          <p:cNvSpPr>
            <a:spLocks noChangeArrowheads="1"/>
          </p:cNvSpPr>
          <p:nvPr/>
        </p:nvSpPr>
        <p:spPr bwMode="auto">
          <a:xfrm>
            <a:off x="2819400" y="1111250"/>
            <a:ext cx="3798888" cy="1858963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74845" name="Rectangle 93"/>
          <p:cNvSpPr>
            <a:spLocks noChangeArrowheads="1"/>
          </p:cNvSpPr>
          <p:nvPr/>
        </p:nvSpPr>
        <p:spPr bwMode="auto">
          <a:xfrm>
            <a:off x="3513138" y="2203450"/>
            <a:ext cx="3111500" cy="75565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74846" name="Freeform 94"/>
          <p:cNvSpPr>
            <a:spLocks/>
          </p:cNvSpPr>
          <p:nvPr/>
        </p:nvSpPr>
        <p:spPr bwMode="auto">
          <a:xfrm>
            <a:off x="2827338" y="1860550"/>
            <a:ext cx="3810000" cy="1104900"/>
          </a:xfrm>
          <a:custGeom>
            <a:avLst/>
            <a:gdLst>
              <a:gd name="T0" fmla="*/ 0 w 2400"/>
              <a:gd name="T1" fmla="*/ 696 h 696"/>
              <a:gd name="T2" fmla="*/ 48 w 2400"/>
              <a:gd name="T3" fmla="*/ 552 h 696"/>
              <a:gd name="T4" fmla="*/ 144 w 2400"/>
              <a:gd name="T5" fmla="*/ 408 h 696"/>
              <a:gd name="T6" fmla="*/ 288 w 2400"/>
              <a:gd name="T7" fmla="*/ 264 h 696"/>
              <a:gd name="T8" fmla="*/ 528 w 2400"/>
              <a:gd name="T9" fmla="*/ 120 h 696"/>
              <a:gd name="T10" fmla="*/ 912 w 2400"/>
              <a:gd name="T11" fmla="*/ 24 h 696"/>
              <a:gd name="T12" fmla="*/ 1440 w 2400"/>
              <a:gd name="T13" fmla="*/ 24 h 696"/>
              <a:gd name="T14" fmla="*/ 2208 w 2400"/>
              <a:gd name="T15" fmla="*/ 168 h 696"/>
              <a:gd name="T16" fmla="*/ 2400 w 2400"/>
              <a:gd name="T17" fmla="*/ 216 h 6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400" h="696">
                <a:moveTo>
                  <a:pt x="0" y="696"/>
                </a:moveTo>
                <a:cubicBezTo>
                  <a:pt x="12" y="648"/>
                  <a:pt x="24" y="600"/>
                  <a:pt x="48" y="552"/>
                </a:cubicBezTo>
                <a:cubicBezTo>
                  <a:pt x="72" y="504"/>
                  <a:pt x="104" y="456"/>
                  <a:pt x="144" y="408"/>
                </a:cubicBezTo>
                <a:cubicBezTo>
                  <a:pt x="184" y="360"/>
                  <a:pt x="224" y="312"/>
                  <a:pt x="288" y="264"/>
                </a:cubicBezTo>
                <a:cubicBezTo>
                  <a:pt x="352" y="216"/>
                  <a:pt x="424" y="160"/>
                  <a:pt x="528" y="120"/>
                </a:cubicBezTo>
                <a:cubicBezTo>
                  <a:pt x="632" y="80"/>
                  <a:pt x="760" y="40"/>
                  <a:pt x="912" y="24"/>
                </a:cubicBezTo>
                <a:cubicBezTo>
                  <a:pt x="1064" y="8"/>
                  <a:pt x="1224" y="0"/>
                  <a:pt x="1440" y="24"/>
                </a:cubicBezTo>
                <a:cubicBezTo>
                  <a:pt x="1656" y="48"/>
                  <a:pt x="2048" y="136"/>
                  <a:pt x="2208" y="168"/>
                </a:cubicBezTo>
                <a:cubicBezTo>
                  <a:pt x="2368" y="200"/>
                  <a:pt x="2384" y="208"/>
                  <a:pt x="2400" y="216"/>
                </a:cubicBezTo>
              </a:path>
            </a:pathLst>
          </a:cu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74847" name="Text Box 95"/>
          <p:cNvSpPr txBox="1">
            <a:spLocks noChangeArrowheads="1"/>
          </p:cNvSpPr>
          <p:nvPr/>
        </p:nvSpPr>
        <p:spPr bwMode="auto">
          <a:xfrm rot="600321">
            <a:off x="4452938" y="1898650"/>
            <a:ext cx="2968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1800">
                <a:solidFill>
                  <a:srgbClr val="FF0000"/>
                </a:solidFill>
                <a:latin typeface="Symbol" charset="0"/>
              </a:rPr>
              <a:t>d</a:t>
            </a:r>
            <a:endParaRPr lang="fr-FR" sz="1800">
              <a:solidFill>
                <a:srgbClr val="FF0000"/>
              </a:solidFill>
            </a:endParaRPr>
          </a:p>
        </p:txBody>
      </p:sp>
      <p:sp>
        <p:nvSpPr>
          <p:cNvPr id="74848" name="Line 96"/>
          <p:cNvSpPr>
            <a:spLocks noChangeShapeType="1"/>
          </p:cNvSpPr>
          <p:nvPr/>
        </p:nvSpPr>
        <p:spPr bwMode="auto">
          <a:xfrm rot="600321" flipH="1" flipV="1">
            <a:off x="4695825" y="1843088"/>
            <a:ext cx="31750" cy="484187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74849" name="Freeform 97"/>
          <p:cNvSpPr>
            <a:spLocks/>
          </p:cNvSpPr>
          <p:nvPr/>
        </p:nvSpPr>
        <p:spPr bwMode="auto">
          <a:xfrm rot="77977">
            <a:off x="2827338" y="2311400"/>
            <a:ext cx="3810000" cy="685800"/>
          </a:xfrm>
          <a:custGeom>
            <a:avLst/>
            <a:gdLst>
              <a:gd name="T0" fmla="*/ 0 w 2400"/>
              <a:gd name="T1" fmla="*/ 432 h 432"/>
              <a:gd name="T2" fmla="*/ 96 w 2400"/>
              <a:gd name="T3" fmla="*/ 288 h 432"/>
              <a:gd name="T4" fmla="*/ 240 w 2400"/>
              <a:gd name="T5" fmla="*/ 192 h 432"/>
              <a:gd name="T6" fmla="*/ 432 w 2400"/>
              <a:gd name="T7" fmla="*/ 96 h 432"/>
              <a:gd name="T8" fmla="*/ 960 w 2400"/>
              <a:gd name="T9" fmla="*/ 0 h 432"/>
              <a:gd name="T10" fmla="*/ 1680 w 2400"/>
              <a:gd name="T11" fmla="*/ 96 h 432"/>
              <a:gd name="T12" fmla="*/ 2208 w 2400"/>
              <a:gd name="T13" fmla="*/ 288 h 432"/>
              <a:gd name="T14" fmla="*/ 2400 w 2400"/>
              <a:gd name="T15" fmla="*/ 384 h 4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400" h="432">
                <a:moveTo>
                  <a:pt x="0" y="432"/>
                </a:moveTo>
                <a:cubicBezTo>
                  <a:pt x="28" y="380"/>
                  <a:pt x="56" y="328"/>
                  <a:pt x="96" y="288"/>
                </a:cubicBezTo>
                <a:cubicBezTo>
                  <a:pt x="136" y="248"/>
                  <a:pt x="184" y="224"/>
                  <a:pt x="240" y="192"/>
                </a:cubicBezTo>
                <a:cubicBezTo>
                  <a:pt x="296" y="160"/>
                  <a:pt x="312" y="128"/>
                  <a:pt x="432" y="96"/>
                </a:cubicBezTo>
                <a:cubicBezTo>
                  <a:pt x="552" y="64"/>
                  <a:pt x="752" y="0"/>
                  <a:pt x="960" y="0"/>
                </a:cubicBezTo>
                <a:cubicBezTo>
                  <a:pt x="1168" y="0"/>
                  <a:pt x="1472" y="48"/>
                  <a:pt x="1680" y="96"/>
                </a:cubicBezTo>
                <a:cubicBezTo>
                  <a:pt x="1888" y="144"/>
                  <a:pt x="2088" y="240"/>
                  <a:pt x="2208" y="288"/>
                </a:cubicBezTo>
                <a:cubicBezTo>
                  <a:pt x="2328" y="336"/>
                  <a:pt x="2364" y="360"/>
                  <a:pt x="2400" y="384"/>
                </a:cubicBezTo>
              </a:path>
            </a:pathLst>
          </a:custGeom>
          <a:solidFill>
            <a:srgbClr val="E6E6E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grpSp>
        <p:nvGrpSpPr>
          <p:cNvPr id="74850" name="Group 98"/>
          <p:cNvGrpSpPr>
            <a:grpSpLocks/>
          </p:cNvGrpSpPr>
          <p:nvPr/>
        </p:nvGrpSpPr>
        <p:grpSpPr bwMode="auto">
          <a:xfrm rot="-1360671">
            <a:off x="3263900" y="1871663"/>
            <a:ext cx="271463" cy="554037"/>
            <a:chOff x="2387" y="1342"/>
            <a:chExt cx="333" cy="619"/>
          </a:xfrm>
        </p:grpSpPr>
        <p:sp>
          <p:nvSpPr>
            <p:cNvPr id="74851" name="Line 99"/>
            <p:cNvSpPr>
              <a:spLocks noChangeShapeType="1"/>
            </p:cNvSpPr>
            <p:nvPr/>
          </p:nvSpPr>
          <p:spPr bwMode="auto">
            <a:xfrm flipV="1">
              <a:off x="2394" y="1342"/>
              <a:ext cx="0" cy="6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4852" name="Freeform 100"/>
            <p:cNvSpPr>
              <a:spLocks/>
            </p:cNvSpPr>
            <p:nvPr/>
          </p:nvSpPr>
          <p:spPr bwMode="auto">
            <a:xfrm>
              <a:off x="2387" y="1355"/>
              <a:ext cx="330" cy="606"/>
            </a:xfrm>
            <a:custGeom>
              <a:avLst/>
              <a:gdLst>
                <a:gd name="T0" fmla="*/ 0 w 389"/>
                <a:gd name="T1" fmla="*/ 725 h 727"/>
                <a:gd name="T2" fmla="*/ 43 w 389"/>
                <a:gd name="T3" fmla="*/ 725 h 727"/>
                <a:gd name="T4" fmla="*/ 104 w 389"/>
                <a:gd name="T5" fmla="*/ 712 h 727"/>
                <a:gd name="T6" fmla="*/ 189 w 389"/>
                <a:gd name="T7" fmla="*/ 682 h 727"/>
                <a:gd name="T8" fmla="*/ 267 w 389"/>
                <a:gd name="T9" fmla="*/ 621 h 727"/>
                <a:gd name="T10" fmla="*/ 328 w 389"/>
                <a:gd name="T11" fmla="*/ 544 h 727"/>
                <a:gd name="T12" fmla="*/ 379 w 389"/>
                <a:gd name="T13" fmla="*/ 392 h 727"/>
                <a:gd name="T14" fmla="*/ 389 w 389"/>
                <a:gd name="T15" fmla="*/ 0 h 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9" h="727">
                  <a:moveTo>
                    <a:pt x="0" y="725"/>
                  </a:moveTo>
                  <a:cubicBezTo>
                    <a:pt x="13" y="726"/>
                    <a:pt x="26" y="727"/>
                    <a:pt x="43" y="725"/>
                  </a:cubicBezTo>
                  <a:cubicBezTo>
                    <a:pt x="60" y="723"/>
                    <a:pt x="80" y="719"/>
                    <a:pt x="104" y="712"/>
                  </a:cubicBezTo>
                  <a:cubicBezTo>
                    <a:pt x="128" y="705"/>
                    <a:pt x="162" y="697"/>
                    <a:pt x="189" y="682"/>
                  </a:cubicBezTo>
                  <a:cubicBezTo>
                    <a:pt x="216" y="667"/>
                    <a:pt x="244" y="644"/>
                    <a:pt x="267" y="621"/>
                  </a:cubicBezTo>
                  <a:cubicBezTo>
                    <a:pt x="290" y="598"/>
                    <a:pt x="309" y="582"/>
                    <a:pt x="328" y="544"/>
                  </a:cubicBezTo>
                  <a:cubicBezTo>
                    <a:pt x="347" y="506"/>
                    <a:pt x="369" y="483"/>
                    <a:pt x="379" y="392"/>
                  </a:cubicBezTo>
                  <a:cubicBezTo>
                    <a:pt x="389" y="301"/>
                    <a:pt x="389" y="150"/>
                    <a:pt x="389" y="0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4853" name="Line 101"/>
            <p:cNvSpPr>
              <a:spLocks noChangeShapeType="1"/>
            </p:cNvSpPr>
            <p:nvPr/>
          </p:nvSpPr>
          <p:spPr bwMode="auto">
            <a:xfrm>
              <a:off x="2393" y="1905"/>
              <a:ext cx="181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74854" name="Line 102"/>
            <p:cNvSpPr>
              <a:spLocks noChangeShapeType="1"/>
            </p:cNvSpPr>
            <p:nvPr/>
          </p:nvSpPr>
          <p:spPr bwMode="auto">
            <a:xfrm>
              <a:off x="2393" y="1809"/>
              <a:ext cx="242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74855" name="Line 103"/>
            <p:cNvSpPr>
              <a:spLocks noChangeShapeType="1"/>
            </p:cNvSpPr>
            <p:nvPr/>
          </p:nvSpPr>
          <p:spPr bwMode="auto">
            <a:xfrm>
              <a:off x="2393" y="1713"/>
              <a:ext cx="309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74856" name="Line 104"/>
            <p:cNvSpPr>
              <a:spLocks noChangeShapeType="1"/>
            </p:cNvSpPr>
            <p:nvPr/>
          </p:nvSpPr>
          <p:spPr bwMode="auto">
            <a:xfrm>
              <a:off x="2393" y="1616"/>
              <a:ext cx="32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74857" name="Line 105"/>
            <p:cNvSpPr>
              <a:spLocks noChangeShapeType="1"/>
            </p:cNvSpPr>
            <p:nvPr/>
          </p:nvSpPr>
          <p:spPr bwMode="auto">
            <a:xfrm>
              <a:off x="2393" y="1520"/>
              <a:ext cx="32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74858" name="Line 106"/>
            <p:cNvSpPr>
              <a:spLocks noChangeShapeType="1"/>
            </p:cNvSpPr>
            <p:nvPr/>
          </p:nvSpPr>
          <p:spPr bwMode="auto">
            <a:xfrm>
              <a:off x="2393" y="1424"/>
              <a:ext cx="32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</p:grpSp>
      <p:grpSp>
        <p:nvGrpSpPr>
          <p:cNvPr id="74859" name="Group 107"/>
          <p:cNvGrpSpPr>
            <a:grpSpLocks/>
          </p:cNvGrpSpPr>
          <p:nvPr/>
        </p:nvGrpSpPr>
        <p:grpSpPr bwMode="auto">
          <a:xfrm rot="-780743">
            <a:off x="3800475" y="1730375"/>
            <a:ext cx="395288" cy="554038"/>
            <a:chOff x="2387" y="1342"/>
            <a:chExt cx="333" cy="619"/>
          </a:xfrm>
        </p:grpSpPr>
        <p:sp>
          <p:nvSpPr>
            <p:cNvPr id="74860" name="Line 108"/>
            <p:cNvSpPr>
              <a:spLocks noChangeShapeType="1"/>
            </p:cNvSpPr>
            <p:nvPr/>
          </p:nvSpPr>
          <p:spPr bwMode="auto">
            <a:xfrm flipV="1">
              <a:off x="2394" y="1342"/>
              <a:ext cx="0" cy="6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4861" name="Freeform 109"/>
            <p:cNvSpPr>
              <a:spLocks/>
            </p:cNvSpPr>
            <p:nvPr/>
          </p:nvSpPr>
          <p:spPr bwMode="auto">
            <a:xfrm>
              <a:off x="2387" y="1355"/>
              <a:ext cx="330" cy="606"/>
            </a:xfrm>
            <a:custGeom>
              <a:avLst/>
              <a:gdLst>
                <a:gd name="T0" fmla="*/ 0 w 389"/>
                <a:gd name="T1" fmla="*/ 725 h 727"/>
                <a:gd name="T2" fmla="*/ 43 w 389"/>
                <a:gd name="T3" fmla="*/ 725 h 727"/>
                <a:gd name="T4" fmla="*/ 104 w 389"/>
                <a:gd name="T5" fmla="*/ 712 h 727"/>
                <a:gd name="T6" fmla="*/ 189 w 389"/>
                <a:gd name="T7" fmla="*/ 682 h 727"/>
                <a:gd name="T8" fmla="*/ 267 w 389"/>
                <a:gd name="T9" fmla="*/ 621 h 727"/>
                <a:gd name="T10" fmla="*/ 328 w 389"/>
                <a:gd name="T11" fmla="*/ 544 h 727"/>
                <a:gd name="T12" fmla="*/ 379 w 389"/>
                <a:gd name="T13" fmla="*/ 392 h 727"/>
                <a:gd name="T14" fmla="*/ 389 w 389"/>
                <a:gd name="T15" fmla="*/ 0 h 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9" h="727">
                  <a:moveTo>
                    <a:pt x="0" y="725"/>
                  </a:moveTo>
                  <a:cubicBezTo>
                    <a:pt x="13" y="726"/>
                    <a:pt x="26" y="727"/>
                    <a:pt x="43" y="725"/>
                  </a:cubicBezTo>
                  <a:cubicBezTo>
                    <a:pt x="60" y="723"/>
                    <a:pt x="80" y="719"/>
                    <a:pt x="104" y="712"/>
                  </a:cubicBezTo>
                  <a:cubicBezTo>
                    <a:pt x="128" y="705"/>
                    <a:pt x="162" y="697"/>
                    <a:pt x="189" y="682"/>
                  </a:cubicBezTo>
                  <a:cubicBezTo>
                    <a:pt x="216" y="667"/>
                    <a:pt x="244" y="644"/>
                    <a:pt x="267" y="621"/>
                  </a:cubicBezTo>
                  <a:cubicBezTo>
                    <a:pt x="290" y="598"/>
                    <a:pt x="309" y="582"/>
                    <a:pt x="328" y="544"/>
                  </a:cubicBezTo>
                  <a:cubicBezTo>
                    <a:pt x="347" y="506"/>
                    <a:pt x="369" y="483"/>
                    <a:pt x="379" y="392"/>
                  </a:cubicBezTo>
                  <a:cubicBezTo>
                    <a:pt x="389" y="301"/>
                    <a:pt x="389" y="150"/>
                    <a:pt x="389" y="0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4862" name="Line 110"/>
            <p:cNvSpPr>
              <a:spLocks noChangeShapeType="1"/>
            </p:cNvSpPr>
            <p:nvPr/>
          </p:nvSpPr>
          <p:spPr bwMode="auto">
            <a:xfrm>
              <a:off x="2393" y="1905"/>
              <a:ext cx="181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74863" name="Line 111"/>
            <p:cNvSpPr>
              <a:spLocks noChangeShapeType="1"/>
            </p:cNvSpPr>
            <p:nvPr/>
          </p:nvSpPr>
          <p:spPr bwMode="auto">
            <a:xfrm>
              <a:off x="2393" y="1809"/>
              <a:ext cx="242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74864" name="Line 112"/>
            <p:cNvSpPr>
              <a:spLocks noChangeShapeType="1"/>
            </p:cNvSpPr>
            <p:nvPr/>
          </p:nvSpPr>
          <p:spPr bwMode="auto">
            <a:xfrm>
              <a:off x="2393" y="1713"/>
              <a:ext cx="309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74865" name="Line 113"/>
            <p:cNvSpPr>
              <a:spLocks noChangeShapeType="1"/>
            </p:cNvSpPr>
            <p:nvPr/>
          </p:nvSpPr>
          <p:spPr bwMode="auto">
            <a:xfrm>
              <a:off x="2393" y="1616"/>
              <a:ext cx="32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74866" name="Line 114"/>
            <p:cNvSpPr>
              <a:spLocks noChangeShapeType="1"/>
            </p:cNvSpPr>
            <p:nvPr/>
          </p:nvSpPr>
          <p:spPr bwMode="auto">
            <a:xfrm>
              <a:off x="2393" y="1520"/>
              <a:ext cx="32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74867" name="Line 115"/>
            <p:cNvSpPr>
              <a:spLocks noChangeShapeType="1"/>
            </p:cNvSpPr>
            <p:nvPr/>
          </p:nvSpPr>
          <p:spPr bwMode="auto">
            <a:xfrm>
              <a:off x="2393" y="1424"/>
              <a:ext cx="32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</p:grpSp>
      <p:grpSp>
        <p:nvGrpSpPr>
          <p:cNvPr id="74868" name="Group 116"/>
          <p:cNvGrpSpPr>
            <a:grpSpLocks/>
          </p:cNvGrpSpPr>
          <p:nvPr/>
        </p:nvGrpSpPr>
        <p:grpSpPr bwMode="auto">
          <a:xfrm rot="611987">
            <a:off x="4878388" y="1674813"/>
            <a:ext cx="461962" cy="703262"/>
            <a:chOff x="2387" y="1342"/>
            <a:chExt cx="333" cy="619"/>
          </a:xfrm>
        </p:grpSpPr>
        <p:sp>
          <p:nvSpPr>
            <p:cNvPr id="74869" name="Line 117"/>
            <p:cNvSpPr>
              <a:spLocks noChangeShapeType="1"/>
            </p:cNvSpPr>
            <p:nvPr/>
          </p:nvSpPr>
          <p:spPr bwMode="auto">
            <a:xfrm flipV="1">
              <a:off x="2394" y="1342"/>
              <a:ext cx="0" cy="6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4870" name="Freeform 118"/>
            <p:cNvSpPr>
              <a:spLocks/>
            </p:cNvSpPr>
            <p:nvPr/>
          </p:nvSpPr>
          <p:spPr bwMode="auto">
            <a:xfrm>
              <a:off x="2387" y="1355"/>
              <a:ext cx="330" cy="606"/>
            </a:xfrm>
            <a:custGeom>
              <a:avLst/>
              <a:gdLst>
                <a:gd name="T0" fmla="*/ 0 w 389"/>
                <a:gd name="T1" fmla="*/ 725 h 727"/>
                <a:gd name="T2" fmla="*/ 43 w 389"/>
                <a:gd name="T3" fmla="*/ 725 h 727"/>
                <a:gd name="T4" fmla="*/ 104 w 389"/>
                <a:gd name="T5" fmla="*/ 712 h 727"/>
                <a:gd name="T6" fmla="*/ 189 w 389"/>
                <a:gd name="T7" fmla="*/ 682 h 727"/>
                <a:gd name="T8" fmla="*/ 267 w 389"/>
                <a:gd name="T9" fmla="*/ 621 h 727"/>
                <a:gd name="T10" fmla="*/ 328 w 389"/>
                <a:gd name="T11" fmla="*/ 544 h 727"/>
                <a:gd name="T12" fmla="*/ 379 w 389"/>
                <a:gd name="T13" fmla="*/ 392 h 727"/>
                <a:gd name="T14" fmla="*/ 389 w 389"/>
                <a:gd name="T15" fmla="*/ 0 h 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9" h="727">
                  <a:moveTo>
                    <a:pt x="0" y="725"/>
                  </a:moveTo>
                  <a:cubicBezTo>
                    <a:pt x="13" y="726"/>
                    <a:pt x="26" y="727"/>
                    <a:pt x="43" y="725"/>
                  </a:cubicBezTo>
                  <a:cubicBezTo>
                    <a:pt x="60" y="723"/>
                    <a:pt x="80" y="719"/>
                    <a:pt x="104" y="712"/>
                  </a:cubicBezTo>
                  <a:cubicBezTo>
                    <a:pt x="128" y="705"/>
                    <a:pt x="162" y="697"/>
                    <a:pt x="189" y="682"/>
                  </a:cubicBezTo>
                  <a:cubicBezTo>
                    <a:pt x="216" y="667"/>
                    <a:pt x="244" y="644"/>
                    <a:pt x="267" y="621"/>
                  </a:cubicBezTo>
                  <a:cubicBezTo>
                    <a:pt x="290" y="598"/>
                    <a:pt x="309" y="582"/>
                    <a:pt x="328" y="544"/>
                  </a:cubicBezTo>
                  <a:cubicBezTo>
                    <a:pt x="347" y="506"/>
                    <a:pt x="369" y="483"/>
                    <a:pt x="379" y="392"/>
                  </a:cubicBezTo>
                  <a:cubicBezTo>
                    <a:pt x="389" y="301"/>
                    <a:pt x="389" y="150"/>
                    <a:pt x="389" y="0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4871" name="Line 119"/>
            <p:cNvSpPr>
              <a:spLocks noChangeShapeType="1"/>
            </p:cNvSpPr>
            <p:nvPr/>
          </p:nvSpPr>
          <p:spPr bwMode="auto">
            <a:xfrm>
              <a:off x="2393" y="1905"/>
              <a:ext cx="181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74872" name="Line 120"/>
            <p:cNvSpPr>
              <a:spLocks noChangeShapeType="1"/>
            </p:cNvSpPr>
            <p:nvPr/>
          </p:nvSpPr>
          <p:spPr bwMode="auto">
            <a:xfrm>
              <a:off x="2393" y="1809"/>
              <a:ext cx="242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74873" name="Line 121"/>
            <p:cNvSpPr>
              <a:spLocks noChangeShapeType="1"/>
            </p:cNvSpPr>
            <p:nvPr/>
          </p:nvSpPr>
          <p:spPr bwMode="auto">
            <a:xfrm>
              <a:off x="2393" y="1713"/>
              <a:ext cx="309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74874" name="Line 122"/>
            <p:cNvSpPr>
              <a:spLocks noChangeShapeType="1"/>
            </p:cNvSpPr>
            <p:nvPr/>
          </p:nvSpPr>
          <p:spPr bwMode="auto">
            <a:xfrm>
              <a:off x="2393" y="1616"/>
              <a:ext cx="32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74875" name="Line 123"/>
            <p:cNvSpPr>
              <a:spLocks noChangeShapeType="1"/>
            </p:cNvSpPr>
            <p:nvPr/>
          </p:nvSpPr>
          <p:spPr bwMode="auto">
            <a:xfrm>
              <a:off x="2393" y="1520"/>
              <a:ext cx="32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74876" name="Line 124"/>
            <p:cNvSpPr>
              <a:spLocks noChangeShapeType="1"/>
            </p:cNvSpPr>
            <p:nvPr/>
          </p:nvSpPr>
          <p:spPr bwMode="auto">
            <a:xfrm>
              <a:off x="2393" y="1424"/>
              <a:ext cx="32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</p:grpSp>
      <p:sp>
        <p:nvSpPr>
          <p:cNvPr id="74877" name="Line 125"/>
          <p:cNvSpPr>
            <a:spLocks noChangeShapeType="1"/>
          </p:cNvSpPr>
          <p:nvPr/>
        </p:nvSpPr>
        <p:spPr bwMode="auto">
          <a:xfrm rot="600321" flipH="1" flipV="1">
            <a:off x="3670300" y="2032000"/>
            <a:ext cx="149225" cy="315913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74878" name="Text Box 126"/>
          <p:cNvSpPr txBox="1">
            <a:spLocks noChangeArrowheads="1"/>
          </p:cNvSpPr>
          <p:nvPr/>
        </p:nvSpPr>
        <p:spPr bwMode="auto">
          <a:xfrm rot="-946447">
            <a:off x="3506788" y="2082800"/>
            <a:ext cx="2968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1800">
                <a:solidFill>
                  <a:srgbClr val="FF0000"/>
                </a:solidFill>
                <a:latin typeface="Symbol" charset="0"/>
              </a:rPr>
              <a:t>d</a:t>
            </a:r>
            <a:endParaRPr lang="fr-FR" sz="1800">
              <a:solidFill>
                <a:srgbClr val="FF0000"/>
              </a:solidFill>
            </a:endParaRPr>
          </a:p>
        </p:txBody>
      </p:sp>
      <p:grpSp>
        <p:nvGrpSpPr>
          <p:cNvPr id="74879" name="Group 127"/>
          <p:cNvGrpSpPr>
            <a:grpSpLocks/>
          </p:cNvGrpSpPr>
          <p:nvPr/>
        </p:nvGrpSpPr>
        <p:grpSpPr bwMode="auto">
          <a:xfrm rot="806321">
            <a:off x="5675313" y="1766888"/>
            <a:ext cx="517525" cy="795337"/>
            <a:chOff x="2387" y="1342"/>
            <a:chExt cx="333" cy="619"/>
          </a:xfrm>
        </p:grpSpPr>
        <p:sp>
          <p:nvSpPr>
            <p:cNvPr id="74880" name="Line 128"/>
            <p:cNvSpPr>
              <a:spLocks noChangeShapeType="1"/>
            </p:cNvSpPr>
            <p:nvPr/>
          </p:nvSpPr>
          <p:spPr bwMode="auto">
            <a:xfrm flipV="1">
              <a:off x="2394" y="1342"/>
              <a:ext cx="0" cy="6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4881" name="Freeform 129"/>
            <p:cNvSpPr>
              <a:spLocks/>
            </p:cNvSpPr>
            <p:nvPr/>
          </p:nvSpPr>
          <p:spPr bwMode="auto">
            <a:xfrm>
              <a:off x="2387" y="1355"/>
              <a:ext cx="330" cy="606"/>
            </a:xfrm>
            <a:custGeom>
              <a:avLst/>
              <a:gdLst>
                <a:gd name="T0" fmla="*/ 0 w 389"/>
                <a:gd name="T1" fmla="*/ 725 h 727"/>
                <a:gd name="T2" fmla="*/ 43 w 389"/>
                <a:gd name="T3" fmla="*/ 725 h 727"/>
                <a:gd name="T4" fmla="*/ 104 w 389"/>
                <a:gd name="T5" fmla="*/ 712 h 727"/>
                <a:gd name="T6" fmla="*/ 189 w 389"/>
                <a:gd name="T7" fmla="*/ 682 h 727"/>
                <a:gd name="T8" fmla="*/ 267 w 389"/>
                <a:gd name="T9" fmla="*/ 621 h 727"/>
                <a:gd name="T10" fmla="*/ 328 w 389"/>
                <a:gd name="T11" fmla="*/ 544 h 727"/>
                <a:gd name="T12" fmla="*/ 379 w 389"/>
                <a:gd name="T13" fmla="*/ 392 h 727"/>
                <a:gd name="T14" fmla="*/ 389 w 389"/>
                <a:gd name="T15" fmla="*/ 0 h 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9" h="727">
                  <a:moveTo>
                    <a:pt x="0" y="725"/>
                  </a:moveTo>
                  <a:cubicBezTo>
                    <a:pt x="13" y="726"/>
                    <a:pt x="26" y="727"/>
                    <a:pt x="43" y="725"/>
                  </a:cubicBezTo>
                  <a:cubicBezTo>
                    <a:pt x="60" y="723"/>
                    <a:pt x="80" y="719"/>
                    <a:pt x="104" y="712"/>
                  </a:cubicBezTo>
                  <a:cubicBezTo>
                    <a:pt x="128" y="705"/>
                    <a:pt x="162" y="697"/>
                    <a:pt x="189" y="682"/>
                  </a:cubicBezTo>
                  <a:cubicBezTo>
                    <a:pt x="216" y="667"/>
                    <a:pt x="244" y="644"/>
                    <a:pt x="267" y="621"/>
                  </a:cubicBezTo>
                  <a:cubicBezTo>
                    <a:pt x="290" y="598"/>
                    <a:pt x="309" y="582"/>
                    <a:pt x="328" y="544"/>
                  </a:cubicBezTo>
                  <a:cubicBezTo>
                    <a:pt x="347" y="506"/>
                    <a:pt x="369" y="483"/>
                    <a:pt x="379" y="392"/>
                  </a:cubicBezTo>
                  <a:cubicBezTo>
                    <a:pt x="389" y="301"/>
                    <a:pt x="389" y="150"/>
                    <a:pt x="389" y="0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4882" name="Line 130"/>
            <p:cNvSpPr>
              <a:spLocks noChangeShapeType="1"/>
            </p:cNvSpPr>
            <p:nvPr/>
          </p:nvSpPr>
          <p:spPr bwMode="auto">
            <a:xfrm>
              <a:off x="2393" y="1905"/>
              <a:ext cx="181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74883" name="Line 131"/>
            <p:cNvSpPr>
              <a:spLocks noChangeShapeType="1"/>
            </p:cNvSpPr>
            <p:nvPr/>
          </p:nvSpPr>
          <p:spPr bwMode="auto">
            <a:xfrm>
              <a:off x="2393" y="1809"/>
              <a:ext cx="242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74884" name="Line 132"/>
            <p:cNvSpPr>
              <a:spLocks noChangeShapeType="1"/>
            </p:cNvSpPr>
            <p:nvPr/>
          </p:nvSpPr>
          <p:spPr bwMode="auto">
            <a:xfrm>
              <a:off x="2393" y="1713"/>
              <a:ext cx="309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74885" name="Line 133"/>
            <p:cNvSpPr>
              <a:spLocks noChangeShapeType="1"/>
            </p:cNvSpPr>
            <p:nvPr/>
          </p:nvSpPr>
          <p:spPr bwMode="auto">
            <a:xfrm>
              <a:off x="2393" y="1616"/>
              <a:ext cx="32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74886" name="Line 134"/>
            <p:cNvSpPr>
              <a:spLocks noChangeShapeType="1"/>
            </p:cNvSpPr>
            <p:nvPr/>
          </p:nvSpPr>
          <p:spPr bwMode="auto">
            <a:xfrm>
              <a:off x="2393" y="1520"/>
              <a:ext cx="32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74887" name="Line 135"/>
            <p:cNvSpPr>
              <a:spLocks noChangeShapeType="1"/>
            </p:cNvSpPr>
            <p:nvPr/>
          </p:nvSpPr>
          <p:spPr bwMode="auto">
            <a:xfrm>
              <a:off x="2393" y="1424"/>
              <a:ext cx="32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</p:grpSp>
      <p:sp>
        <p:nvSpPr>
          <p:cNvPr id="74888" name="Freeform 136"/>
          <p:cNvSpPr>
            <a:spLocks/>
          </p:cNvSpPr>
          <p:nvPr/>
        </p:nvSpPr>
        <p:spPr bwMode="auto">
          <a:xfrm>
            <a:off x="2903538" y="2424113"/>
            <a:ext cx="1892300" cy="541337"/>
          </a:xfrm>
          <a:custGeom>
            <a:avLst/>
            <a:gdLst>
              <a:gd name="T0" fmla="*/ 0 w 1192"/>
              <a:gd name="T1" fmla="*/ 341 h 341"/>
              <a:gd name="T2" fmla="*/ 104 w 1192"/>
              <a:gd name="T3" fmla="*/ 229 h 341"/>
              <a:gd name="T4" fmla="*/ 328 w 1192"/>
              <a:gd name="T5" fmla="*/ 101 h 341"/>
              <a:gd name="T6" fmla="*/ 576 w 1192"/>
              <a:gd name="T7" fmla="*/ 45 h 341"/>
              <a:gd name="T8" fmla="*/ 776 w 1192"/>
              <a:gd name="T9" fmla="*/ 5 h 341"/>
              <a:gd name="T10" fmla="*/ 1080 w 1192"/>
              <a:gd name="T11" fmla="*/ 13 h 341"/>
              <a:gd name="T12" fmla="*/ 1192 w 1192"/>
              <a:gd name="T13" fmla="*/ 37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92" h="341">
                <a:moveTo>
                  <a:pt x="0" y="341"/>
                </a:moveTo>
                <a:cubicBezTo>
                  <a:pt x="24" y="305"/>
                  <a:pt x="49" y="269"/>
                  <a:pt x="104" y="229"/>
                </a:cubicBezTo>
                <a:cubicBezTo>
                  <a:pt x="159" y="189"/>
                  <a:pt x="249" y="132"/>
                  <a:pt x="328" y="101"/>
                </a:cubicBezTo>
                <a:cubicBezTo>
                  <a:pt x="407" y="70"/>
                  <a:pt x="501" y="61"/>
                  <a:pt x="576" y="45"/>
                </a:cubicBezTo>
                <a:cubicBezTo>
                  <a:pt x="651" y="29"/>
                  <a:pt x="692" y="10"/>
                  <a:pt x="776" y="5"/>
                </a:cubicBezTo>
                <a:cubicBezTo>
                  <a:pt x="860" y="0"/>
                  <a:pt x="1011" y="8"/>
                  <a:pt x="1080" y="13"/>
                </a:cubicBezTo>
                <a:cubicBezTo>
                  <a:pt x="1149" y="18"/>
                  <a:pt x="1173" y="33"/>
                  <a:pt x="1192" y="37"/>
                </a:cubicBezTo>
              </a:path>
            </a:pathLst>
          </a:custGeom>
          <a:noFill/>
          <a:ln w="9525">
            <a:solidFill>
              <a:schemeClr val="hlink"/>
            </a:solidFill>
            <a:round/>
            <a:headEnd type="none" w="med" len="med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74889" name="Text Box 137"/>
          <p:cNvSpPr txBox="1">
            <a:spLocks noChangeArrowheads="1"/>
          </p:cNvSpPr>
          <p:nvPr/>
        </p:nvSpPr>
        <p:spPr bwMode="auto">
          <a:xfrm>
            <a:off x="3665538" y="2355850"/>
            <a:ext cx="336550" cy="57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400">
                <a:solidFill>
                  <a:srgbClr val="0000FF"/>
                </a:solidFill>
                <a:latin typeface="Apple Chancery" charset="0"/>
              </a:rPr>
              <a:t>x</a:t>
            </a:r>
          </a:p>
        </p:txBody>
      </p:sp>
      <p:sp>
        <p:nvSpPr>
          <p:cNvPr id="74890" name="Text Box 138"/>
          <p:cNvSpPr txBox="1">
            <a:spLocks noChangeArrowheads="1"/>
          </p:cNvSpPr>
          <p:nvPr/>
        </p:nvSpPr>
        <p:spPr bwMode="auto">
          <a:xfrm rot="612778">
            <a:off x="5072063" y="1295400"/>
            <a:ext cx="642937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70313" tIns="35157" rIns="70313" bIns="35157">
            <a:spAutoFit/>
          </a:bodyPr>
          <a:lstStyle>
            <a:lvl1pPr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01638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801688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203325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1603375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0605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5177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29749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4321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fr-FR" sz="2100">
                <a:solidFill>
                  <a:srgbClr val="0000FF"/>
                </a:solidFill>
                <a:latin typeface="Times New Roman" charset="0"/>
              </a:rPr>
              <a:t>U(x)</a:t>
            </a:r>
          </a:p>
        </p:txBody>
      </p:sp>
      <p:sp>
        <p:nvSpPr>
          <p:cNvPr id="74833" name="Rectangle 81"/>
          <p:cNvSpPr>
            <a:spLocks noChangeArrowheads="1"/>
          </p:cNvSpPr>
          <p:nvPr/>
        </p:nvSpPr>
        <p:spPr bwMode="auto">
          <a:xfrm>
            <a:off x="304800" y="5486400"/>
            <a:ext cx="7769225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fr-FR"/>
              <a:t> Elle vaut donc sa valeur à l</a:t>
            </a:r>
            <a:r>
              <a:rPr lang="ja-JP" altLang="fr-FR">
                <a:latin typeface="Arial"/>
              </a:rPr>
              <a:t>’</a:t>
            </a:r>
            <a:r>
              <a:rPr lang="fr-FR"/>
              <a:t>applomb dans la zone fluide parfait</a:t>
            </a:r>
          </a:p>
        </p:txBody>
      </p:sp>
      <p:grpSp>
        <p:nvGrpSpPr>
          <p:cNvPr id="74906" name="Group 154"/>
          <p:cNvGrpSpPr>
            <a:grpSpLocks/>
          </p:cNvGrpSpPr>
          <p:nvPr/>
        </p:nvGrpSpPr>
        <p:grpSpPr bwMode="auto">
          <a:xfrm>
            <a:off x="3962400" y="1101725"/>
            <a:ext cx="914400" cy="1219200"/>
            <a:chOff x="2496" y="694"/>
            <a:chExt cx="576" cy="768"/>
          </a:xfrm>
        </p:grpSpPr>
        <p:sp>
          <p:nvSpPr>
            <p:cNvPr id="74891" name="Line 139"/>
            <p:cNvSpPr>
              <a:spLocks noChangeShapeType="1"/>
            </p:cNvSpPr>
            <p:nvPr/>
          </p:nvSpPr>
          <p:spPr bwMode="auto">
            <a:xfrm flipV="1">
              <a:off x="2952" y="694"/>
              <a:ext cx="120" cy="768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4892" name="Text Box 140"/>
            <p:cNvSpPr txBox="1">
              <a:spLocks noChangeArrowheads="1"/>
            </p:cNvSpPr>
            <p:nvPr/>
          </p:nvSpPr>
          <p:spPr bwMode="auto">
            <a:xfrm>
              <a:off x="2496" y="707"/>
              <a:ext cx="532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2400"/>
                <a:t>p=c</a:t>
              </a:r>
              <a:r>
                <a:rPr lang="fr-FR" sz="2400" baseline="30000"/>
                <a:t>te</a:t>
              </a:r>
              <a:endParaRPr lang="fr-FR" sz="2400"/>
            </a:p>
          </p:txBody>
        </p:sp>
      </p:grpSp>
      <p:sp>
        <p:nvSpPr>
          <p:cNvPr id="74893" name="Text Box 141"/>
          <p:cNvSpPr txBox="1">
            <a:spLocks noChangeArrowheads="1"/>
          </p:cNvSpPr>
          <p:nvPr/>
        </p:nvSpPr>
        <p:spPr bwMode="auto">
          <a:xfrm>
            <a:off x="5638800" y="1066800"/>
            <a:ext cx="996950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FR" sz="1800">
                <a:solidFill>
                  <a:schemeClr val="hlink"/>
                </a:solidFill>
              </a:rPr>
              <a:t>Fluide</a:t>
            </a:r>
            <a:br>
              <a:rPr lang="fr-FR" sz="1800">
                <a:solidFill>
                  <a:schemeClr val="hlink"/>
                </a:solidFill>
              </a:rPr>
            </a:br>
            <a:r>
              <a:rPr lang="fr-FR" sz="1800">
                <a:solidFill>
                  <a:schemeClr val="hlink"/>
                </a:solidFill>
              </a:rPr>
              <a:t> parfait</a:t>
            </a:r>
          </a:p>
        </p:txBody>
      </p:sp>
      <p:sp>
        <p:nvSpPr>
          <p:cNvPr id="74895" name="Rectangle 143"/>
          <p:cNvSpPr>
            <a:spLocks noChangeArrowheads="1"/>
          </p:cNvSpPr>
          <p:nvPr/>
        </p:nvSpPr>
        <p:spPr bwMode="auto">
          <a:xfrm>
            <a:off x="304800" y="5867400"/>
            <a:ext cx="453390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fr-FR"/>
              <a:t> Donc p(x) est donnée par Bernoulli !</a:t>
            </a:r>
          </a:p>
        </p:txBody>
      </p:sp>
      <p:grpSp>
        <p:nvGrpSpPr>
          <p:cNvPr id="74903" name="Group 151"/>
          <p:cNvGrpSpPr>
            <a:grpSpLocks/>
          </p:cNvGrpSpPr>
          <p:nvPr/>
        </p:nvGrpSpPr>
        <p:grpSpPr bwMode="auto">
          <a:xfrm>
            <a:off x="152400" y="1219200"/>
            <a:ext cx="2386013" cy="1752600"/>
            <a:chOff x="96" y="768"/>
            <a:chExt cx="1503" cy="1104"/>
          </a:xfrm>
        </p:grpSpPr>
        <p:pic>
          <p:nvPicPr>
            <p:cNvPr id="74899" name="Picture 147" descr="TetePrandtl.jpg                                                0016AA0CMacintosh HD                   C3E3631A: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768"/>
              <a:ext cx="867" cy="1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4900" name="Text Box 148"/>
            <p:cNvSpPr txBox="1">
              <a:spLocks noChangeArrowheads="1"/>
            </p:cNvSpPr>
            <p:nvPr/>
          </p:nvSpPr>
          <p:spPr bwMode="auto">
            <a:xfrm>
              <a:off x="1056" y="816"/>
              <a:ext cx="543" cy="3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fr-FR" sz="1600"/>
                <a:t>C</a:t>
              </a:r>
              <a:r>
                <a:rPr lang="ja-JP" altLang="fr-FR" sz="1600">
                  <a:latin typeface="Arial"/>
                </a:rPr>
                <a:t>’</a:t>
              </a:r>
              <a:r>
                <a:rPr lang="fr-FR" sz="1600"/>
                <a:t>est</a:t>
              </a:r>
              <a:br>
                <a:rPr lang="fr-FR" sz="1600"/>
              </a:br>
              <a:r>
                <a:rPr lang="fr-FR" sz="1600"/>
                <a:t>Prandtl</a:t>
              </a:r>
            </a:p>
          </p:txBody>
        </p:sp>
        <p:sp>
          <p:nvSpPr>
            <p:cNvPr id="74902" name="AutoShape 150"/>
            <p:cNvSpPr>
              <a:spLocks noChangeArrowheads="1"/>
            </p:cNvSpPr>
            <p:nvPr/>
          </p:nvSpPr>
          <p:spPr bwMode="auto">
            <a:xfrm rot="-10800000">
              <a:off x="1008" y="1200"/>
              <a:ext cx="353" cy="376"/>
            </a:xfrm>
            <a:custGeom>
              <a:avLst/>
              <a:gdLst>
                <a:gd name="G0" fmla="+- 14806 0 0"/>
                <a:gd name="G1" fmla="+- 4254 0 0"/>
                <a:gd name="G2" fmla="+- 12158 0 4254"/>
                <a:gd name="G3" fmla="+- G2 0 4254"/>
                <a:gd name="G4" fmla="*/ G3 32768 32059"/>
                <a:gd name="G5" fmla="*/ G4 1 2"/>
                <a:gd name="G6" fmla="+- 21600 0 14806"/>
                <a:gd name="G7" fmla="*/ G6 4254 6079"/>
                <a:gd name="G8" fmla="+- G7 14806 0"/>
                <a:gd name="T0" fmla="*/ 14806 w 21600"/>
                <a:gd name="T1" fmla="*/ 0 h 21600"/>
                <a:gd name="T2" fmla="*/ 14806 w 21600"/>
                <a:gd name="T3" fmla="*/ 12158 h 21600"/>
                <a:gd name="T4" fmla="*/ 1866 w 21600"/>
                <a:gd name="T5" fmla="*/ 21600 h 21600"/>
                <a:gd name="T6" fmla="*/ 21600 w 21600"/>
                <a:gd name="T7" fmla="*/ 6079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27 w 21600"/>
                <a:gd name="T13" fmla="*/ G1 h 21600"/>
                <a:gd name="T14" fmla="*/ G8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4806" y="0"/>
                  </a:lnTo>
                  <a:lnTo>
                    <a:pt x="14806" y="4254"/>
                  </a:lnTo>
                  <a:lnTo>
                    <a:pt x="12427" y="4254"/>
                  </a:lnTo>
                  <a:cubicBezTo>
                    <a:pt x="5564" y="4254"/>
                    <a:pt x="0" y="7793"/>
                    <a:pt x="0" y="12158"/>
                  </a:cubicBezTo>
                  <a:lnTo>
                    <a:pt x="0" y="21600"/>
                  </a:lnTo>
                  <a:lnTo>
                    <a:pt x="3731" y="21600"/>
                  </a:lnTo>
                  <a:lnTo>
                    <a:pt x="3731" y="12158"/>
                  </a:lnTo>
                  <a:cubicBezTo>
                    <a:pt x="3731" y="9809"/>
                    <a:pt x="7624" y="7904"/>
                    <a:pt x="12427" y="7904"/>
                  </a:cubicBezTo>
                  <a:lnTo>
                    <a:pt x="14806" y="7904"/>
                  </a:lnTo>
                  <a:lnTo>
                    <a:pt x="14806" y="12158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rgbClr val="E6E6E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74905" name="Rectangle 153"/>
          <p:cNvSpPr>
            <a:spLocks noChangeArrowheads="1"/>
          </p:cNvSpPr>
          <p:nvPr/>
        </p:nvSpPr>
        <p:spPr bwMode="auto">
          <a:xfrm>
            <a:off x="1955800" y="3937000"/>
            <a:ext cx="1905000" cy="762000"/>
          </a:xfrm>
          <a:prstGeom prst="rect">
            <a:avLst/>
          </a:prstGeom>
          <a:solidFill>
            <a:schemeClr val="bg2">
              <a:alpha val="35001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74909" name="Text Box 157"/>
          <p:cNvSpPr txBox="1">
            <a:spLocks noChangeArrowheads="1"/>
          </p:cNvSpPr>
          <p:nvPr/>
        </p:nvSpPr>
        <p:spPr bwMode="auto">
          <a:xfrm>
            <a:off x="3276600" y="1263650"/>
            <a:ext cx="2459038" cy="41275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FR"/>
              <a:t>p(x) = p</a:t>
            </a:r>
            <a:r>
              <a:rPr lang="fr-FR" baseline="-25000"/>
              <a:t>0</a:t>
            </a:r>
            <a:r>
              <a:rPr lang="fr-FR"/>
              <a:t>-1/2 </a:t>
            </a:r>
            <a:r>
              <a:rPr lang="fr-FR">
                <a:latin typeface="Symbol" charset="0"/>
              </a:rPr>
              <a:t>r</a:t>
            </a:r>
            <a:r>
              <a:rPr lang="fr-FR">
                <a:solidFill>
                  <a:srgbClr val="0000FF"/>
                </a:solidFill>
              </a:rPr>
              <a:t>U(x)</a:t>
            </a:r>
            <a:r>
              <a:rPr lang="fr-FR" baseline="30000"/>
              <a:t>2</a:t>
            </a:r>
            <a:endParaRPr lang="fr-FR"/>
          </a:p>
        </p:txBody>
      </p:sp>
      <p:grpSp>
        <p:nvGrpSpPr>
          <p:cNvPr id="74912" name="Group 160"/>
          <p:cNvGrpSpPr>
            <a:grpSpLocks/>
          </p:cNvGrpSpPr>
          <p:nvPr/>
        </p:nvGrpSpPr>
        <p:grpSpPr bwMode="auto">
          <a:xfrm>
            <a:off x="304800" y="5791200"/>
            <a:ext cx="8193088" cy="877888"/>
            <a:chOff x="192" y="3648"/>
            <a:chExt cx="5161" cy="553"/>
          </a:xfrm>
        </p:grpSpPr>
        <p:pic>
          <p:nvPicPr>
            <p:cNvPr id="74834" name="Picture 82" descr="&#10;Image 279.png                                                  000E498AMacintosh HD                   C3E3631A: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2" y="3648"/>
              <a:ext cx="1801" cy="5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4911" name="Rectangle 159"/>
            <p:cNvSpPr>
              <a:spLocks noChangeArrowheads="1"/>
            </p:cNvSpPr>
            <p:nvPr/>
          </p:nvSpPr>
          <p:spPr bwMode="auto">
            <a:xfrm>
              <a:off x="192" y="3916"/>
              <a:ext cx="1691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FontTx/>
                <a:buChar char="•"/>
              </a:pPr>
              <a:r>
                <a:rPr lang="fr-FR"/>
                <a:t> D</a:t>
              </a:r>
              <a:r>
                <a:rPr lang="ja-JP" altLang="fr-FR">
                  <a:latin typeface="Arial"/>
                </a:rPr>
                <a:t>’</a:t>
              </a:r>
              <a:r>
                <a:rPr lang="fr-FR"/>
                <a:t>où l</a:t>
              </a:r>
              <a:r>
                <a:rPr lang="ja-JP" altLang="fr-FR">
                  <a:latin typeface="Arial"/>
                </a:rPr>
                <a:t>’</a:t>
              </a:r>
              <a:r>
                <a:rPr lang="fr-FR"/>
                <a:t>on tire dp/dx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49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49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8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8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48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48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79" grpId="0" build="p" autoUpdateAnimBg="0" advAuto="500"/>
      <p:bldP spid="74838" grpId="0" animBg="1" autoUpdateAnimBg="0"/>
      <p:bldP spid="74839" grpId="0" animBg="1"/>
      <p:bldP spid="74840" grpId="0" animBg="1"/>
      <p:bldP spid="74833" grpId="0" build="p" autoUpdateAnimBg="0"/>
      <p:bldP spid="74895" grpId="0" build="p" autoUpdateAnimBg="0"/>
      <p:bldP spid="74905" grpId="0" animBg="1"/>
      <p:bldP spid="74905" grpId="1" animBg="1"/>
      <p:bldP spid="74909" grpId="0" animBg="1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Méthode de calcul de la couche limite</a:t>
            </a:r>
          </a:p>
        </p:txBody>
      </p:sp>
      <p:sp>
        <p:nvSpPr>
          <p:cNvPr id="75780" name="Text Box 4"/>
          <p:cNvSpPr txBox="1">
            <a:spLocks noChangeArrowheads="1"/>
          </p:cNvSpPr>
          <p:nvPr/>
        </p:nvSpPr>
        <p:spPr bwMode="auto">
          <a:xfrm>
            <a:off x="593725" y="1187450"/>
            <a:ext cx="7858125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/>
              <a:t>U(x) « facile » à calculer (théorie Joukovski, non traité à l</a:t>
            </a:r>
            <a:r>
              <a:rPr lang="ja-JP" altLang="fr-FR">
                <a:latin typeface="Arial"/>
              </a:rPr>
              <a:t>’</a:t>
            </a:r>
            <a:r>
              <a:rPr lang="fr-FR"/>
              <a:t>EMAC)</a:t>
            </a:r>
          </a:p>
        </p:txBody>
      </p:sp>
      <p:sp>
        <p:nvSpPr>
          <p:cNvPr id="75782" name="Text Box 6"/>
          <p:cNvSpPr txBox="1">
            <a:spLocks noChangeArrowheads="1"/>
          </p:cNvSpPr>
          <p:nvPr/>
        </p:nvSpPr>
        <p:spPr bwMode="auto">
          <a:xfrm>
            <a:off x="4956175" y="5029200"/>
            <a:ext cx="3121025" cy="4127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>
                <a:solidFill>
                  <a:srgbClr val="FFFFFF"/>
                </a:solidFill>
              </a:rPr>
              <a:t>D</a:t>
            </a:r>
            <a:r>
              <a:rPr lang="ja-JP" altLang="fr-FR">
                <a:solidFill>
                  <a:srgbClr val="FFFFFF"/>
                </a:solidFill>
                <a:latin typeface="Arial"/>
              </a:rPr>
              <a:t>’</a:t>
            </a:r>
            <a:r>
              <a:rPr lang="fr-FR">
                <a:solidFill>
                  <a:srgbClr val="FFFFFF"/>
                </a:solidFill>
              </a:rPr>
              <a:t>où la méthode :</a:t>
            </a:r>
          </a:p>
        </p:txBody>
      </p:sp>
      <p:pic>
        <p:nvPicPr>
          <p:cNvPr id="75793" name="Picture 17" descr="&#10;Image 278.png                                                  000E498AMacintosh HD                   C3E3631A: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00200"/>
            <a:ext cx="3886200" cy="375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797" name="Rectangle 21"/>
          <p:cNvSpPr>
            <a:spLocks noChangeArrowheads="1"/>
          </p:cNvSpPr>
          <p:nvPr/>
        </p:nvSpPr>
        <p:spPr bwMode="auto">
          <a:xfrm>
            <a:off x="1752600" y="6216650"/>
            <a:ext cx="621030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fr-FR"/>
              <a:t> et on peut calculer la contrainte, la trainée etc...</a:t>
            </a:r>
          </a:p>
        </p:txBody>
      </p:sp>
      <p:grpSp>
        <p:nvGrpSpPr>
          <p:cNvPr id="75803" name="Group 27"/>
          <p:cNvGrpSpPr>
            <a:grpSpLocks/>
          </p:cNvGrpSpPr>
          <p:nvPr/>
        </p:nvGrpSpPr>
        <p:grpSpPr bwMode="auto">
          <a:xfrm>
            <a:off x="1752600" y="2743200"/>
            <a:ext cx="7162800" cy="3536950"/>
            <a:chOff x="1104" y="1728"/>
            <a:chExt cx="4512" cy="2228"/>
          </a:xfrm>
        </p:grpSpPr>
        <p:grpSp>
          <p:nvGrpSpPr>
            <p:cNvPr id="75795" name="Group 19"/>
            <p:cNvGrpSpPr>
              <a:grpSpLocks/>
            </p:cNvGrpSpPr>
            <p:nvPr/>
          </p:nvGrpSpPr>
          <p:grpSpPr bwMode="auto">
            <a:xfrm>
              <a:off x="2688" y="1728"/>
              <a:ext cx="2928" cy="1104"/>
              <a:chOff x="2688" y="1728"/>
              <a:chExt cx="2928" cy="1104"/>
            </a:xfrm>
          </p:grpSpPr>
          <p:pic>
            <p:nvPicPr>
              <p:cNvPr id="75787" name="Picture 11" descr="&#10;Image 275.png                                                  000E498AMacintosh HD                   C3E3631A: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36" y="1776"/>
                <a:ext cx="2802" cy="9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5789" name="Rectangle 13"/>
              <p:cNvSpPr>
                <a:spLocks noChangeArrowheads="1"/>
              </p:cNvSpPr>
              <p:nvPr/>
            </p:nvSpPr>
            <p:spPr bwMode="auto">
              <a:xfrm>
                <a:off x="2688" y="1728"/>
                <a:ext cx="2928" cy="1104"/>
              </a:xfrm>
              <a:prstGeom prst="rect">
                <a:avLst/>
              </a:prstGeom>
              <a:solidFill>
                <a:srgbClr val="CCFFCC">
                  <a:alpha val="25999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sp>
          <p:nvSpPr>
            <p:cNvPr id="75796" name="Rectangle 20"/>
            <p:cNvSpPr>
              <a:spLocks noChangeArrowheads="1"/>
            </p:cNvSpPr>
            <p:nvPr/>
          </p:nvSpPr>
          <p:spPr bwMode="auto">
            <a:xfrm>
              <a:off x="1104" y="3696"/>
              <a:ext cx="3721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FontTx/>
                <a:buChar char="•"/>
              </a:pPr>
              <a:r>
                <a:rPr lang="fr-FR"/>
                <a:t> on injecte dans les équations de Prandtl 	=&gt;</a:t>
              </a:r>
            </a:p>
          </p:txBody>
        </p:sp>
        <p:pic>
          <p:nvPicPr>
            <p:cNvPr id="75799" name="Picture 23" descr="&#10;Image 307.png                                                  000E498AMacintosh HD                   C3E3631A: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0" y="3696"/>
              <a:ext cx="547" cy="2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5802" name="Group 26"/>
          <p:cNvGrpSpPr>
            <a:grpSpLocks/>
          </p:cNvGrpSpPr>
          <p:nvPr/>
        </p:nvGrpSpPr>
        <p:grpSpPr bwMode="auto">
          <a:xfrm>
            <a:off x="1752600" y="2743200"/>
            <a:ext cx="7162800" cy="3200400"/>
            <a:chOff x="1104" y="1728"/>
            <a:chExt cx="4512" cy="2016"/>
          </a:xfrm>
        </p:grpSpPr>
        <p:pic>
          <p:nvPicPr>
            <p:cNvPr id="75798" name="Picture 22" descr="&#10;Image 306.png                                                  000E498AMacintosh HD                   C3E3631A: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0" y="3488"/>
              <a:ext cx="806" cy="2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5781" name="Text Box 5"/>
            <p:cNvSpPr txBox="1">
              <a:spLocks noChangeArrowheads="1"/>
            </p:cNvSpPr>
            <p:nvPr/>
          </p:nvSpPr>
          <p:spPr bwMode="auto">
            <a:xfrm>
              <a:off x="1104" y="3463"/>
              <a:ext cx="3782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FontTx/>
                <a:buChar char="•"/>
              </a:pPr>
              <a:r>
                <a:rPr lang="fr-FR"/>
                <a:t> on commence par calculer en fluide parfait 	=&gt; </a:t>
              </a:r>
            </a:p>
          </p:txBody>
        </p:sp>
        <p:grpSp>
          <p:nvGrpSpPr>
            <p:cNvPr id="75794" name="Group 18"/>
            <p:cNvGrpSpPr>
              <a:grpSpLocks/>
            </p:cNvGrpSpPr>
            <p:nvPr/>
          </p:nvGrpSpPr>
          <p:grpSpPr bwMode="auto">
            <a:xfrm>
              <a:off x="4032" y="1728"/>
              <a:ext cx="560" cy="560"/>
              <a:chOff x="4032" y="1728"/>
              <a:chExt cx="560" cy="560"/>
            </a:xfrm>
          </p:grpSpPr>
          <p:pic>
            <p:nvPicPr>
              <p:cNvPr id="75788" name="Picture 12" descr="&#10;Image 276.png                                                  000E498AMacintosh HD                   C3E3631A: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12" y="1796"/>
                <a:ext cx="444" cy="4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5790" name="Rectangle 14"/>
              <p:cNvSpPr>
                <a:spLocks noChangeArrowheads="1"/>
              </p:cNvSpPr>
              <p:nvPr/>
            </p:nvSpPr>
            <p:spPr bwMode="auto">
              <a:xfrm>
                <a:off x="4032" y="1728"/>
                <a:ext cx="560" cy="560"/>
              </a:xfrm>
              <a:prstGeom prst="rect">
                <a:avLst/>
              </a:prstGeom>
              <a:solidFill>
                <a:srgbClr val="63FFFA">
                  <a:alpha val="25999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82" grpId="0" animBg="1" autoUpdateAnimBg="0"/>
      <p:bldP spid="75797" grpId="0" build="p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Force sur un corps solide</a:t>
            </a:r>
          </a:p>
        </p:txBody>
      </p:sp>
      <p:sp>
        <p:nvSpPr>
          <p:cNvPr id="76803" name="Text Box 3"/>
          <p:cNvSpPr txBox="1">
            <a:spLocks noChangeArrowheads="1"/>
          </p:cNvSpPr>
          <p:nvPr/>
        </p:nvSpPr>
        <p:spPr bwMode="auto">
          <a:xfrm>
            <a:off x="669925" y="1381125"/>
            <a:ext cx="7554913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/>
              <a:t>La théorie précédente permettrait de calculer, sur tout corps :</a:t>
            </a:r>
          </a:p>
        </p:txBody>
      </p:sp>
      <p:sp>
        <p:nvSpPr>
          <p:cNvPr id="76804" name="Text Box 4"/>
          <p:cNvSpPr txBox="1">
            <a:spLocks noChangeArrowheads="1"/>
          </p:cNvSpPr>
          <p:nvPr/>
        </p:nvSpPr>
        <p:spPr bwMode="auto">
          <a:xfrm>
            <a:off x="498475" y="2057400"/>
            <a:ext cx="7675563" cy="137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fr-FR"/>
              <a:t> le profil de pression à la surface du corps (avec fluide parfait)</a:t>
            </a:r>
            <a:br>
              <a:rPr lang="fr-FR"/>
            </a:br>
            <a:r>
              <a:rPr lang="fr-FR"/>
              <a:t>	donc la force de pression </a:t>
            </a:r>
          </a:p>
          <a:p>
            <a:pPr>
              <a:buFontTx/>
              <a:buChar char="•"/>
            </a:pPr>
            <a:r>
              <a:rPr lang="fr-FR"/>
              <a:t> le champ de vitesses dans la couche limite (avec Prandtl)</a:t>
            </a:r>
            <a:br>
              <a:rPr lang="fr-FR"/>
            </a:br>
            <a:r>
              <a:rPr lang="fr-FR"/>
              <a:t>	donc la force de frottement</a:t>
            </a:r>
          </a:p>
        </p:txBody>
      </p:sp>
      <p:sp>
        <p:nvSpPr>
          <p:cNvPr id="76808" name="Rectangle 8"/>
          <p:cNvSpPr>
            <a:spLocks noChangeArrowheads="1"/>
          </p:cNvSpPr>
          <p:nvPr/>
        </p:nvSpPr>
        <p:spPr bwMode="auto">
          <a:xfrm>
            <a:off x="5173663" y="3397250"/>
            <a:ext cx="3798887" cy="1858963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fr-FR"/>
          </a:p>
        </p:txBody>
      </p:sp>
      <p:sp>
        <p:nvSpPr>
          <p:cNvPr id="76809" name="Rectangle 9"/>
          <p:cNvSpPr>
            <a:spLocks noChangeArrowheads="1"/>
          </p:cNvSpPr>
          <p:nvPr/>
        </p:nvSpPr>
        <p:spPr bwMode="auto">
          <a:xfrm>
            <a:off x="5867400" y="4489450"/>
            <a:ext cx="3111500" cy="75565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76810" name="Freeform 10"/>
          <p:cNvSpPr>
            <a:spLocks/>
          </p:cNvSpPr>
          <p:nvPr/>
        </p:nvSpPr>
        <p:spPr bwMode="auto">
          <a:xfrm>
            <a:off x="5181600" y="4146550"/>
            <a:ext cx="3810000" cy="1104900"/>
          </a:xfrm>
          <a:custGeom>
            <a:avLst/>
            <a:gdLst>
              <a:gd name="T0" fmla="*/ 0 w 2400"/>
              <a:gd name="T1" fmla="*/ 696 h 696"/>
              <a:gd name="T2" fmla="*/ 48 w 2400"/>
              <a:gd name="T3" fmla="*/ 552 h 696"/>
              <a:gd name="T4" fmla="*/ 144 w 2400"/>
              <a:gd name="T5" fmla="*/ 408 h 696"/>
              <a:gd name="T6" fmla="*/ 288 w 2400"/>
              <a:gd name="T7" fmla="*/ 264 h 696"/>
              <a:gd name="T8" fmla="*/ 528 w 2400"/>
              <a:gd name="T9" fmla="*/ 120 h 696"/>
              <a:gd name="T10" fmla="*/ 912 w 2400"/>
              <a:gd name="T11" fmla="*/ 24 h 696"/>
              <a:gd name="T12" fmla="*/ 1440 w 2400"/>
              <a:gd name="T13" fmla="*/ 24 h 696"/>
              <a:gd name="T14" fmla="*/ 2208 w 2400"/>
              <a:gd name="T15" fmla="*/ 168 h 696"/>
              <a:gd name="T16" fmla="*/ 2400 w 2400"/>
              <a:gd name="T17" fmla="*/ 216 h 6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400" h="696">
                <a:moveTo>
                  <a:pt x="0" y="696"/>
                </a:moveTo>
                <a:cubicBezTo>
                  <a:pt x="12" y="648"/>
                  <a:pt x="24" y="600"/>
                  <a:pt x="48" y="552"/>
                </a:cubicBezTo>
                <a:cubicBezTo>
                  <a:pt x="72" y="504"/>
                  <a:pt x="104" y="456"/>
                  <a:pt x="144" y="408"/>
                </a:cubicBezTo>
                <a:cubicBezTo>
                  <a:pt x="184" y="360"/>
                  <a:pt x="224" y="312"/>
                  <a:pt x="288" y="264"/>
                </a:cubicBezTo>
                <a:cubicBezTo>
                  <a:pt x="352" y="216"/>
                  <a:pt x="424" y="160"/>
                  <a:pt x="528" y="120"/>
                </a:cubicBezTo>
                <a:cubicBezTo>
                  <a:pt x="632" y="80"/>
                  <a:pt x="760" y="40"/>
                  <a:pt x="912" y="24"/>
                </a:cubicBezTo>
                <a:cubicBezTo>
                  <a:pt x="1064" y="8"/>
                  <a:pt x="1224" y="0"/>
                  <a:pt x="1440" y="24"/>
                </a:cubicBezTo>
                <a:cubicBezTo>
                  <a:pt x="1656" y="48"/>
                  <a:pt x="2048" y="136"/>
                  <a:pt x="2208" y="168"/>
                </a:cubicBezTo>
                <a:cubicBezTo>
                  <a:pt x="2368" y="200"/>
                  <a:pt x="2384" y="208"/>
                  <a:pt x="2400" y="216"/>
                </a:cubicBezTo>
              </a:path>
            </a:pathLst>
          </a:cu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76811" name="Text Box 11"/>
          <p:cNvSpPr txBox="1">
            <a:spLocks noChangeArrowheads="1"/>
          </p:cNvSpPr>
          <p:nvPr/>
        </p:nvSpPr>
        <p:spPr bwMode="auto">
          <a:xfrm rot="600321">
            <a:off x="6807200" y="4184650"/>
            <a:ext cx="2968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1800">
                <a:solidFill>
                  <a:srgbClr val="FF0000"/>
                </a:solidFill>
                <a:latin typeface="Symbol" charset="0"/>
              </a:rPr>
              <a:t>d</a:t>
            </a:r>
            <a:endParaRPr lang="fr-FR" sz="1800">
              <a:solidFill>
                <a:srgbClr val="FF0000"/>
              </a:solidFill>
            </a:endParaRPr>
          </a:p>
        </p:txBody>
      </p:sp>
      <p:sp>
        <p:nvSpPr>
          <p:cNvPr id="76812" name="Line 12"/>
          <p:cNvSpPr>
            <a:spLocks noChangeShapeType="1"/>
          </p:cNvSpPr>
          <p:nvPr/>
        </p:nvSpPr>
        <p:spPr bwMode="auto">
          <a:xfrm rot="600321" flipH="1" flipV="1">
            <a:off x="7050088" y="4129088"/>
            <a:ext cx="31750" cy="484187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76813" name="Freeform 13"/>
          <p:cNvSpPr>
            <a:spLocks/>
          </p:cNvSpPr>
          <p:nvPr/>
        </p:nvSpPr>
        <p:spPr bwMode="auto">
          <a:xfrm rot="77977">
            <a:off x="5181600" y="4597400"/>
            <a:ext cx="3810000" cy="685800"/>
          </a:xfrm>
          <a:custGeom>
            <a:avLst/>
            <a:gdLst>
              <a:gd name="T0" fmla="*/ 0 w 2400"/>
              <a:gd name="T1" fmla="*/ 432 h 432"/>
              <a:gd name="T2" fmla="*/ 96 w 2400"/>
              <a:gd name="T3" fmla="*/ 288 h 432"/>
              <a:gd name="T4" fmla="*/ 240 w 2400"/>
              <a:gd name="T5" fmla="*/ 192 h 432"/>
              <a:gd name="T6" fmla="*/ 432 w 2400"/>
              <a:gd name="T7" fmla="*/ 96 h 432"/>
              <a:gd name="T8" fmla="*/ 960 w 2400"/>
              <a:gd name="T9" fmla="*/ 0 h 432"/>
              <a:gd name="T10" fmla="*/ 1680 w 2400"/>
              <a:gd name="T11" fmla="*/ 96 h 432"/>
              <a:gd name="T12" fmla="*/ 2208 w 2400"/>
              <a:gd name="T13" fmla="*/ 288 h 432"/>
              <a:gd name="T14" fmla="*/ 2400 w 2400"/>
              <a:gd name="T15" fmla="*/ 384 h 4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400" h="432">
                <a:moveTo>
                  <a:pt x="0" y="432"/>
                </a:moveTo>
                <a:cubicBezTo>
                  <a:pt x="28" y="380"/>
                  <a:pt x="56" y="328"/>
                  <a:pt x="96" y="288"/>
                </a:cubicBezTo>
                <a:cubicBezTo>
                  <a:pt x="136" y="248"/>
                  <a:pt x="184" y="224"/>
                  <a:pt x="240" y="192"/>
                </a:cubicBezTo>
                <a:cubicBezTo>
                  <a:pt x="296" y="160"/>
                  <a:pt x="312" y="128"/>
                  <a:pt x="432" y="96"/>
                </a:cubicBezTo>
                <a:cubicBezTo>
                  <a:pt x="552" y="64"/>
                  <a:pt x="752" y="0"/>
                  <a:pt x="960" y="0"/>
                </a:cubicBezTo>
                <a:cubicBezTo>
                  <a:pt x="1168" y="0"/>
                  <a:pt x="1472" y="48"/>
                  <a:pt x="1680" y="96"/>
                </a:cubicBezTo>
                <a:cubicBezTo>
                  <a:pt x="1888" y="144"/>
                  <a:pt x="2088" y="240"/>
                  <a:pt x="2208" y="288"/>
                </a:cubicBezTo>
                <a:cubicBezTo>
                  <a:pt x="2328" y="336"/>
                  <a:pt x="2364" y="360"/>
                  <a:pt x="2400" y="384"/>
                </a:cubicBezTo>
              </a:path>
            </a:pathLst>
          </a:custGeom>
          <a:solidFill>
            <a:srgbClr val="E6E6E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grpSp>
        <p:nvGrpSpPr>
          <p:cNvPr id="76814" name="Group 14"/>
          <p:cNvGrpSpPr>
            <a:grpSpLocks/>
          </p:cNvGrpSpPr>
          <p:nvPr/>
        </p:nvGrpSpPr>
        <p:grpSpPr bwMode="auto">
          <a:xfrm rot="-1360671">
            <a:off x="5618163" y="4157663"/>
            <a:ext cx="271462" cy="554037"/>
            <a:chOff x="2387" y="1342"/>
            <a:chExt cx="333" cy="619"/>
          </a:xfrm>
        </p:grpSpPr>
        <p:sp>
          <p:nvSpPr>
            <p:cNvPr id="76815" name="Line 15"/>
            <p:cNvSpPr>
              <a:spLocks noChangeShapeType="1"/>
            </p:cNvSpPr>
            <p:nvPr/>
          </p:nvSpPr>
          <p:spPr bwMode="auto">
            <a:xfrm flipV="1">
              <a:off x="2394" y="1342"/>
              <a:ext cx="0" cy="6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6816" name="Freeform 16"/>
            <p:cNvSpPr>
              <a:spLocks/>
            </p:cNvSpPr>
            <p:nvPr/>
          </p:nvSpPr>
          <p:spPr bwMode="auto">
            <a:xfrm>
              <a:off x="2387" y="1355"/>
              <a:ext cx="330" cy="606"/>
            </a:xfrm>
            <a:custGeom>
              <a:avLst/>
              <a:gdLst>
                <a:gd name="T0" fmla="*/ 0 w 389"/>
                <a:gd name="T1" fmla="*/ 725 h 727"/>
                <a:gd name="T2" fmla="*/ 43 w 389"/>
                <a:gd name="T3" fmla="*/ 725 h 727"/>
                <a:gd name="T4" fmla="*/ 104 w 389"/>
                <a:gd name="T5" fmla="*/ 712 h 727"/>
                <a:gd name="T6" fmla="*/ 189 w 389"/>
                <a:gd name="T7" fmla="*/ 682 h 727"/>
                <a:gd name="T8" fmla="*/ 267 w 389"/>
                <a:gd name="T9" fmla="*/ 621 h 727"/>
                <a:gd name="T10" fmla="*/ 328 w 389"/>
                <a:gd name="T11" fmla="*/ 544 h 727"/>
                <a:gd name="T12" fmla="*/ 379 w 389"/>
                <a:gd name="T13" fmla="*/ 392 h 727"/>
                <a:gd name="T14" fmla="*/ 389 w 389"/>
                <a:gd name="T15" fmla="*/ 0 h 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9" h="727">
                  <a:moveTo>
                    <a:pt x="0" y="725"/>
                  </a:moveTo>
                  <a:cubicBezTo>
                    <a:pt x="13" y="726"/>
                    <a:pt x="26" y="727"/>
                    <a:pt x="43" y="725"/>
                  </a:cubicBezTo>
                  <a:cubicBezTo>
                    <a:pt x="60" y="723"/>
                    <a:pt x="80" y="719"/>
                    <a:pt x="104" y="712"/>
                  </a:cubicBezTo>
                  <a:cubicBezTo>
                    <a:pt x="128" y="705"/>
                    <a:pt x="162" y="697"/>
                    <a:pt x="189" y="682"/>
                  </a:cubicBezTo>
                  <a:cubicBezTo>
                    <a:pt x="216" y="667"/>
                    <a:pt x="244" y="644"/>
                    <a:pt x="267" y="621"/>
                  </a:cubicBezTo>
                  <a:cubicBezTo>
                    <a:pt x="290" y="598"/>
                    <a:pt x="309" y="582"/>
                    <a:pt x="328" y="544"/>
                  </a:cubicBezTo>
                  <a:cubicBezTo>
                    <a:pt x="347" y="506"/>
                    <a:pt x="369" y="483"/>
                    <a:pt x="379" y="392"/>
                  </a:cubicBezTo>
                  <a:cubicBezTo>
                    <a:pt x="389" y="301"/>
                    <a:pt x="389" y="150"/>
                    <a:pt x="389" y="0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6817" name="Line 17"/>
            <p:cNvSpPr>
              <a:spLocks noChangeShapeType="1"/>
            </p:cNvSpPr>
            <p:nvPr/>
          </p:nvSpPr>
          <p:spPr bwMode="auto">
            <a:xfrm>
              <a:off x="2393" y="1905"/>
              <a:ext cx="181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76818" name="Line 18"/>
            <p:cNvSpPr>
              <a:spLocks noChangeShapeType="1"/>
            </p:cNvSpPr>
            <p:nvPr/>
          </p:nvSpPr>
          <p:spPr bwMode="auto">
            <a:xfrm>
              <a:off x="2393" y="1809"/>
              <a:ext cx="242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76819" name="Line 19"/>
            <p:cNvSpPr>
              <a:spLocks noChangeShapeType="1"/>
            </p:cNvSpPr>
            <p:nvPr/>
          </p:nvSpPr>
          <p:spPr bwMode="auto">
            <a:xfrm>
              <a:off x="2393" y="1713"/>
              <a:ext cx="309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76820" name="Line 20"/>
            <p:cNvSpPr>
              <a:spLocks noChangeShapeType="1"/>
            </p:cNvSpPr>
            <p:nvPr/>
          </p:nvSpPr>
          <p:spPr bwMode="auto">
            <a:xfrm>
              <a:off x="2393" y="1616"/>
              <a:ext cx="32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76821" name="Line 21"/>
            <p:cNvSpPr>
              <a:spLocks noChangeShapeType="1"/>
            </p:cNvSpPr>
            <p:nvPr/>
          </p:nvSpPr>
          <p:spPr bwMode="auto">
            <a:xfrm>
              <a:off x="2393" y="1520"/>
              <a:ext cx="32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76822" name="Line 22"/>
            <p:cNvSpPr>
              <a:spLocks noChangeShapeType="1"/>
            </p:cNvSpPr>
            <p:nvPr/>
          </p:nvSpPr>
          <p:spPr bwMode="auto">
            <a:xfrm>
              <a:off x="2393" y="1424"/>
              <a:ext cx="32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</p:grpSp>
      <p:grpSp>
        <p:nvGrpSpPr>
          <p:cNvPr id="76823" name="Group 23"/>
          <p:cNvGrpSpPr>
            <a:grpSpLocks/>
          </p:cNvGrpSpPr>
          <p:nvPr/>
        </p:nvGrpSpPr>
        <p:grpSpPr bwMode="auto">
          <a:xfrm rot="-780743">
            <a:off x="6154738" y="4016375"/>
            <a:ext cx="395287" cy="554038"/>
            <a:chOff x="2387" y="1342"/>
            <a:chExt cx="333" cy="619"/>
          </a:xfrm>
        </p:grpSpPr>
        <p:sp>
          <p:nvSpPr>
            <p:cNvPr id="76824" name="Line 24"/>
            <p:cNvSpPr>
              <a:spLocks noChangeShapeType="1"/>
            </p:cNvSpPr>
            <p:nvPr/>
          </p:nvSpPr>
          <p:spPr bwMode="auto">
            <a:xfrm flipV="1">
              <a:off x="2394" y="1342"/>
              <a:ext cx="0" cy="6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6825" name="Freeform 25"/>
            <p:cNvSpPr>
              <a:spLocks/>
            </p:cNvSpPr>
            <p:nvPr/>
          </p:nvSpPr>
          <p:spPr bwMode="auto">
            <a:xfrm>
              <a:off x="2387" y="1355"/>
              <a:ext cx="330" cy="606"/>
            </a:xfrm>
            <a:custGeom>
              <a:avLst/>
              <a:gdLst>
                <a:gd name="T0" fmla="*/ 0 w 389"/>
                <a:gd name="T1" fmla="*/ 725 h 727"/>
                <a:gd name="T2" fmla="*/ 43 w 389"/>
                <a:gd name="T3" fmla="*/ 725 h 727"/>
                <a:gd name="T4" fmla="*/ 104 w 389"/>
                <a:gd name="T5" fmla="*/ 712 h 727"/>
                <a:gd name="T6" fmla="*/ 189 w 389"/>
                <a:gd name="T7" fmla="*/ 682 h 727"/>
                <a:gd name="T8" fmla="*/ 267 w 389"/>
                <a:gd name="T9" fmla="*/ 621 h 727"/>
                <a:gd name="T10" fmla="*/ 328 w 389"/>
                <a:gd name="T11" fmla="*/ 544 h 727"/>
                <a:gd name="T12" fmla="*/ 379 w 389"/>
                <a:gd name="T13" fmla="*/ 392 h 727"/>
                <a:gd name="T14" fmla="*/ 389 w 389"/>
                <a:gd name="T15" fmla="*/ 0 h 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9" h="727">
                  <a:moveTo>
                    <a:pt x="0" y="725"/>
                  </a:moveTo>
                  <a:cubicBezTo>
                    <a:pt x="13" y="726"/>
                    <a:pt x="26" y="727"/>
                    <a:pt x="43" y="725"/>
                  </a:cubicBezTo>
                  <a:cubicBezTo>
                    <a:pt x="60" y="723"/>
                    <a:pt x="80" y="719"/>
                    <a:pt x="104" y="712"/>
                  </a:cubicBezTo>
                  <a:cubicBezTo>
                    <a:pt x="128" y="705"/>
                    <a:pt x="162" y="697"/>
                    <a:pt x="189" y="682"/>
                  </a:cubicBezTo>
                  <a:cubicBezTo>
                    <a:pt x="216" y="667"/>
                    <a:pt x="244" y="644"/>
                    <a:pt x="267" y="621"/>
                  </a:cubicBezTo>
                  <a:cubicBezTo>
                    <a:pt x="290" y="598"/>
                    <a:pt x="309" y="582"/>
                    <a:pt x="328" y="544"/>
                  </a:cubicBezTo>
                  <a:cubicBezTo>
                    <a:pt x="347" y="506"/>
                    <a:pt x="369" y="483"/>
                    <a:pt x="379" y="392"/>
                  </a:cubicBezTo>
                  <a:cubicBezTo>
                    <a:pt x="389" y="301"/>
                    <a:pt x="389" y="150"/>
                    <a:pt x="389" y="0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6826" name="Line 26"/>
            <p:cNvSpPr>
              <a:spLocks noChangeShapeType="1"/>
            </p:cNvSpPr>
            <p:nvPr/>
          </p:nvSpPr>
          <p:spPr bwMode="auto">
            <a:xfrm>
              <a:off x="2393" y="1905"/>
              <a:ext cx="181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76827" name="Line 27"/>
            <p:cNvSpPr>
              <a:spLocks noChangeShapeType="1"/>
            </p:cNvSpPr>
            <p:nvPr/>
          </p:nvSpPr>
          <p:spPr bwMode="auto">
            <a:xfrm>
              <a:off x="2393" y="1809"/>
              <a:ext cx="242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76828" name="Line 28"/>
            <p:cNvSpPr>
              <a:spLocks noChangeShapeType="1"/>
            </p:cNvSpPr>
            <p:nvPr/>
          </p:nvSpPr>
          <p:spPr bwMode="auto">
            <a:xfrm>
              <a:off x="2393" y="1713"/>
              <a:ext cx="309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76829" name="Line 29"/>
            <p:cNvSpPr>
              <a:spLocks noChangeShapeType="1"/>
            </p:cNvSpPr>
            <p:nvPr/>
          </p:nvSpPr>
          <p:spPr bwMode="auto">
            <a:xfrm>
              <a:off x="2393" y="1616"/>
              <a:ext cx="32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76830" name="Line 30"/>
            <p:cNvSpPr>
              <a:spLocks noChangeShapeType="1"/>
            </p:cNvSpPr>
            <p:nvPr/>
          </p:nvSpPr>
          <p:spPr bwMode="auto">
            <a:xfrm>
              <a:off x="2393" y="1520"/>
              <a:ext cx="32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76831" name="Line 31"/>
            <p:cNvSpPr>
              <a:spLocks noChangeShapeType="1"/>
            </p:cNvSpPr>
            <p:nvPr/>
          </p:nvSpPr>
          <p:spPr bwMode="auto">
            <a:xfrm>
              <a:off x="2393" y="1424"/>
              <a:ext cx="32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</p:grpSp>
      <p:grpSp>
        <p:nvGrpSpPr>
          <p:cNvPr id="76832" name="Group 32"/>
          <p:cNvGrpSpPr>
            <a:grpSpLocks/>
          </p:cNvGrpSpPr>
          <p:nvPr/>
        </p:nvGrpSpPr>
        <p:grpSpPr bwMode="auto">
          <a:xfrm rot="611987">
            <a:off x="7232650" y="3960813"/>
            <a:ext cx="461963" cy="703262"/>
            <a:chOff x="2387" y="1342"/>
            <a:chExt cx="333" cy="619"/>
          </a:xfrm>
        </p:grpSpPr>
        <p:sp>
          <p:nvSpPr>
            <p:cNvPr id="76833" name="Line 33"/>
            <p:cNvSpPr>
              <a:spLocks noChangeShapeType="1"/>
            </p:cNvSpPr>
            <p:nvPr/>
          </p:nvSpPr>
          <p:spPr bwMode="auto">
            <a:xfrm flipV="1">
              <a:off x="2394" y="1342"/>
              <a:ext cx="0" cy="6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6834" name="Freeform 34"/>
            <p:cNvSpPr>
              <a:spLocks/>
            </p:cNvSpPr>
            <p:nvPr/>
          </p:nvSpPr>
          <p:spPr bwMode="auto">
            <a:xfrm>
              <a:off x="2387" y="1355"/>
              <a:ext cx="330" cy="606"/>
            </a:xfrm>
            <a:custGeom>
              <a:avLst/>
              <a:gdLst>
                <a:gd name="T0" fmla="*/ 0 w 389"/>
                <a:gd name="T1" fmla="*/ 725 h 727"/>
                <a:gd name="T2" fmla="*/ 43 w 389"/>
                <a:gd name="T3" fmla="*/ 725 h 727"/>
                <a:gd name="T4" fmla="*/ 104 w 389"/>
                <a:gd name="T5" fmla="*/ 712 h 727"/>
                <a:gd name="T6" fmla="*/ 189 w 389"/>
                <a:gd name="T7" fmla="*/ 682 h 727"/>
                <a:gd name="T8" fmla="*/ 267 w 389"/>
                <a:gd name="T9" fmla="*/ 621 h 727"/>
                <a:gd name="T10" fmla="*/ 328 w 389"/>
                <a:gd name="T11" fmla="*/ 544 h 727"/>
                <a:gd name="T12" fmla="*/ 379 w 389"/>
                <a:gd name="T13" fmla="*/ 392 h 727"/>
                <a:gd name="T14" fmla="*/ 389 w 389"/>
                <a:gd name="T15" fmla="*/ 0 h 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9" h="727">
                  <a:moveTo>
                    <a:pt x="0" y="725"/>
                  </a:moveTo>
                  <a:cubicBezTo>
                    <a:pt x="13" y="726"/>
                    <a:pt x="26" y="727"/>
                    <a:pt x="43" y="725"/>
                  </a:cubicBezTo>
                  <a:cubicBezTo>
                    <a:pt x="60" y="723"/>
                    <a:pt x="80" y="719"/>
                    <a:pt x="104" y="712"/>
                  </a:cubicBezTo>
                  <a:cubicBezTo>
                    <a:pt x="128" y="705"/>
                    <a:pt x="162" y="697"/>
                    <a:pt x="189" y="682"/>
                  </a:cubicBezTo>
                  <a:cubicBezTo>
                    <a:pt x="216" y="667"/>
                    <a:pt x="244" y="644"/>
                    <a:pt x="267" y="621"/>
                  </a:cubicBezTo>
                  <a:cubicBezTo>
                    <a:pt x="290" y="598"/>
                    <a:pt x="309" y="582"/>
                    <a:pt x="328" y="544"/>
                  </a:cubicBezTo>
                  <a:cubicBezTo>
                    <a:pt x="347" y="506"/>
                    <a:pt x="369" y="483"/>
                    <a:pt x="379" y="392"/>
                  </a:cubicBezTo>
                  <a:cubicBezTo>
                    <a:pt x="389" y="301"/>
                    <a:pt x="389" y="150"/>
                    <a:pt x="389" y="0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6835" name="Line 35"/>
            <p:cNvSpPr>
              <a:spLocks noChangeShapeType="1"/>
            </p:cNvSpPr>
            <p:nvPr/>
          </p:nvSpPr>
          <p:spPr bwMode="auto">
            <a:xfrm>
              <a:off x="2393" y="1905"/>
              <a:ext cx="181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76836" name="Line 36"/>
            <p:cNvSpPr>
              <a:spLocks noChangeShapeType="1"/>
            </p:cNvSpPr>
            <p:nvPr/>
          </p:nvSpPr>
          <p:spPr bwMode="auto">
            <a:xfrm>
              <a:off x="2393" y="1809"/>
              <a:ext cx="242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76837" name="Line 37"/>
            <p:cNvSpPr>
              <a:spLocks noChangeShapeType="1"/>
            </p:cNvSpPr>
            <p:nvPr/>
          </p:nvSpPr>
          <p:spPr bwMode="auto">
            <a:xfrm>
              <a:off x="2393" y="1713"/>
              <a:ext cx="309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76838" name="Line 38"/>
            <p:cNvSpPr>
              <a:spLocks noChangeShapeType="1"/>
            </p:cNvSpPr>
            <p:nvPr/>
          </p:nvSpPr>
          <p:spPr bwMode="auto">
            <a:xfrm>
              <a:off x="2393" y="1616"/>
              <a:ext cx="32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76839" name="Line 39"/>
            <p:cNvSpPr>
              <a:spLocks noChangeShapeType="1"/>
            </p:cNvSpPr>
            <p:nvPr/>
          </p:nvSpPr>
          <p:spPr bwMode="auto">
            <a:xfrm>
              <a:off x="2393" y="1520"/>
              <a:ext cx="32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76840" name="Line 40"/>
            <p:cNvSpPr>
              <a:spLocks noChangeShapeType="1"/>
            </p:cNvSpPr>
            <p:nvPr/>
          </p:nvSpPr>
          <p:spPr bwMode="auto">
            <a:xfrm>
              <a:off x="2393" y="1424"/>
              <a:ext cx="32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</p:grpSp>
      <p:sp>
        <p:nvSpPr>
          <p:cNvPr id="76841" name="Line 41"/>
          <p:cNvSpPr>
            <a:spLocks noChangeShapeType="1"/>
          </p:cNvSpPr>
          <p:nvPr/>
        </p:nvSpPr>
        <p:spPr bwMode="auto">
          <a:xfrm rot="600321" flipH="1" flipV="1">
            <a:off x="6024563" y="4318000"/>
            <a:ext cx="149225" cy="315913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76842" name="Text Box 42"/>
          <p:cNvSpPr txBox="1">
            <a:spLocks noChangeArrowheads="1"/>
          </p:cNvSpPr>
          <p:nvPr/>
        </p:nvSpPr>
        <p:spPr bwMode="auto">
          <a:xfrm rot="-946447">
            <a:off x="5861050" y="4368800"/>
            <a:ext cx="2968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1800">
                <a:solidFill>
                  <a:srgbClr val="FF0000"/>
                </a:solidFill>
                <a:latin typeface="Symbol" charset="0"/>
              </a:rPr>
              <a:t>d</a:t>
            </a:r>
            <a:endParaRPr lang="fr-FR" sz="1800">
              <a:solidFill>
                <a:srgbClr val="FF0000"/>
              </a:solidFill>
            </a:endParaRPr>
          </a:p>
        </p:txBody>
      </p:sp>
      <p:grpSp>
        <p:nvGrpSpPr>
          <p:cNvPr id="76843" name="Group 43"/>
          <p:cNvGrpSpPr>
            <a:grpSpLocks/>
          </p:cNvGrpSpPr>
          <p:nvPr/>
        </p:nvGrpSpPr>
        <p:grpSpPr bwMode="auto">
          <a:xfrm rot="806321">
            <a:off x="8029575" y="4052888"/>
            <a:ext cx="517525" cy="795337"/>
            <a:chOff x="2387" y="1342"/>
            <a:chExt cx="333" cy="619"/>
          </a:xfrm>
        </p:grpSpPr>
        <p:sp>
          <p:nvSpPr>
            <p:cNvPr id="76844" name="Line 44"/>
            <p:cNvSpPr>
              <a:spLocks noChangeShapeType="1"/>
            </p:cNvSpPr>
            <p:nvPr/>
          </p:nvSpPr>
          <p:spPr bwMode="auto">
            <a:xfrm flipV="1">
              <a:off x="2394" y="1342"/>
              <a:ext cx="0" cy="6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6845" name="Freeform 45"/>
            <p:cNvSpPr>
              <a:spLocks/>
            </p:cNvSpPr>
            <p:nvPr/>
          </p:nvSpPr>
          <p:spPr bwMode="auto">
            <a:xfrm>
              <a:off x="2387" y="1355"/>
              <a:ext cx="330" cy="606"/>
            </a:xfrm>
            <a:custGeom>
              <a:avLst/>
              <a:gdLst>
                <a:gd name="T0" fmla="*/ 0 w 389"/>
                <a:gd name="T1" fmla="*/ 725 h 727"/>
                <a:gd name="T2" fmla="*/ 43 w 389"/>
                <a:gd name="T3" fmla="*/ 725 h 727"/>
                <a:gd name="T4" fmla="*/ 104 w 389"/>
                <a:gd name="T5" fmla="*/ 712 h 727"/>
                <a:gd name="T6" fmla="*/ 189 w 389"/>
                <a:gd name="T7" fmla="*/ 682 h 727"/>
                <a:gd name="T8" fmla="*/ 267 w 389"/>
                <a:gd name="T9" fmla="*/ 621 h 727"/>
                <a:gd name="T10" fmla="*/ 328 w 389"/>
                <a:gd name="T11" fmla="*/ 544 h 727"/>
                <a:gd name="T12" fmla="*/ 379 w 389"/>
                <a:gd name="T13" fmla="*/ 392 h 727"/>
                <a:gd name="T14" fmla="*/ 389 w 389"/>
                <a:gd name="T15" fmla="*/ 0 h 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9" h="727">
                  <a:moveTo>
                    <a:pt x="0" y="725"/>
                  </a:moveTo>
                  <a:cubicBezTo>
                    <a:pt x="13" y="726"/>
                    <a:pt x="26" y="727"/>
                    <a:pt x="43" y="725"/>
                  </a:cubicBezTo>
                  <a:cubicBezTo>
                    <a:pt x="60" y="723"/>
                    <a:pt x="80" y="719"/>
                    <a:pt x="104" y="712"/>
                  </a:cubicBezTo>
                  <a:cubicBezTo>
                    <a:pt x="128" y="705"/>
                    <a:pt x="162" y="697"/>
                    <a:pt x="189" y="682"/>
                  </a:cubicBezTo>
                  <a:cubicBezTo>
                    <a:pt x="216" y="667"/>
                    <a:pt x="244" y="644"/>
                    <a:pt x="267" y="621"/>
                  </a:cubicBezTo>
                  <a:cubicBezTo>
                    <a:pt x="290" y="598"/>
                    <a:pt x="309" y="582"/>
                    <a:pt x="328" y="544"/>
                  </a:cubicBezTo>
                  <a:cubicBezTo>
                    <a:pt x="347" y="506"/>
                    <a:pt x="369" y="483"/>
                    <a:pt x="379" y="392"/>
                  </a:cubicBezTo>
                  <a:cubicBezTo>
                    <a:pt x="389" y="301"/>
                    <a:pt x="389" y="150"/>
                    <a:pt x="389" y="0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6846" name="Line 46"/>
            <p:cNvSpPr>
              <a:spLocks noChangeShapeType="1"/>
            </p:cNvSpPr>
            <p:nvPr/>
          </p:nvSpPr>
          <p:spPr bwMode="auto">
            <a:xfrm>
              <a:off x="2393" y="1905"/>
              <a:ext cx="181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76847" name="Line 47"/>
            <p:cNvSpPr>
              <a:spLocks noChangeShapeType="1"/>
            </p:cNvSpPr>
            <p:nvPr/>
          </p:nvSpPr>
          <p:spPr bwMode="auto">
            <a:xfrm>
              <a:off x="2393" y="1809"/>
              <a:ext cx="242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76848" name="Line 48"/>
            <p:cNvSpPr>
              <a:spLocks noChangeShapeType="1"/>
            </p:cNvSpPr>
            <p:nvPr/>
          </p:nvSpPr>
          <p:spPr bwMode="auto">
            <a:xfrm>
              <a:off x="2393" y="1713"/>
              <a:ext cx="309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76849" name="Line 49"/>
            <p:cNvSpPr>
              <a:spLocks noChangeShapeType="1"/>
            </p:cNvSpPr>
            <p:nvPr/>
          </p:nvSpPr>
          <p:spPr bwMode="auto">
            <a:xfrm>
              <a:off x="2393" y="1616"/>
              <a:ext cx="32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76850" name="Line 50"/>
            <p:cNvSpPr>
              <a:spLocks noChangeShapeType="1"/>
            </p:cNvSpPr>
            <p:nvPr/>
          </p:nvSpPr>
          <p:spPr bwMode="auto">
            <a:xfrm>
              <a:off x="2393" y="1520"/>
              <a:ext cx="32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76851" name="Line 51"/>
            <p:cNvSpPr>
              <a:spLocks noChangeShapeType="1"/>
            </p:cNvSpPr>
            <p:nvPr/>
          </p:nvSpPr>
          <p:spPr bwMode="auto">
            <a:xfrm>
              <a:off x="2393" y="1424"/>
              <a:ext cx="32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</p:grpSp>
      <p:sp>
        <p:nvSpPr>
          <p:cNvPr id="76852" name="Freeform 52"/>
          <p:cNvSpPr>
            <a:spLocks/>
          </p:cNvSpPr>
          <p:nvPr/>
        </p:nvSpPr>
        <p:spPr bwMode="auto">
          <a:xfrm>
            <a:off x="5257800" y="4710113"/>
            <a:ext cx="1892300" cy="541337"/>
          </a:xfrm>
          <a:custGeom>
            <a:avLst/>
            <a:gdLst>
              <a:gd name="T0" fmla="*/ 0 w 1192"/>
              <a:gd name="T1" fmla="*/ 341 h 341"/>
              <a:gd name="T2" fmla="*/ 104 w 1192"/>
              <a:gd name="T3" fmla="*/ 229 h 341"/>
              <a:gd name="T4" fmla="*/ 328 w 1192"/>
              <a:gd name="T5" fmla="*/ 101 h 341"/>
              <a:gd name="T6" fmla="*/ 576 w 1192"/>
              <a:gd name="T7" fmla="*/ 45 h 341"/>
              <a:gd name="T8" fmla="*/ 776 w 1192"/>
              <a:gd name="T9" fmla="*/ 5 h 341"/>
              <a:gd name="T10" fmla="*/ 1080 w 1192"/>
              <a:gd name="T11" fmla="*/ 13 h 341"/>
              <a:gd name="T12" fmla="*/ 1192 w 1192"/>
              <a:gd name="T13" fmla="*/ 37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92" h="341">
                <a:moveTo>
                  <a:pt x="0" y="341"/>
                </a:moveTo>
                <a:cubicBezTo>
                  <a:pt x="24" y="305"/>
                  <a:pt x="49" y="269"/>
                  <a:pt x="104" y="229"/>
                </a:cubicBezTo>
                <a:cubicBezTo>
                  <a:pt x="159" y="189"/>
                  <a:pt x="249" y="132"/>
                  <a:pt x="328" y="101"/>
                </a:cubicBezTo>
                <a:cubicBezTo>
                  <a:pt x="407" y="70"/>
                  <a:pt x="501" y="61"/>
                  <a:pt x="576" y="45"/>
                </a:cubicBezTo>
                <a:cubicBezTo>
                  <a:pt x="651" y="29"/>
                  <a:pt x="692" y="10"/>
                  <a:pt x="776" y="5"/>
                </a:cubicBezTo>
                <a:cubicBezTo>
                  <a:pt x="860" y="0"/>
                  <a:pt x="1011" y="8"/>
                  <a:pt x="1080" y="13"/>
                </a:cubicBezTo>
                <a:cubicBezTo>
                  <a:pt x="1149" y="18"/>
                  <a:pt x="1173" y="33"/>
                  <a:pt x="1192" y="37"/>
                </a:cubicBezTo>
              </a:path>
            </a:pathLst>
          </a:custGeom>
          <a:noFill/>
          <a:ln w="9525">
            <a:solidFill>
              <a:schemeClr val="hlink"/>
            </a:solidFill>
            <a:round/>
            <a:headEnd type="none" w="med" len="med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76853" name="Text Box 53"/>
          <p:cNvSpPr txBox="1">
            <a:spLocks noChangeArrowheads="1"/>
          </p:cNvSpPr>
          <p:nvPr/>
        </p:nvSpPr>
        <p:spPr bwMode="auto">
          <a:xfrm>
            <a:off x="6019800" y="4641850"/>
            <a:ext cx="336550" cy="57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400">
                <a:solidFill>
                  <a:srgbClr val="0000FF"/>
                </a:solidFill>
                <a:latin typeface="Apple Chancery" charset="0"/>
              </a:rPr>
              <a:t>x</a:t>
            </a:r>
          </a:p>
        </p:txBody>
      </p:sp>
      <p:sp>
        <p:nvSpPr>
          <p:cNvPr id="76854" name="Text Box 54"/>
          <p:cNvSpPr txBox="1">
            <a:spLocks noChangeArrowheads="1"/>
          </p:cNvSpPr>
          <p:nvPr/>
        </p:nvSpPr>
        <p:spPr bwMode="auto">
          <a:xfrm rot="612778">
            <a:off x="7243763" y="3641725"/>
            <a:ext cx="642937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70313" tIns="35157" rIns="70313" bIns="35157">
            <a:spAutoFit/>
          </a:bodyPr>
          <a:lstStyle>
            <a:lvl1pPr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01638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801688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203325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1603375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0605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5177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29749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4321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fr-FR" sz="2100">
                <a:solidFill>
                  <a:srgbClr val="0000FF"/>
                </a:solidFill>
                <a:latin typeface="Times New Roman" charset="0"/>
              </a:rPr>
              <a:t>U(x)</a:t>
            </a:r>
          </a:p>
        </p:txBody>
      </p:sp>
      <p:sp>
        <p:nvSpPr>
          <p:cNvPr id="76855" name="Line 55"/>
          <p:cNvSpPr>
            <a:spLocks noChangeShapeType="1"/>
          </p:cNvSpPr>
          <p:nvPr/>
        </p:nvSpPr>
        <p:spPr bwMode="auto">
          <a:xfrm flipV="1">
            <a:off x="7040563" y="3387725"/>
            <a:ext cx="190500" cy="1219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76856" name="Text Box 56"/>
          <p:cNvSpPr txBox="1">
            <a:spLocks noChangeArrowheads="1"/>
          </p:cNvSpPr>
          <p:nvPr/>
        </p:nvSpPr>
        <p:spPr bwMode="auto">
          <a:xfrm>
            <a:off x="6430963" y="3457575"/>
            <a:ext cx="731837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/>
              <a:t>p=c</a:t>
            </a:r>
            <a:r>
              <a:rPr lang="fr-FR" baseline="30000"/>
              <a:t>te</a:t>
            </a:r>
            <a:endParaRPr lang="fr-FR"/>
          </a:p>
        </p:txBody>
      </p:sp>
      <p:sp>
        <p:nvSpPr>
          <p:cNvPr id="76857" name="Rectangle 57"/>
          <p:cNvSpPr>
            <a:spLocks noChangeArrowheads="1"/>
          </p:cNvSpPr>
          <p:nvPr/>
        </p:nvSpPr>
        <p:spPr bwMode="auto">
          <a:xfrm>
            <a:off x="4192588" y="6381750"/>
            <a:ext cx="18415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76858" name="Text Box 58"/>
          <p:cNvSpPr txBox="1">
            <a:spLocks noChangeArrowheads="1"/>
          </p:cNvSpPr>
          <p:nvPr/>
        </p:nvSpPr>
        <p:spPr bwMode="auto">
          <a:xfrm>
            <a:off x="7993063" y="3352800"/>
            <a:ext cx="996950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FR" sz="1800">
                <a:solidFill>
                  <a:schemeClr val="hlink"/>
                </a:solidFill>
              </a:rPr>
              <a:t>Fluide</a:t>
            </a:r>
            <a:br>
              <a:rPr lang="fr-FR" sz="1800">
                <a:solidFill>
                  <a:schemeClr val="hlink"/>
                </a:solidFill>
              </a:rPr>
            </a:br>
            <a:r>
              <a:rPr lang="fr-FR" sz="1800">
                <a:solidFill>
                  <a:schemeClr val="hlink"/>
                </a:solidFill>
              </a:rPr>
              <a:t> parfait</a:t>
            </a:r>
          </a:p>
        </p:txBody>
      </p:sp>
      <p:grpSp>
        <p:nvGrpSpPr>
          <p:cNvPr id="76874" name="Group 74"/>
          <p:cNvGrpSpPr>
            <a:grpSpLocks/>
          </p:cNvGrpSpPr>
          <p:nvPr/>
        </p:nvGrpSpPr>
        <p:grpSpPr bwMode="auto">
          <a:xfrm>
            <a:off x="6781800" y="3657600"/>
            <a:ext cx="328613" cy="957263"/>
            <a:chOff x="4272" y="2304"/>
            <a:chExt cx="207" cy="603"/>
          </a:xfrm>
        </p:grpSpPr>
        <p:sp>
          <p:nvSpPr>
            <p:cNvPr id="76859" name="Line 59"/>
            <p:cNvSpPr>
              <a:spLocks noChangeShapeType="1"/>
            </p:cNvSpPr>
            <p:nvPr/>
          </p:nvSpPr>
          <p:spPr bwMode="auto">
            <a:xfrm rot="600321" flipH="1" flipV="1">
              <a:off x="4449" y="2391"/>
              <a:ext cx="25" cy="516"/>
            </a:xfrm>
            <a:prstGeom prst="line">
              <a:avLst/>
            </a:prstGeom>
            <a:noFill/>
            <a:ln w="57150" cmpd="sng">
              <a:solidFill>
                <a:schemeClr val="bg2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6861" name="Text Box 61"/>
            <p:cNvSpPr txBox="1">
              <a:spLocks noChangeArrowheads="1"/>
            </p:cNvSpPr>
            <p:nvPr/>
          </p:nvSpPr>
          <p:spPr bwMode="auto">
            <a:xfrm>
              <a:off x="4272" y="2304"/>
              <a:ext cx="207" cy="2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2200" b="1">
                  <a:solidFill>
                    <a:schemeClr val="bg2"/>
                  </a:solidFill>
                </a:rPr>
                <a:t>n</a:t>
              </a:r>
            </a:p>
          </p:txBody>
        </p:sp>
      </p:grpSp>
      <p:grpSp>
        <p:nvGrpSpPr>
          <p:cNvPr id="76877" name="Group 77"/>
          <p:cNvGrpSpPr>
            <a:grpSpLocks/>
          </p:cNvGrpSpPr>
          <p:nvPr/>
        </p:nvGrpSpPr>
        <p:grpSpPr bwMode="auto">
          <a:xfrm>
            <a:off x="7021513" y="4708525"/>
            <a:ext cx="1730375" cy="727075"/>
            <a:chOff x="4423" y="2966"/>
            <a:chExt cx="1090" cy="458"/>
          </a:xfrm>
        </p:grpSpPr>
        <p:sp>
          <p:nvSpPr>
            <p:cNvPr id="76862" name="Line 62"/>
            <p:cNvSpPr>
              <a:spLocks noChangeShapeType="1"/>
            </p:cNvSpPr>
            <p:nvPr/>
          </p:nvSpPr>
          <p:spPr bwMode="auto">
            <a:xfrm rot="600321" flipV="1">
              <a:off x="4423" y="2966"/>
              <a:ext cx="730" cy="9"/>
            </a:xfrm>
            <a:prstGeom prst="line">
              <a:avLst/>
            </a:prstGeom>
            <a:noFill/>
            <a:ln w="57150" cmpd="sng">
              <a:solidFill>
                <a:schemeClr val="accent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pic>
          <p:nvPicPr>
            <p:cNvPr id="76863" name="Picture 63" descr="&#10;Image 284.png                                                  000E498AMacintosh HD                   C3E3631A: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2" y="3168"/>
              <a:ext cx="521" cy="2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6876" name="Group 76"/>
          <p:cNvGrpSpPr>
            <a:grpSpLocks/>
          </p:cNvGrpSpPr>
          <p:nvPr/>
        </p:nvGrpSpPr>
        <p:grpSpPr bwMode="auto">
          <a:xfrm>
            <a:off x="6915150" y="4576763"/>
            <a:ext cx="704850" cy="1533525"/>
            <a:chOff x="4356" y="2883"/>
            <a:chExt cx="444" cy="966"/>
          </a:xfrm>
        </p:grpSpPr>
        <p:pic>
          <p:nvPicPr>
            <p:cNvPr id="76864" name="Picture 64" descr="&#10;Image 283.png                                                  000E498AMacintosh HD                   C3E3631A: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1" y="3600"/>
              <a:ext cx="419" cy="2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6868" name="Line 68"/>
            <p:cNvSpPr>
              <a:spLocks noChangeShapeType="1"/>
            </p:cNvSpPr>
            <p:nvPr/>
          </p:nvSpPr>
          <p:spPr bwMode="auto">
            <a:xfrm rot="600321">
              <a:off x="4356" y="2883"/>
              <a:ext cx="18" cy="906"/>
            </a:xfrm>
            <a:prstGeom prst="line">
              <a:avLst/>
            </a:prstGeom>
            <a:noFill/>
            <a:ln w="57150" cmpd="sng">
              <a:solidFill>
                <a:srgbClr val="FF1AFF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pic>
        <p:nvPicPr>
          <p:cNvPr id="76867" name="Picture 67" descr="&#10;Image 280.png                                                  000E498AMacintosh HD                   C3E3631A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505200"/>
            <a:ext cx="4113213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65" name="Picture 65" descr="&#10;Image 282.png                                                  000E498AMacintosh HD                   C3E3631A: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211638"/>
            <a:ext cx="1050925" cy="395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66" name="Picture 66" descr="&#10;Image 281.png                                                  000E498AMacintosh HD                   C3E3631A: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191000"/>
            <a:ext cx="1041400" cy="4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869" name="Text Box 69"/>
          <p:cNvSpPr txBox="1">
            <a:spLocks noChangeArrowheads="1"/>
          </p:cNvSpPr>
          <p:nvPr/>
        </p:nvSpPr>
        <p:spPr bwMode="auto">
          <a:xfrm>
            <a:off x="2073275" y="5562600"/>
            <a:ext cx="2041525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/>
              <a:t>C</a:t>
            </a:r>
            <a:r>
              <a:rPr lang="ja-JP" altLang="fr-FR">
                <a:latin typeface="Arial"/>
              </a:rPr>
              <a:t>’</a:t>
            </a:r>
            <a:r>
              <a:rPr lang="fr-FR"/>
              <a:t>est si simple ?</a:t>
            </a:r>
          </a:p>
        </p:txBody>
      </p:sp>
      <p:sp>
        <p:nvSpPr>
          <p:cNvPr id="76871" name="Text Box 71"/>
          <p:cNvSpPr txBox="1">
            <a:spLocks noChangeArrowheads="1"/>
          </p:cNvSpPr>
          <p:nvPr/>
        </p:nvSpPr>
        <p:spPr bwMode="auto">
          <a:xfrm>
            <a:off x="312738" y="6048375"/>
            <a:ext cx="6218237" cy="7334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FR">
                <a:solidFill>
                  <a:srgbClr val="FFFFFF"/>
                </a:solidFill>
              </a:rPr>
              <a:t>Non car ce n</a:t>
            </a:r>
            <a:r>
              <a:rPr lang="ja-JP" altLang="fr-FR">
                <a:solidFill>
                  <a:srgbClr val="FFFFFF"/>
                </a:solidFill>
                <a:latin typeface="Arial"/>
              </a:rPr>
              <a:t>’</a:t>
            </a:r>
            <a:r>
              <a:rPr lang="fr-FR">
                <a:solidFill>
                  <a:srgbClr val="FFFFFF"/>
                </a:solidFill>
              </a:rPr>
              <a:t>est vrai que tant que </a:t>
            </a:r>
            <a:r>
              <a:rPr lang="fr-FR">
                <a:solidFill>
                  <a:schemeClr val="folHlink"/>
                </a:solidFill>
              </a:rPr>
              <a:t>la couche limite </a:t>
            </a:r>
            <a:br>
              <a:rPr lang="fr-FR">
                <a:solidFill>
                  <a:schemeClr val="folHlink"/>
                </a:solidFill>
              </a:rPr>
            </a:br>
            <a:r>
              <a:rPr lang="fr-FR">
                <a:solidFill>
                  <a:schemeClr val="folHlink"/>
                </a:solidFill>
              </a:rPr>
              <a:t>« colle »</a:t>
            </a:r>
            <a:r>
              <a:rPr lang="fr-FR">
                <a:solidFill>
                  <a:srgbClr val="FFFFFF"/>
                </a:solidFill>
              </a:rPr>
              <a:t> partout sur le corps</a:t>
            </a:r>
          </a:p>
        </p:txBody>
      </p:sp>
      <p:sp>
        <p:nvSpPr>
          <p:cNvPr id="76873" name="Text Box 73"/>
          <p:cNvSpPr txBox="1">
            <a:spLocks noChangeArrowheads="1"/>
          </p:cNvSpPr>
          <p:nvPr/>
        </p:nvSpPr>
        <p:spPr bwMode="auto">
          <a:xfrm>
            <a:off x="498475" y="4657725"/>
            <a:ext cx="4683125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fr-FR"/>
              <a:t> projection suivant U</a:t>
            </a:r>
            <a:r>
              <a:rPr lang="fr-FR" sz="2400" baseline="-25000"/>
              <a:t>∞</a:t>
            </a:r>
            <a:r>
              <a:rPr lang="fr-FR"/>
              <a:t> : trainée</a:t>
            </a:r>
          </a:p>
          <a:p>
            <a:pPr>
              <a:buFontTx/>
              <a:buChar char="•"/>
            </a:pPr>
            <a:r>
              <a:rPr lang="fr-FR"/>
              <a:t> projection perpendiculaire : portance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4" grpId="0" build="p" autoUpdateAnimBg="0"/>
      <p:bldP spid="76869" grpId="0" build="p" autoUpdateAnimBg="0"/>
      <p:bldP spid="76871" grpId="0" animBg="1" autoUpdateAnimBg="0"/>
      <p:bldP spid="76873" grpId="0" build="p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Décollement de la couche limite</a:t>
            </a:r>
          </a:p>
        </p:txBody>
      </p:sp>
      <p:pic>
        <p:nvPicPr>
          <p:cNvPr id="70659" name="Picture 3" descr="fumeeold4low.jpg                                               00113788Macintosh HD                   BF043092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95400"/>
            <a:ext cx="2827338" cy="179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0666" name="Group 10"/>
          <p:cNvGrpSpPr>
            <a:grpSpLocks/>
          </p:cNvGrpSpPr>
          <p:nvPr/>
        </p:nvGrpSpPr>
        <p:grpSpPr bwMode="auto">
          <a:xfrm>
            <a:off x="3581400" y="1219200"/>
            <a:ext cx="2687638" cy="3048000"/>
            <a:chOff x="2256" y="768"/>
            <a:chExt cx="1693" cy="1920"/>
          </a:xfrm>
        </p:grpSpPr>
        <p:pic>
          <p:nvPicPr>
            <p:cNvPr id="70660" name="Picture 4" descr="CylindreLaminaire.tif                                          00113788Macintosh HD                   BF043092: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6" y="768"/>
              <a:ext cx="1680" cy="11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661" name="Picture 5" descr="CylindreTurb.jpg                                               00113788Macintosh HD                   BF043092: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6" y="1990"/>
              <a:ext cx="1693" cy="6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0662" name="Picture 6" descr="&#10;TurbAutos.jpg                                                  0016AA01Macintosh HD                   C3E3631A: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3575" y="3625850"/>
            <a:ext cx="2308225" cy="323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4" name="Picture 8" descr="ds-aerodynamique.jpg                                           0016AA0CMacintosh HD                   C3E3631A: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402138"/>
            <a:ext cx="4243388" cy="222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5" name="Picture 9" descr="&#10;Image 286.png                                                  000E498AMacintosh HD                   C3E3631A: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219200"/>
            <a:ext cx="2590800" cy="210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Connecteur droit avec flèche 2"/>
          <p:cNvCxnSpPr/>
          <p:nvPr/>
        </p:nvCxnSpPr>
        <p:spPr bwMode="auto">
          <a:xfrm flipV="1">
            <a:off x="1681185" y="1628800"/>
            <a:ext cx="216024" cy="432048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CCFFCC"/>
            </a:solidFill>
            <a:prstDash val="solid"/>
            <a:round/>
            <a:headEnd type="stealth" w="lg" len="lg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2" name="Connecteur droit avec flèche 11"/>
          <p:cNvCxnSpPr/>
          <p:nvPr/>
        </p:nvCxnSpPr>
        <p:spPr bwMode="auto">
          <a:xfrm flipV="1">
            <a:off x="4716016" y="1412776"/>
            <a:ext cx="216024" cy="432048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CCFFCC"/>
            </a:solidFill>
            <a:prstDash val="solid"/>
            <a:round/>
            <a:headEnd type="stealth" w="lg" len="lg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3" name="Connecteur droit avec flèche 12"/>
          <p:cNvCxnSpPr/>
          <p:nvPr/>
        </p:nvCxnSpPr>
        <p:spPr bwMode="auto">
          <a:xfrm flipH="1" flipV="1">
            <a:off x="7092280" y="1340768"/>
            <a:ext cx="144016" cy="576064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CCFFCC"/>
            </a:solidFill>
            <a:prstDash val="solid"/>
            <a:round/>
            <a:headEnd type="stealth" w="lg" len="lg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5" name="Connecteur droit avec flèche 14"/>
          <p:cNvCxnSpPr/>
          <p:nvPr/>
        </p:nvCxnSpPr>
        <p:spPr bwMode="auto">
          <a:xfrm flipV="1">
            <a:off x="1547664" y="3789040"/>
            <a:ext cx="216024" cy="432048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CCFFCC"/>
            </a:solidFill>
            <a:prstDash val="solid"/>
            <a:round/>
            <a:headEnd type="stealth" w="lg" len="lg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" name="Connecteur droit avec flèche 15"/>
          <p:cNvCxnSpPr/>
          <p:nvPr/>
        </p:nvCxnSpPr>
        <p:spPr bwMode="auto">
          <a:xfrm flipH="1" flipV="1">
            <a:off x="899592" y="5373216"/>
            <a:ext cx="288032" cy="432048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CCFFCC"/>
            </a:solidFill>
            <a:prstDash val="solid"/>
            <a:round/>
            <a:headEnd type="stealth" w="lg" len="lg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8" name="Connecteur droit avec flèche 17"/>
          <p:cNvCxnSpPr/>
          <p:nvPr/>
        </p:nvCxnSpPr>
        <p:spPr bwMode="auto">
          <a:xfrm flipH="1" flipV="1">
            <a:off x="3779912" y="3212976"/>
            <a:ext cx="432048" cy="144016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CCFFCC"/>
            </a:solidFill>
            <a:prstDash val="solid"/>
            <a:round/>
            <a:headEnd type="stealth" w="lg" len="lg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1" name="Connecteur droit avec flèche 20"/>
          <p:cNvCxnSpPr/>
          <p:nvPr/>
        </p:nvCxnSpPr>
        <p:spPr bwMode="auto">
          <a:xfrm flipH="1" flipV="1">
            <a:off x="6084168" y="4797152"/>
            <a:ext cx="144016" cy="576064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CCFFCC"/>
            </a:solidFill>
            <a:prstDash val="solid"/>
            <a:round/>
            <a:headEnd type="stealth" w="lg" len="lg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Décollement de la CL et sillage</a:t>
            </a:r>
          </a:p>
        </p:txBody>
      </p:sp>
      <p:sp>
        <p:nvSpPr>
          <p:cNvPr id="77827" name="Text Box 3"/>
          <p:cNvSpPr txBox="1">
            <a:spLocks noChangeArrowheads="1"/>
          </p:cNvSpPr>
          <p:nvPr/>
        </p:nvSpPr>
        <p:spPr bwMode="auto">
          <a:xfrm>
            <a:off x="838200" y="1295400"/>
            <a:ext cx="4962525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fr-FR"/>
              <a:t> La couche limite décolle de la surface !</a:t>
            </a:r>
          </a:p>
        </p:txBody>
      </p:sp>
      <p:pic>
        <p:nvPicPr>
          <p:cNvPr id="77828" name="Picture 4" descr="ds-aerodynamique.jpg                                           0016AA0CMacintosh HD                   C3E3631A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013075"/>
            <a:ext cx="4243388" cy="222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7858" name="Group 34"/>
          <p:cNvGrpSpPr>
            <a:grpSpLocks/>
          </p:cNvGrpSpPr>
          <p:nvPr/>
        </p:nvGrpSpPr>
        <p:grpSpPr bwMode="auto">
          <a:xfrm>
            <a:off x="4832350" y="3957638"/>
            <a:ext cx="1993900" cy="1041400"/>
            <a:chOff x="3044" y="2493"/>
            <a:chExt cx="1256" cy="656"/>
          </a:xfrm>
        </p:grpSpPr>
        <p:sp>
          <p:nvSpPr>
            <p:cNvPr id="77831" name="Freeform 7"/>
            <p:cNvSpPr>
              <a:spLocks/>
            </p:cNvSpPr>
            <p:nvPr/>
          </p:nvSpPr>
          <p:spPr bwMode="auto">
            <a:xfrm>
              <a:off x="3044" y="2493"/>
              <a:ext cx="1256" cy="656"/>
            </a:xfrm>
            <a:custGeom>
              <a:avLst/>
              <a:gdLst>
                <a:gd name="T0" fmla="*/ 0 w 1256"/>
                <a:gd name="T1" fmla="*/ 12 h 656"/>
                <a:gd name="T2" fmla="*/ 184 w 1256"/>
                <a:gd name="T3" fmla="*/ 28 h 656"/>
                <a:gd name="T4" fmla="*/ 312 w 1256"/>
                <a:gd name="T5" fmla="*/ 36 h 656"/>
                <a:gd name="T6" fmla="*/ 440 w 1256"/>
                <a:gd name="T7" fmla="*/ 64 h 656"/>
                <a:gd name="T8" fmla="*/ 464 w 1256"/>
                <a:gd name="T9" fmla="*/ 116 h 656"/>
                <a:gd name="T10" fmla="*/ 524 w 1256"/>
                <a:gd name="T11" fmla="*/ 148 h 656"/>
                <a:gd name="T12" fmla="*/ 588 w 1256"/>
                <a:gd name="T13" fmla="*/ 200 h 656"/>
                <a:gd name="T14" fmla="*/ 640 w 1256"/>
                <a:gd name="T15" fmla="*/ 228 h 656"/>
                <a:gd name="T16" fmla="*/ 732 w 1256"/>
                <a:gd name="T17" fmla="*/ 276 h 656"/>
                <a:gd name="T18" fmla="*/ 788 w 1256"/>
                <a:gd name="T19" fmla="*/ 312 h 656"/>
                <a:gd name="T20" fmla="*/ 872 w 1256"/>
                <a:gd name="T21" fmla="*/ 380 h 656"/>
                <a:gd name="T22" fmla="*/ 884 w 1256"/>
                <a:gd name="T23" fmla="*/ 476 h 656"/>
                <a:gd name="T24" fmla="*/ 808 w 1256"/>
                <a:gd name="T25" fmla="*/ 520 h 656"/>
                <a:gd name="T26" fmla="*/ 752 w 1256"/>
                <a:gd name="T27" fmla="*/ 520 h 656"/>
                <a:gd name="T28" fmla="*/ 736 w 1256"/>
                <a:gd name="T29" fmla="*/ 588 h 656"/>
                <a:gd name="T30" fmla="*/ 684 w 1256"/>
                <a:gd name="T31" fmla="*/ 644 h 656"/>
                <a:gd name="T32" fmla="*/ 632 w 1256"/>
                <a:gd name="T33" fmla="*/ 656 h 656"/>
                <a:gd name="T34" fmla="*/ 1256 w 1256"/>
                <a:gd name="T35" fmla="*/ 656 h 656"/>
                <a:gd name="T36" fmla="*/ 1256 w 1256"/>
                <a:gd name="T37" fmla="*/ 4 h 656"/>
                <a:gd name="T38" fmla="*/ 1048 w 1256"/>
                <a:gd name="T39" fmla="*/ 0 h 656"/>
                <a:gd name="T40" fmla="*/ 716 w 1256"/>
                <a:gd name="T41" fmla="*/ 4 h 656"/>
                <a:gd name="T42" fmla="*/ 328 w 1256"/>
                <a:gd name="T43" fmla="*/ 8 h 656"/>
                <a:gd name="T44" fmla="*/ 32 w 1256"/>
                <a:gd name="T45" fmla="*/ 16 h 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56" h="656">
                  <a:moveTo>
                    <a:pt x="0" y="12"/>
                  </a:moveTo>
                  <a:lnTo>
                    <a:pt x="184" y="28"/>
                  </a:lnTo>
                  <a:lnTo>
                    <a:pt x="312" y="36"/>
                  </a:lnTo>
                  <a:lnTo>
                    <a:pt x="440" y="64"/>
                  </a:lnTo>
                  <a:lnTo>
                    <a:pt x="464" y="116"/>
                  </a:lnTo>
                  <a:lnTo>
                    <a:pt x="524" y="148"/>
                  </a:lnTo>
                  <a:lnTo>
                    <a:pt x="588" y="200"/>
                  </a:lnTo>
                  <a:lnTo>
                    <a:pt x="640" y="228"/>
                  </a:lnTo>
                  <a:lnTo>
                    <a:pt x="732" y="276"/>
                  </a:lnTo>
                  <a:lnTo>
                    <a:pt x="788" y="312"/>
                  </a:lnTo>
                  <a:cubicBezTo>
                    <a:pt x="873" y="384"/>
                    <a:pt x="872" y="420"/>
                    <a:pt x="872" y="380"/>
                  </a:cubicBezTo>
                  <a:lnTo>
                    <a:pt x="884" y="476"/>
                  </a:lnTo>
                  <a:lnTo>
                    <a:pt x="808" y="520"/>
                  </a:lnTo>
                  <a:lnTo>
                    <a:pt x="752" y="520"/>
                  </a:lnTo>
                  <a:lnTo>
                    <a:pt x="736" y="588"/>
                  </a:lnTo>
                  <a:lnTo>
                    <a:pt x="684" y="644"/>
                  </a:lnTo>
                  <a:lnTo>
                    <a:pt x="632" y="656"/>
                  </a:lnTo>
                  <a:lnTo>
                    <a:pt x="1256" y="656"/>
                  </a:lnTo>
                  <a:lnTo>
                    <a:pt x="1256" y="4"/>
                  </a:lnTo>
                  <a:lnTo>
                    <a:pt x="1048" y="0"/>
                  </a:lnTo>
                  <a:lnTo>
                    <a:pt x="716" y="4"/>
                  </a:lnTo>
                  <a:lnTo>
                    <a:pt x="328" y="8"/>
                  </a:lnTo>
                  <a:lnTo>
                    <a:pt x="32" y="16"/>
                  </a:lnTo>
                </a:path>
              </a:pathLst>
            </a:custGeom>
            <a:solidFill>
              <a:schemeClr val="folHlink">
                <a:alpha val="42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7832" name="Text Box 8"/>
            <p:cNvSpPr txBox="1">
              <a:spLocks noChangeArrowheads="1"/>
            </p:cNvSpPr>
            <p:nvPr/>
          </p:nvSpPr>
          <p:spPr bwMode="auto">
            <a:xfrm>
              <a:off x="3696" y="2533"/>
              <a:ext cx="600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/>
                <a:t>Sillage</a:t>
              </a:r>
            </a:p>
          </p:txBody>
        </p:sp>
      </p:grpSp>
      <p:grpSp>
        <p:nvGrpSpPr>
          <p:cNvPr id="77864" name="Group 40"/>
          <p:cNvGrpSpPr>
            <a:grpSpLocks/>
          </p:cNvGrpSpPr>
          <p:nvPr/>
        </p:nvGrpSpPr>
        <p:grpSpPr bwMode="auto">
          <a:xfrm>
            <a:off x="4640263" y="4337050"/>
            <a:ext cx="1506537" cy="650875"/>
            <a:chOff x="2923" y="2732"/>
            <a:chExt cx="949" cy="410"/>
          </a:xfrm>
        </p:grpSpPr>
        <p:sp>
          <p:nvSpPr>
            <p:cNvPr id="77848" name="Line 24"/>
            <p:cNvSpPr>
              <a:spLocks noChangeShapeType="1"/>
            </p:cNvSpPr>
            <p:nvPr/>
          </p:nvSpPr>
          <p:spPr bwMode="auto">
            <a:xfrm rot="600321" flipV="1">
              <a:off x="2923" y="2732"/>
              <a:ext cx="594" cy="100"/>
            </a:xfrm>
            <a:prstGeom prst="line">
              <a:avLst/>
            </a:prstGeom>
            <a:noFill/>
            <a:ln w="31750">
              <a:solidFill>
                <a:srgbClr val="FF1AFF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pic>
          <p:nvPicPr>
            <p:cNvPr id="77849" name="Picture 25" descr="&#10;Image 281.png                                                  000E498AMacintosh HD                   C3E3631A: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6" y="2880"/>
              <a:ext cx="656" cy="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7863" name="Group 39"/>
          <p:cNvGrpSpPr>
            <a:grpSpLocks/>
          </p:cNvGrpSpPr>
          <p:nvPr/>
        </p:nvGrpSpPr>
        <p:grpSpPr bwMode="auto">
          <a:xfrm>
            <a:off x="5868988" y="3952875"/>
            <a:ext cx="1674812" cy="1060450"/>
            <a:chOff x="3697" y="2490"/>
            <a:chExt cx="1055" cy="668"/>
          </a:xfrm>
        </p:grpSpPr>
        <p:sp>
          <p:nvSpPr>
            <p:cNvPr id="77839" name="Line 15"/>
            <p:cNvSpPr>
              <a:spLocks noChangeShapeType="1"/>
            </p:cNvSpPr>
            <p:nvPr/>
          </p:nvSpPr>
          <p:spPr bwMode="auto">
            <a:xfrm rot="600321" flipH="1">
              <a:off x="3927" y="2861"/>
              <a:ext cx="314" cy="74"/>
            </a:xfrm>
            <a:prstGeom prst="line">
              <a:avLst/>
            </a:prstGeom>
            <a:noFill/>
            <a:ln w="31750">
              <a:solidFill>
                <a:srgbClr val="FF1AFF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7841" name="Line 17"/>
            <p:cNvSpPr>
              <a:spLocks noChangeShapeType="1"/>
            </p:cNvSpPr>
            <p:nvPr/>
          </p:nvSpPr>
          <p:spPr bwMode="auto">
            <a:xfrm rot="600321" flipH="1">
              <a:off x="3851" y="2617"/>
              <a:ext cx="192" cy="208"/>
            </a:xfrm>
            <a:prstGeom prst="line">
              <a:avLst/>
            </a:prstGeom>
            <a:noFill/>
            <a:ln w="31750">
              <a:solidFill>
                <a:srgbClr val="FF1AFF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7842" name="Line 18"/>
            <p:cNvSpPr>
              <a:spLocks noChangeShapeType="1"/>
            </p:cNvSpPr>
            <p:nvPr/>
          </p:nvSpPr>
          <p:spPr bwMode="auto">
            <a:xfrm rot="600321" flipH="1">
              <a:off x="3697" y="2490"/>
              <a:ext cx="115" cy="228"/>
            </a:xfrm>
            <a:prstGeom prst="line">
              <a:avLst/>
            </a:prstGeom>
            <a:noFill/>
            <a:ln w="31750">
              <a:solidFill>
                <a:srgbClr val="FF1AFF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7843" name="Line 19"/>
            <p:cNvSpPr>
              <a:spLocks noChangeShapeType="1"/>
            </p:cNvSpPr>
            <p:nvPr/>
          </p:nvSpPr>
          <p:spPr bwMode="auto">
            <a:xfrm rot="600321" flipH="1" flipV="1">
              <a:off x="3888" y="3002"/>
              <a:ext cx="192" cy="156"/>
            </a:xfrm>
            <a:prstGeom prst="line">
              <a:avLst/>
            </a:prstGeom>
            <a:noFill/>
            <a:ln w="31750">
              <a:solidFill>
                <a:srgbClr val="FF1AFF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pic>
          <p:nvPicPr>
            <p:cNvPr id="77846" name="Picture 22" descr="&#10;Image 283.png                                                  000E498AMacintosh HD                   C3E3631A: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3" y="2762"/>
              <a:ext cx="419" cy="2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7862" name="Group 38"/>
          <p:cNvGrpSpPr>
            <a:grpSpLocks/>
          </p:cNvGrpSpPr>
          <p:nvPr/>
        </p:nvGrpSpPr>
        <p:grpSpPr bwMode="auto">
          <a:xfrm>
            <a:off x="609600" y="3078163"/>
            <a:ext cx="4740275" cy="2906712"/>
            <a:chOff x="384" y="1939"/>
            <a:chExt cx="2986" cy="1831"/>
          </a:xfrm>
        </p:grpSpPr>
        <p:pic>
          <p:nvPicPr>
            <p:cNvPr id="77835" name="Picture 11" descr="&#10;Image 283.png                                                  000E498AMacintosh HD                   C3E3631A: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2666"/>
              <a:ext cx="419" cy="2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7836" name="Line 12"/>
            <p:cNvSpPr>
              <a:spLocks noChangeShapeType="1"/>
            </p:cNvSpPr>
            <p:nvPr/>
          </p:nvSpPr>
          <p:spPr bwMode="auto">
            <a:xfrm rot="600321" flipV="1">
              <a:off x="683" y="2881"/>
              <a:ext cx="1135" cy="193"/>
            </a:xfrm>
            <a:prstGeom prst="line">
              <a:avLst/>
            </a:prstGeom>
            <a:noFill/>
            <a:ln w="31750">
              <a:solidFill>
                <a:srgbClr val="FF1AFF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7837" name="Line 13"/>
            <p:cNvSpPr>
              <a:spLocks noChangeShapeType="1"/>
            </p:cNvSpPr>
            <p:nvPr/>
          </p:nvSpPr>
          <p:spPr bwMode="auto">
            <a:xfrm rot="600321">
              <a:off x="1198" y="2431"/>
              <a:ext cx="784" cy="348"/>
            </a:xfrm>
            <a:prstGeom prst="line">
              <a:avLst/>
            </a:prstGeom>
            <a:noFill/>
            <a:ln w="31750">
              <a:solidFill>
                <a:srgbClr val="FF1AFF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7838" name="Line 14"/>
            <p:cNvSpPr>
              <a:spLocks noChangeShapeType="1"/>
            </p:cNvSpPr>
            <p:nvPr/>
          </p:nvSpPr>
          <p:spPr bwMode="auto">
            <a:xfrm rot="600321">
              <a:off x="1696" y="2032"/>
              <a:ext cx="497" cy="720"/>
            </a:xfrm>
            <a:prstGeom prst="line">
              <a:avLst/>
            </a:prstGeom>
            <a:noFill/>
            <a:ln w="31750">
              <a:solidFill>
                <a:srgbClr val="FF1AFF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7844" name="Line 20"/>
            <p:cNvSpPr>
              <a:spLocks noChangeShapeType="1"/>
            </p:cNvSpPr>
            <p:nvPr/>
          </p:nvSpPr>
          <p:spPr bwMode="auto">
            <a:xfrm rot="600321">
              <a:off x="2173" y="1939"/>
              <a:ext cx="291" cy="744"/>
            </a:xfrm>
            <a:prstGeom prst="line">
              <a:avLst/>
            </a:prstGeom>
            <a:noFill/>
            <a:ln w="31750">
              <a:solidFill>
                <a:srgbClr val="FF1AFF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7845" name="Line 21"/>
            <p:cNvSpPr>
              <a:spLocks noChangeShapeType="1"/>
            </p:cNvSpPr>
            <p:nvPr/>
          </p:nvSpPr>
          <p:spPr bwMode="auto">
            <a:xfrm rot="600321" flipV="1">
              <a:off x="1534" y="3028"/>
              <a:ext cx="417" cy="572"/>
            </a:xfrm>
            <a:prstGeom prst="line">
              <a:avLst/>
            </a:prstGeom>
            <a:noFill/>
            <a:ln w="31750">
              <a:solidFill>
                <a:srgbClr val="FF1AFF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7850" name="Text Box 26"/>
            <p:cNvSpPr txBox="1">
              <a:spLocks noChangeArrowheads="1"/>
            </p:cNvSpPr>
            <p:nvPr/>
          </p:nvSpPr>
          <p:spPr bwMode="auto">
            <a:xfrm>
              <a:off x="3254" y="3510"/>
              <a:ext cx="116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fr-FR"/>
            </a:p>
          </p:txBody>
        </p:sp>
      </p:grpSp>
      <p:sp>
        <p:nvSpPr>
          <p:cNvPr id="77851" name="Text Box 27"/>
          <p:cNvSpPr txBox="1">
            <a:spLocks noChangeArrowheads="1"/>
          </p:cNvSpPr>
          <p:nvPr/>
        </p:nvSpPr>
        <p:spPr bwMode="auto">
          <a:xfrm>
            <a:off x="838200" y="5651500"/>
            <a:ext cx="7348538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fr-FR"/>
              <a:t> Ecoulement dans le sillage très complexe : calcul numérique</a:t>
            </a:r>
          </a:p>
          <a:p>
            <a:pPr>
              <a:buFontTx/>
              <a:buChar char="•"/>
            </a:pPr>
            <a:r>
              <a:rPr lang="fr-FR"/>
              <a:t> On peut quand même prédire le point de décollement.</a:t>
            </a:r>
          </a:p>
          <a:p>
            <a:pPr>
              <a:buFontTx/>
              <a:buChar char="•"/>
            </a:pPr>
            <a:r>
              <a:rPr lang="fr-FR"/>
              <a:t> Une couche limite turbulente est plus stable (balle de golf)</a:t>
            </a:r>
          </a:p>
        </p:txBody>
      </p:sp>
      <p:sp>
        <p:nvSpPr>
          <p:cNvPr id="77859" name="Rectangle 35"/>
          <p:cNvSpPr>
            <a:spLocks noChangeArrowheads="1"/>
          </p:cNvSpPr>
          <p:nvPr/>
        </p:nvSpPr>
        <p:spPr bwMode="auto">
          <a:xfrm>
            <a:off x="838200" y="1638300"/>
            <a:ext cx="294005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fr-FR"/>
              <a:t> Forme un sillage épais</a:t>
            </a: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838200" y="1949450"/>
            <a:ext cx="302260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fr-FR"/>
              <a:t> p faible dans le sillage</a:t>
            </a:r>
          </a:p>
        </p:txBody>
      </p:sp>
      <p:grpSp>
        <p:nvGrpSpPr>
          <p:cNvPr id="3" name="Grouper 2"/>
          <p:cNvGrpSpPr/>
          <p:nvPr/>
        </p:nvGrpSpPr>
        <p:grpSpPr>
          <a:xfrm>
            <a:off x="841694" y="2006352"/>
            <a:ext cx="7147152" cy="990600"/>
            <a:chOff x="841694" y="2006352"/>
            <a:chExt cx="7147152" cy="990600"/>
          </a:xfrm>
        </p:grpSpPr>
        <p:pic>
          <p:nvPicPr>
            <p:cNvPr id="77834" name="Picture 10" descr="&#10;Image 285.png                                                  000E498AMacintosh HD                   C3E3631A: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4208" y="2006352"/>
              <a:ext cx="1544638" cy="990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841694" y="2276872"/>
              <a:ext cx="6178577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FontTx/>
                <a:buChar char="•"/>
              </a:pPr>
              <a:r>
                <a:rPr lang="fr-FR"/>
                <a:t> augmente fortement à la trainée de pression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51" grpId="0" build="p" autoUpdateAnimBg="0"/>
      <p:bldP spid="77859" grpId="0" build="p" autoUpdateAnimBg="0"/>
      <p:bldP spid="77860" grpId="0" build="p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Pourquoi la CL décolle ?</a:t>
            </a:r>
          </a:p>
        </p:txBody>
      </p:sp>
      <p:sp>
        <p:nvSpPr>
          <p:cNvPr id="79875" name="Rectangle 3"/>
          <p:cNvSpPr>
            <a:spLocks noChangeArrowheads="1"/>
          </p:cNvSpPr>
          <p:nvPr/>
        </p:nvSpPr>
        <p:spPr bwMode="auto">
          <a:xfrm>
            <a:off x="1066800" y="1524000"/>
            <a:ext cx="6459538" cy="3160713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fr-FR" sz="2100">
              <a:solidFill>
                <a:srgbClr val="0000FF"/>
              </a:solidFill>
              <a:latin typeface="Times New Roman" charset="0"/>
            </a:endParaRPr>
          </a:p>
        </p:txBody>
      </p:sp>
      <p:sp>
        <p:nvSpPr>
          <p:cNvPr id="79880" name="Freeform 8"/>
          <p:cNvSpPr>
            <a:spLocks/>
          </p:cNvSpPr>
          <p:nvPr/>
        </p:nvSpPr>
        <p:spPr bwMode="auto">
          <a:xfrm rot="77977">
            <a:off x="1081088" y="3563938"/>
            <a:ext cx="6477000" cy="1166812"/>
          </a:xfrm>
          <a:custGeom>
            <a:avLst/>
            <a:gdLst>
              <a:gd name="T0" fmla="*/ 0 w 2400"/>
              <a:gd name="T1" fmla="*/ 432 h 432"/>
              <a:gd name="T2" fmla="*/ 96 w 2400"/>
              <a:gd name="T3" fmla="*/ 288 h 432"/>
              <a:gd name="T4" fmla="*/ 240 w 2400"/>
              <a:gd name="T5" fmla="*/ 192 h 432"/>
              <a:gd name="T6" fmla="*/ 432 w 2400"/>
              <a:gd name="T7" fmla="*/ 96 h 432"/>
              <a:gd name="T8" fmla="*/ 960 w 2400"/>
              <a:gd name="T9" fmla="*/ 0 h 432"/>
              <a:gd name="T10" fmla="*/ 1680 w 2400"/>
              <a:gd name="T11" fmla="*/ 96 h 432"/>
              <a:gd name="T12" fmla="*/ 2208 w 2400"/>
              <a:gd name="T13" fmla="*/ 288 h 432"/>
              <a:gd name="T14" fmla="*/ 2400 w 2400"/>
              <a:gd name="T15" fmla="*/ 384 h 4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400" h="432">
                <a:moveTo>
                  <a:pt x="0" y="432"/>
                </a:moveTo>
                <a:cubicBezTo>
                  <a:pt x="28" y="380"/>
                  <a:pt x="56" y="328"/>
                  <a:pt x="96" y="288"/>
                </a:cubicBezTo>
                <a:cubicBezTo>
                  <a:pt x="136" y="248"/>
                  <a:pt x="184" y="224"/>
                  <a:pt x="240" y="192"/>
                </a:cubicBezTo>
                <a:cubicBezTo>
                  <a:pt x="296" y="160"/>
                  <a:pt x="312" y="128"/>
                  <a:pt x="432" y="96"/>
                </a:cubicBezTo>
                <a:cubicBezTo>
                  <a:pt x="552" y="64"/>
                  <a:pt x="752" y="0"/>
                  <a:pt x="960" y="0"/>
                </a:cubicBezTo>
                <a:cubicBezTo>
                  <a:pt x="1168" y="0"/>
                  <a:pt x="1472" y="48"/>
                  <a:pt x="1680" y="96"/>
                </a:cubicBezTo>
                <a:cubicBezTo>
                  <a:pt x="1888" y="144"/>
                  <a:pt x="2088" y="240"/>
                  <a:pt x="2208" y="288"/>
                </a:cubicBezTo>
                <a:cubicBezTo>
                  <a:pt x="2328" y="336"/>
                  <a:pt x="2364" y="360"/>
                  <a:pt x="2400" y="384"/>
                </a:cubicBezTo>
              </a:path>
            </a:pathLst>
          </a:custGeom>
          <a:solidFill>
            <a:srgbClr val="E6E6E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79919" name="Freeform 47"/>
          <p:cNvSpPr>
            <a:spLocks/>
          </p:cNvSpPr>
          <p:nvPr/>
        </p:nvSpPr>
        <p:spPr bwMode="auto">
          <a:xfrm>
            <a:off x="1209675" y="3657600"/>
            <a:ext cx="3217863" cy="920750"/>
          </a:xfrm>
          <a:custGeom>
            <a:avLst/>
            <a:gdLst>
              <a:gd name="T0" fmla="*/ 0 w 1192"/>
              <a:gd name="T1" fmla="*/ 341 h 341"/>
              <a:gd name="T2" fmla="*/ 104 w 1192"/>
              <a:gd name="T3" fmla="*/ 229 h 341"/>
              <a:gd name="T4" fmla="*/ 328 w 1192"/>
              <a:gd name="T5" fmla="*/ 101 h 341"/>
              <a:gd name="T6" fmla="*/ 576 w 1192"/>
              <a:gd name="T7" fmla="*/ 45 h 341"/>
              <a:gd name="T8" fmla="*/ 776 w 1192"/>
              <a:gd name="T9" fmla="*/ 5 h 341"/>
              <a:gd name="T10" fmla="*/ 1080 w 1192"/>
              <a:gd name="T11" fmla="*/ 13 h 341"/>
              <a:gd name="T12" fmla="*/ 1192 w 1192"/>
              <a:gd name="T13" fmla="*/ 37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92" h="341">
                <a:moveTo>
                  <a:pt x="0" y="341"/>
                </a:moveTo>
                <a:cubicBezTo>
                  <a:pt x="24" y="305"/>
                  <a:pt x="49" y="269"/>
                  <a:pt x="104" y="229"/>
                </a:cubicBezTo>
                <a:cubicBezTo>
                  <a:pt x="159" y="189"/>
                  <a:pt x="249" y="132"/>
                  <a:pt x="328" y="101"/>
                </a:cubicBezTo>
                <a:cubicBezTo>
                  <a:pt x="407" y="70"/>
                  <a:pt x="501" y="61"/>
                  <a:pt x="576" y="45"/>
                </a:cubicBezTo>
                <a:cubicBezTo>
                  <a:pt x="651" y="29"/>
                  <a:pt x="692" y="10"/>
                  <a:pt x="776" y="5"/>
                </a:cubicBezTo>
                <a:cubicBezTo>
                  <a:pt x="860" y="0"/>
                  <a:pt x="1011" y="8"/>
                  <a:pt x="1080" y="13"/>
                </a:cubicBezTo>
                <a:cubicBezTo>
                  <a:pt x="1149" y="18"/>
                  <a:pt x="1173" y="33"/>
                  <a:pt x="1192" y="37"/>
                </a:cubicBezTo>
              </a:path>
            </a:pathLst>
          </a:custGeom>
          <a:noFill/>
          <a:ln w="28575" cmpd="sng">
            <a:solidFill>
              <a:schemeClr val="hlink"/>
            </a:solidFill>
            <a:round/>
            <a:headEnd type="none" w="med" len="med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79920" name="Text Box 48"/>
          <p:cNvSpPr txBox="1">
            <a:spLocks noChangeArrowheads="1"/>
          </p:cNvSpPr>
          <p:nvPr/>
        </p:nvSpPr>
        <p:spPr bwMode="auto">
          <a:xfrm>
            <a:off x="2971800" y="3657600"/>
            <a:ext cx="336550" cy="57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400">
                <a:solidFill>
                  <a:srgbClr val="0000FF"/>
                </a:solidFill>
                <a:latin typeface="Apple Chancery" charset="0"/>
              </a:rPr>
              <a:t>x</a:t>
            </a:r>
          </a:p>
        </p:txBody>
      </p:sp>
      <p:sp>
        <p:nvSpPr>
          <p:cNvPr id="79921" name="Text Box 49"/>
          <p:cNvSpPr txBox="1">
            <a:spLocks noChangeArrowheads="1"/>
          </p:cNvSpPr>
          <p:nvPr/>
        </p:nvSpPr>
        <p:spPr bwMode="auto">
          <a:xfrm rot="612778">
            <a:off x="5710238" y="1371600"/>
            <a:ext cx="1528762" cy="71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70313" tIns="35157" rIns="70313" bIns="35157">
            <a:spAutoFit/>
          </a:bodyPr>
          <a:lstStyle>
            <a:lvl1pPr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01638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801688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203325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1603375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0605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5177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29749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4321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fr-FR" sz="2100">
                <a:solidFill>
                  <a:srgbClr val="0000FF"/>
                </a:solidFill>
                <a:latin typeface="Times New Roman" charset="0"/>
              </a:rPr>
              <a:t>U(x) </a:t>
            </a:r>
            <a:r>
              <a:rPr lang="fr-FR" sz="2000">
                <a:solidFill>
                  <a:srgbClr val="0000FF"/>
                </a:solidFill>
                <a:latin typeface="Chalkboard" charset="0"/>
              </a:rPr>
              <a:t>décroît</a:t>
            </a:r>
            <a:endParaRPr lang="fr-FR" sz="2100">
              <a:solidFill>
                <a:srgbClr val="0000FF"/>
              </a:solidFill>
              <a:latin typeface="Times New Roman" charset="0"/>
            </a:endParaRPr>
          </a:p>
          <a:p>
            <a:r>
              <a:rPr lang="fr-FR" sz="2100">
                <a:solidFill>
                  <a:srgbClr val="0000FF"/>
                </a:solidFill>
                <a:latin typeface="Times New Roman" charset="0"/>
              </a:rPr>
              <a:t>P(x) </a:t>
            </a:r>
            <a:r>
              <a:rPr lang="fr-FR" sz="2000">
                <a:solidFill>
                  <a:srgbClr val="0000FF"/>
                </a:solidFill>
                <a:latin typeface="Chalkboard" charset="0"/>
              </a:rPr>
              <a:t>croît</a:t>
            </a:r>
            <a:endParaRPr lang="fr-FR" sz="2100">
              <a:solidFill>
                <a:srgbClr val="0000FF"/>
              </a:solidFill>
              <a:latin typeface="Times New Roman" charset="0"/>
            </a:endParaRPr>
          </a:p>
        </p:txBody>
      </p:sp>
      <p:sp>
        <p:nvSpPr>
          <p:cNvPr id="79924" name="Text Box 52"/>
          <p:cNvSpPr txBox="1">
            <a:spLocks noChangeArrowheads="1"/>
          </p:cNvSpPr>
          <p:nvPr/>
        </p:nvSpPr>
        <p:spPr bwMode="auto">
          <a:xfrm>
            <a:off x="1433513" y="1643063"/>
            <a:ext cx="1177925" cy="79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FR" sz="2200">
                <a:solidFill>
                  <a:schemeClr val="hlink"/>
                </a:solidFill>
              </a:rPr>
              <a:t>Fluide</a:t>
            </a:r>
            <a:br>
              <a:rPr lang="fr-FR" sz="2200">
                <a:solidFill>
                  <a:schemeClr val="hlink"/>
                </a:solidFill>
              </a:rPr>
            </a:br>
            <a:r>
              <a:rPr lang="fr-FR" sz="2200">
                <a:solidFill>
                  <a:schemeClr val="hlink"/>
                </a:solidFill>
              </a:rPr>
              <a:t> parfait</a:t>
            </a:r>
          </a:p>
        </p:txBody>
      </p:sp>
      <p:sp>
        <p:nvSpPr>
          <p:cNvPr id="79959" name="Text Box 87"/>
          <p:cNvSpPr txBox="1">
            <a:spLocks noChangeArrowheads="1"/>
          </p:cNvSpPr>
          <p:nvPr/>
        </p:nvSpPr>
        <p:spPr bwMode="auto">
          <a:xfrm>
            <a:off x="152400" y="4953000"/>
            <a:ext cx="8175625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fr-FR" sz="1800"/>
              <a:t> Dans les zones où le fluide décélère =&gt; </a:t>
            </a:r>
            <a:r>
              <a:rPr lang="fr-FR" sz="1800">
                <a:solidFill>
                  <a:schemeClr val="hlink"/>
                </a:solidFill>
              </a:rPr>
              <a:t>dU/dx &lt; 0</a:t>
            </a:r>
            <a:r>
              <a:rPr lang="fr-FR" sz="1800"/>
              <a:t> =&gt; </a:t>
            </a:r>
            <a:r>
              <a:rPr lang="fr-FR" sz="1800">
                <a:solidFill>
                  <a:schemeClr val="hlink"/>
                </a:solidFill>
              </a:rPr>
              <a:t>dp /dx &gt; 0</a:t>
            </a:r>
            <a:r>
              <a:rPr lang="fr-FR" sz="1800"/>
              <a:t> (Bernoulli)</a:t>
            </a:r>
          </a:p>
        </p:txBody>
      </p:sp>
      <p:grpSp>
        <p:nvGrpSpPr>
          <p:cNvPr id="79982" name="Group 110"/>
          <p:cNvGrpSpPr>
            <a:grpSpLocks/>
          </p:cNvGrpSpPr>
          <p:nvPr/>
        </p:nvGrpSpPr>
        <p:grpSpPr bwMode="auto">
          <a:xfrm>
            <a:off x="3351213" y="2332038"/>
            <a:ext cx="2057400" cy="2335212"/>
            <a:chOff x="2111" y="1469"/>
            <a:chExt cx="1296" cy="1471"/>
          </a:xfrm>
        </p:grpSpPr>
        <p:grpSp>
          <p:nvGrpSpPr>
            <p:cNvPr id="79981" name="Group 109"/>
            <p:cNvGrpSpPr>
              <a:grpSpLocks/>
            </p:cNvGrpSpPr>
            <p:nvPr/>
          </p:nvGrpSpPr>
          <p:grpSpPr bwMode="auto">
            <a:xfrm>
              <a:off x="2111" y="1469"/>
              <a:ext cx="1296" cy="1471"/>
              <a:chOff x="2111" y="1469"/>
              <a:chExt cx="1296" cy="1471"/>
            </a:xfrm>
          </p:grpSpPr>
          <p:grpSp>
            <p:nvGrpSpPr>
              <p:cNvPr id="79955" name="Group 83"/>
              <p:cNvGrpSpPr>
                <a:grpSpLocks/>
              </p:cNvGrpSpPr>
              <p:nvPr/>
            </p:nvGrpSpPr>
            <p:grpSpPr bwMode="auto">
              <a:xfrm rot="-212131">
                <a:off x="2743" y="1494"/>
                <a:ext cx="664" cy="755"/>
                <a:chOff x="2744" y="1513"/>
                <a:chExt cx="612" cy="755"/>
              </a:xfrm>
            </p:grpSpPr>
            <p:sp>
              <p:nvSpPr>
                <p:cNvPr id="79900" name="Line 28"/>
                <p:cNvSpPr>
                  <a:spLocks noChangeShapeType="1"/>
                </p:cNvSpPr>
                <p:nvPr/>
              </p:nvSpPr>
              <p:spPr bwMode="auto">
                <a:xfrm rot="611987" flipV="1">
                  <a:off x="2819" y="1513"/>
                  <a:ext cx="0" cy="74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79902" name="Line 30"/>
                <p:cNvSpPr>
                  <a:spLocks noChangeShapeType="1"/>
                </p:cNvSpPr>
                <p:nvPr/>
              </p:nvSpPr>
              <p:spPr bwMode="auto">
                <a:xfrm rot="611987">
                  <a:off x="2762" y="2198"/>
                  <a:ext cx="57" cy="0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 type="stealth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70313" tIns="35157" rIns="70313" bIns="35157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79903" name="Line 31"/>
                <p:cNvSpPr>
                  <a:spLocks noChangeShapeType="1"/>
                </p:cNvSpPr>
                <p:nvPr/>
              </p:nvSpPr>
              <p:spPr bwMode="auto">
                <a:xfrm rot="611987">
                  <a:off x="2782" y="2096"/>
                  <a:ext cx="204" cy="0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 type="stealth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70313" tIns="35157" rIns="70313" bIns="35157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79904" name="Line 32"/>
                <p:cNvSpPr>
                  <a:spLocks noChangeShapeType="1"/>
                </p:cNvSpPr>
                <p:nvPr/>
              </p:nvSpPr>
              <p:spPr bwMode="auto">
                <a:xfrm rot="611987">
                  <a:off x="2801" y="1998"/>
                  <a:ext cx="397" cy="0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 type="stealth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70313" tIns="35157" rIns="70313" bIns="35157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79905" name="Line 33"/>
                <p:cNvSpPr>
                  <a:spLocks noChangeShapeType="1"/>
                </p:cNvSpPr>
                <p:nvPr/>
              </p:nvSpPr>
              <p:spPr bwMode="auto">
                <a:xfrm rot="611987">
                  <a:off x="2821" y="1888"/>
                  <a:ext cx="472" cy="0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 type="stealth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70313" tIns="35157" rIns="70313" bIns="35157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79906" name="Line 34"/>
                <p:cNvSpPr>
                  <a:spLocks noChangeShapeType="1"/>
                </p:cNvSpPr>
                <p:nvPr/>
              </p:nvSpPr>
              <p:spPr bwMode="auto">
                <a:xfrm rot="611987">
                  <a:off x="2842" y="1776"/>
                  <a:ext cx="486" cy="0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 type="stealth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70313" tIns="35157" rIns="70313" bIns="35157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79907" name="Line 35"/>
                <p:cNvSpPr>
                  <a:spLocks noChangeShapeType="1"/>
                </p:cNvSpPr>
                <p:nvPr/>
              </p:nvSpPr>
              <p:spPr bwMode="auto">
                <a:xfrm rot="611987">
                  <a:off x="2862" y="1661"/>
                  <a:ext cx="486" cy="0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 type="stealth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70313" tIns="35157" rIns="70313" bIns="35157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79931" name="Freeform 59"/>
                <p:cNvSpPr>
                  <a:spLocks/>
                </p:cNvSpPr>
                <p:nvPr/>
              </p:nvSpPr>
              <p:spPr bwMode="auto">
                <a:xfrm>
                  <a:off x="2744" y="1628"/>
                  <a:ext cx="612" cy="640"/>
                </a:xfrm>
                <a:custGeom>
                  <a:avLst/>
                  <a:gdLst>
                    <a:gd name="T0" fmla="*/ 16 w 612"/>
                    <a:gd name="T1" fmla="*/ 620 h 640"/>
                    <a:gd name="T2" fmla="*/ 0 w 612"/>
                    <a:gd name="T3" fmla="*/ 640 h 640"/>
                    <a:gd name="T4" fmla="*/ 120 w 612"/>
                    <a:gd name="T5" fmla="*/ 544 h 640"/>
                    <a:gd name="T6" fmla="*/ 252 w 612"/>
                    <a:gd name="T7" fmla="*/ 484 h 640"/>
                    <a:gd name="T8" fmla="*/ 400 w 612"/>
                    <a:gd name="T9" fmla="*/ 436 h 640"/>
                    <a:gd name="T10" fmla="*/ 476 w 612"/>
                    <a:gd name="T11" fmla="*/ 388 h 640"/>
                    <a:gd name="T12" fmla="*/ 544 w 612"/>
                    <a:gd name="T13" fmla="*/ 296 h 640"/>
                    <a:gd name="T14" fmla="*/ 612 w 612"/>
                    <a:gd name="T15" fmla="*/ 0 h 6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12" h="640">
                      <a:moveTo>
                        <a:pt x="16" y="620"/>
                      </a:moveTo>
                      <a:lnTo>
                        <a:pt x="0" y="640"/>
                      </a:lnTo>
                      <a:cubicBezTo>
                        <a:pt x="17" y="627"/>
                        <a:pt x="78" y="570"/>
                        <a:pt x="120" y="544"/>
                      </a:cubicBezTo>
                      <a:cubicBezTo>
                        <a:pt x="162" y="518"/>
                        <a:pt x="205" y="502"/>
                        <a:pt x="252" y="484"/>
                      </a:cubicBezTo>
                      <a:cubicBezTo>
                        <a:pt x="299" y="466"/>
                        <a:pt x="363" y="452"/>
                        <a:pt x="400" y="436"/>
                      </a:cubicBezTo>
                      <a:cubicBezTo>
                        <a:pt x="437" y="420"/>
                        <a:pt x="452" y="411"/>
                        <a:pt x="476" y="388"/>
                      </a:cubicBezTo>
                      <a:cubicBezTo>
                        <a:pt x="500" y="365"/>
                        <a:pt x="521" y="361"/>
                        <a:pt x="544" y="296"/>
                      </a:cubicBezTo>
                      <a:cubicBezTo>
                        <a:pt x="567" y="231"/>
                        <a:pt x="589" y="115"/>
                        <a:pt x="612" y="0"/>
                      </a:cubicBezTo>
                    </a:path>
                  </a:pathLst>
                </a:custGeom>
                <a:noFill/>
                <a:ln w="28575" cmpd="sng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  <p:grpSp>
            <p:nvGrpSpPr>
              <p:cNvPr id="79932" name="Group 60"/>
              <p:cNvGrpSpPr>
                <a:grpSpLocks/>
              </p:cNvGrpSpPr>
              <p:nvPr/>
            </p:nvGrpSpPr>
            <p:grpSpPr bwMode="auto">
              <a:xfrm rot="-174454">
                <a:off x="2111" y="1469"/>
                <a:ext cx="576" cy="753"/>
                <a:chOff x="2387" y="1342"/>
                <a:chExt cx="333" cy="619"/>
              </a:xfrm>
            </p:grpSpPr>
            <p:sp>
              <p:nvSpPr>
                <p:cNvPr id="79933" name="Line 61"/>
                <p:cNvSpPr>
                  <a:spLocks noChangeShapeType="1"/>
                </p:cNvSpPr>
                <p:nvPr/>
              </p:nvSpPr>
              <p:spPr bwMode="auto">
                <a:xfrm flipV="1">
                  <a:off x="2394" y="1342"/>
                  <a:ext cx="0" cy="61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79934" name="Freeform 62"/>
                <p:cNvSpPr>
                  <a:spLocks/>
                </p:cNvSpPr>
                <p:nvPr/>
              </p:nvSpPr>
              <p:spPr bwMode="auto">
                <a:xfrm>
                  <a:off x="2387" y="1355"/>
                  <a:ext cx="330" cy="606"/>
                </a:xfrm>
                <a:custGeom>
                  <a:avLst/>
                  <a:gdLst>
                    <a:gd name="T0" fmla="*/ 0 w 389"/>
                    <a:gd name="T1" fmla="*/ 725 h 727"/>
                    <a:gd name="T2" fmla="*/ 43 w 389"/>
                    <a:gd name="T3" fmla="*/ 725 h 727"/>
                    <a:gd name="T4" fmla="*/ 104 w 389"/>
                    <a:gd name="T5" fmla="*/ 712 h 727"/>
                    <a:gd name="T6" fmla="*/ 189 w 389"/>
                    <a:gd name="T7" fmla="*/ 682 h 727"/>
                    <a:gd name="T8" fmla="*/ 267 w 389"/>
                    <a:gd name="T9" fmla="*/ 621 h 727"/>
                    <a:gd name="T10" fmla="*/ 328 w 389"/>
                    <a:gd name="T11" fmla="*/ 544 h 727"/>
                    <a:gd name="T12" fmla="*/ 379 w 389"/>
                    <a:gd name="T13" fmla="*/ 392 h 727"/>
                    <a:gd name="T14" fmla="*/ 389 w 389"/>
                    <a:gd name="T15" fmla="*/ 0 h 7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89" h="727">
                      <a:moveTo>
                        <a:pt x="0" y="725"/>
                      </a:moveTo>
                      <a:cubicBezTo>
                        <a:pt x="13" y="726"/>
                        <a:pt x="26" y="727"/>
                        <a:pt x="43" y="725"/>
                      </a:cubicBezTo>
                      <a:cubicBezTo>
                        <a:pt x="60" y="723"/>
                        <a:pt x="80" y="719"/>
                        <a:pt x="104" y="712"/>
                      </a:cubicBezTo>
                      <a:cubicBezTo>
                        <a:pt x="128" y="705"/>
                        <a:pt x="162" y="697"/>
                        <a:pt x="189" y="682"/>
                      </a:cubicBezTo>
                      <a:cubicBezTo>
                        <a:pt x="216" y="667"/>
                        <a:pt x="244" y="644"/>
                        <a:pt x="267" y="621"/>
                      </a:cubicBezTo>
                      <a:cubicBezTo>
                        <a:pt x="290" y="598"/>
                        <a:pt x="309" y="582"/>
                        <a:pt x="328" y="544"/>
                      </a:cubicBezTo>
                      <a:cubicBezTo>
                        <a:pt x="347" y="506"/>
                        <a:pt x="369" y="483"/>
                        <a:pt x="379" y="392"/>
                      </a:cubicBezTo>
                      <a:cubicBezTo>
                        <a:pt x="389" y="301"/>
                        <a:pt x="389" y="150"/>
                        <a:pt x="389" y="0"/>
                      </a:cubicBezTo>
                    </a:path>
                  </a:pathLst>
                </a:custGeom>
                <a:noFill/>
                <a:ln w="28575" cmpd="sng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79935" name="Line 63"/>
                <p:cNvSpPr>
                  <a:spLocks noChangeShapeType="1"/>
                </p:cNvSpPr>
                <p:nvPr/>
              </p:nvSpPr>
              <p:spPr bwMode="auto">
                <a:xfrm>
                  <a:off x="2393" y="1905"/>
                  <a:ext cx="181" cy="0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 type="stealth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70313" tIns="35157" rIns="70313" bIns="35157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79936" name="Line 64"/>
                <p:cNvSpPr>
                  <a:spLocks noChangeShapeType="1"/>
                </p:cNvSpPr>
                <p:nvPr/>
              </p:nvSpPr>
              <p:spPr bwMode="auto">
                <a:xfrm>
                  <a:off x="2393" y="1809"/>
                  <a:ext cx="242" cy="0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 type="stealth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70313" tIns="35157" rIns="70313" bIns="35157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79937" name="Line 65"/>
                <p:cNvSpPr>
                  <a:spLocks noChangeShapeType="1"/>
                </p:cNvSpPr>
                <p:nvPr/>
              </p:nvSpPr>
              <p:spPr bwMode="auto">
                <a:xfrm>
                  <a:off x="2393" y="1713"/>
                  <a:ext cx="309" cy="0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 type="stealth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70313" tIns="35157" rIns="70313" bIns="35157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79938" name="Line 66"/>
                <p:cNvSpPr>
                  <a:spLocks noChangeShapeType="1"/>
                </p:cNvSpPr>
                <p:nvPr/>
              </p:nvSpPr>
              <p:spPr bwMode="auto">
                <a:xfrm>
                  <a:off x="2393" y="1616"/>
                  <a:ext cx="327" cy="0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 type="stealth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70313" tIns="35157" rIns="70313" bIns="35157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79939" name="Line 67"/>
                <p:cNvSpPr>
                  <a:spLocks noChangeShapeType="1"/>
                </p:cNvSpPr>
                <p:nvPr/>
              </p:nvSpPr>
              <p:spPr bwMode="auto">
                <a:xfrm>
                  <a:off x="2393" y="1520"/>
                  <a:ext cx="327" cy="0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 type="stealth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70313" tIns="35157" rIns="70313" bIns="35157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79940" name="Line 68"/>
                <p:cNvSpPr>
                  <a:spLocks noChangeShapeType="1"/>
                </p:cNvSpPr>
                <p:nvPr/>
              </p:nvSpPr>
              <p:spPr bwMode="auto">
                <a:xfrm>
                  <a:off x="2393" y="1424"/>
                  <a:ext cx="327" cy="0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 type="stealth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70313" tIns="35157" rIns="70313" bIns="35157">
                  <a:spAutoFit/>
                </a:bodyPr>
                <a:lstStyle/>
                <a:p>
                  <a:endParaRPr lang="fr-FR"/>
                </a:p>
              </p:txBody>
            </p:sp>
          </p:grpSp>
          <p:sp>
            <p:nvSpPr>
              <p:cNvPr id="79960" name="Text Box 88"/>
              <p:cNvSpPr txBox="1">
                <a:spLocks noChangeArrowheads="1"/>
              </p:cNvSpPr>
              <p:nvPr/>
            </p:nvSpPr>
            <p:spPr bwMode="auto">
              <a:xfrm>
                <a:off x="2592" y="2518"/>
                <a:ext cx="779" cy="42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fr-FR" sz="1800">
                    <a:solidFill>
                      <a:srgbClr val="FF0000"/>
                    </a:solidFill>
                  </a:rPr>
                  <a:t>Point </a:t>
                </a:r>
                <a:br>
                  <a:rPr lang="fr-FR" sz="1800">
                    <a:solidFill>
                      <a:srgbClr val="FF0000"/>
                    </a:solidFill>
                  </a:rPr>
                </a:br>
                <a:r>
                  <a:rPr lang="fr-FR" sz="1800">
                    <a:solidFill>
                      <a:srgbClr val="FF0000"/>
                    </a:solidFill>
                  </a:rPr>
                  <a:t>d</a:t>
                </a:r>
                <a:r>
                  <a:rPr lang="ja-JP" altLang="fr-FR" sz="1800">
                    <a:solidFill>
                      <a:srgbClr val="FF0000"/>
                    </a:solidFill>
                    <a:latin typeface="Arial"/>
                  </a:rPr>
                  <a:t>’</a:t>
                </a:r>
                <a:r>
                  <a:rPr lang="fr-FR" sz="1800">
                    <a:solidFill>
                      <a:srgbClr val="FF0000"/>
                    </a:solidFill>
                  </a:rPr>
                  <a:t>inflexion</a:t>
                </a:r>
              </a:p>
            </p:txBody>
          </p:sp>
          <p:sp>
            <p:nvSpPr>
              <p:cNvPr id="79961" name="Line 89"/>
              <p:cNvSpPr>
                <a:spLocks noChangeShapeType="1"/>
              </p:cNvSpPr>
              <p:nvPr/>
            </p:nvSpPr>
            <p:spPr bwMode="auto">
              <a:xfrm flipH="1">
                <a:off x="2928" y="2112"/>
                <a:ext cx="144" cy="432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 type="stealth" w="med" len="lg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sp>
          <p:nvSpPr>
            <p:cNvPr id="79963" name="Oval 91"/>
            <p:cNvSpPr>
              <a:spLocks noChangeArrowheads="1"/>
            </p:cNvSpPr>
            <p:nvPr/>
          </p:nvSpPr>
          <p:spPr bwMode="auto">
            <a:xfrm>
              <a:off x="3032" y="2056"/>
              <a:ext cx="64" cy="6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79983" name="Group 111"/>
          <p:cNvGrpSpPr>
            <a:grpSpLocks/>
          </p:cNvGrpSpPr>
          <p:nvPr/>
        </p:nvGrpSpPr>
        <p:grpSpPr bwMode="auto">
          <a:xfrm>
            <a:off x="5105400" y="2478088"/>
            <a:ext cx="1371600" cy="1789112"/>
            <a:chOff x="3216" y="1561"/>
            <a:chExt cx="864" cy="1127"/>
          </a:xfrm>
        </p:grpSpPr>
        <p:grpSp>
          <p:nvGrpSpPr>
            <p:cNvPr id="79954" name="Group 82"/>
            <p:cNvGrpSpPr>
              <a:grpSpLocks/>
            </p:cNvGrpSpPr>
            <p:nvPr/>
          </p:nvGrpSpPr>
          <p:grpSpPr bwMode="auto">
            <a:xfrm rot="-88545">
              <a:off x="3456" y="1561"/>
              <a:ext cx="624" cy="848"/>
              <a:chOff x="3456" y="1584"/>
              <a:chExt cx="720" cy="848"/>
            </a:xfrm>
          </p:grpSpPr>
          <p:sp>
            <p:nvSpPr>
              <p:cNvPr id="79911" name="Line 39"/>
              <p:cNvSpPr>
                <a:spLocks noChangeShapeType="1"/>
              </p:cNvSpPr>
              <p:nvPr/>
            </p:nvSpPr>
            <p:spPr bwMode="auto">
              <a:xfrm rot="806321" flipV="1">
                <a:off x="3558" y="1584"/>
                <a:ext cx="0" cy="8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9914" name="Line 42"/>
              <p:cNvSpPr>
                <a:spLocks noChangeShapeType="1"/>
              </p:cNvSpPr>
              <p:nvPr/>
            </p:nvSpPr>
            <p:spPr bwMode="auto">
              <a:xfrm rot="806321">
                <a:off x="3504" y="2225"/>
                <a:ext cx="47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70313" tIns="35157" rIns="70313" bIns="35157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79915" name="Line 43"/>
              <p:cNvSpPr>
                <a:spLocks noChangeShapeType="1"/>
              </p:cNvSpPr>
              <p:nvPr/>
            </p:nvSpPr>
            <p:spPr bwMode="auto">
              <a:xfrm rot="806321">
                <a:off x="3532" y="2125"/>
                <a:ext cx="281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70313" tIns="35157" rIns="70313" bIns="35157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79916" name="Line 44"/>
              <p:cNvSpPr>
                <a:spLocks noChangeShapeType="1"/>
              </p:cNvSpPr>
              <p:nvPr/>
            </p:nvSpPr>
            <p:spPr bwMode="auto">
              <a:xfrm rot="806321">
                <a:off x="3560" y="2021"/>
                <a:ext cx="511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70313" tIns="35157" rIns="70313" bIns="35157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79917" name="Line 45"/>
              <p:cNvSpPr>
                <a:spLocks noChangeShapeType="1"/>
              </p:cNvSpPr>
              <p:nvPr/>
            </p:nvSpPr>
            <p:spPr bwMode="auto">
              <a:xfrm rot="806321">
                <a:off x="3590" y="1897"/>
                <a:ext cx="544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70313" tIns="35157" rIns="70313" bIns="35157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79918" name="Line 46"/>
              <p:cNvSpPr>
                <a:spLocks noChangeShapeType="1"/>
              </p:cNvSpPr>
              <p:nvPr/>
            </p:nvSpPr>
            <p:spPr bwMode="auto">
              <a:xfrm rot="806321">
                <a:off x="3621" y="1768"/>
                <a:ext cx="544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70313" tIns="35157" rIns="70313" bIns="35157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79941" name="Freeform 69"/>
              <p:cNvSpPr>
                <a:spLocks/>
              </p:cNvSpPr>
              <p:nvPr/>
            </p:nvSpPr>
            <p:spPr bwMode="auto">
              <a:xfrm>
                <a:off x="3456" y="1744"/>
                <a:ext cx="720" cy="688"/>
              </a:xfrm>
              <a:custGeom>
                <a:avLst/>
                <a:gdLst>
                  <a:gd name="T0" fmla="*/ 0 w 720"/>
                  <a:gd name="T1" fmla="*/ 688 h 688"/>
                  <a:gd name="T2" fmla="*/ 24 w 720"/>
                  <a:gd name="T3" fmla="*/ 580 h 688"/>
                  <a:gd name="T4" fmla="*/ 88 w 720"/>
                  <a:gd name="T5" fmla="*/ 500 h 688"/>
                  <a:gd name="T6" fmla="*/ 220 w 720"/>
                  <a:gd name="T7" fmla="*/ 436 h 688"/>
                  <a:gd name="T8" fmla="*/ 356 w 720"/>
                  <a:gd name="T9" fmla="*/ 416 h 688"/>
                  <a:gd name="T10" fmla="*/ 512 w 720"/>
                  <a:gd name="T11" fmla="*/ 384 h 688"/>
                  <a:gd name="T12" fmla="*/ 580 w 720"/>
                  <a:gd name="T13" fmla="*/ 352 h 688"/>
                  <a:gd name="T14" fmla="*/ 640 w 720"/>
                  <a:gd name="T15" fmla="*/ 288 h 688"/>
                  <a:gd name="T16" fmla="*/ 720 w 720"/>
                  <a:gd name="T17" fmla="*/ 0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0" h="688">
                    <a:moveTo>
                      <a:pt x="0" y="688"/>
                    </a:moveTo>
                    <a:cubicBezTo>
                      <a:pt x="4" y="649"/>
                      <a:pt x="9" y="611"/>
                      <a:pt x="24" y="580"/>
                    </a:cubicBezTo>
                    <a:cubicBezTo>
                      <a:pt x="39" y="549"/>
                      <a:pt x="55" y="524"/>
                      <a:pt x="88" y="500"/>
                    </a:cubicBezTo>
                    <a:cubicBezTo>
                      <a:pt x="121" y="476"/>
                      <a:pt x="175" y="450"/>
                      <a:pt x="220" y="436"/>
                    </a:cubicBezTo>
                    <a:cubicBezTo>
                      <a:pt x="265" y="422"/>
                      <a:pt x="307" y="425"/>
                      <a:pt x="356" y="416"/>
                    </a:cubicBezTo>
                    <a:cubicBezTo>
                      <a:pt x="405" y="407"/>
                      <a:pt x="475" y="395"/>
                      <a:pt x="512" y="384"/>
                    </a:cubicBezTo>
                    <a:cubicBezTo>
                      <a:pt x="549" y="373"/>
                      <a:pt x="559" y="368"/>
                      <a:pt x="580" y="352"/>
                    </a:cubicBezTo>
                    <a:cubicBezTo>
                      <a:pt x="601" y="336"/>
                      <a:pt x="617" y="347"/>
                      <a:pt x="640" y="288"/>
                    </a:cubicBezTo>
                    <a:cubicBezTo>
                      <a:pt x="663" y="229"/>
                      <a:pt x="691" y="114"/>
                      <a:pt x="720" y="0"/>
                    </a:cubicBez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sp>
          <p:nvSpPr>
            <p:cNvPr id="79962" name="Line 90"/>
            <p:cNvSpPr>
              <a:spLocks noChangeShapeType="1"/>
            </p:cNvSpPr>
            <p:nvPr/>
          </p:nvSpPr>
          <p:spPr bwMode="auto">
            <a:xfrm flipH="1">
              <a:off x="3216" y="2448"/>
              <a:ext cx="192" cy="24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stealth" w="med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9964" name="Oval 92"/>
            <p:cNvSpPr>
              <a:spLocks noChangeArrowheads="1"/>
            </p:cNvSpPr>
            <p:nvPr/>
          </p:nvSpPr>
          <p:spPr bwMode="auto">
            <a:xfrm>
              <a:off x="3424" y="2360"/>
              <a:ext cx="64" cy="6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79985" name="Group 113"/>
          <p:cNvGrpSpPr>
            <a:grpSpLocks/>
          </p:cNvGrpSpPr>
          <p:nvPr/>
        </p:nvGrpSpPr>
        <p:grpSpPr bwMode="auto">
          <a:xfrm>
            <a:off x="5581650" y="2613025"/>
            <a:ext cx="2038350" cy="2324100"/>
            <a:chOff x="3516" y="1646"/>
            <a:chExt cx="1284" cy="1464"/>
          </a:xfrm>
        </p:grpSpPr>
        <p:grpSp>
          <p:nvGrpSpPr>
            <p:cNvPr id="79958" name="Group 86"/>
            <p:cNvGrpSpPr>
              <a:grpSpLocks/>
            </p:cNvGrpSpPr>
            <p:nvPr/>
          </p:nvGrpSpPr>
          <p:grpSpPr bwMode="auto">
            <a:xfrm>
              <a:off x="3985" y="1646"/>
              <a:ext cx="767" cy="1003"/>
              <a:chOff x="3985" y="1646"/>
              <a:chExt cx="911" cy="1003"/>
            </a:xfrm>
          </p:grpSpPr>
          <p:sp>
            <p:nvSpPr>
              <p:cNvPr id="79946" name="Line 74"/>
              <p:cNvSpPr>
                <a:spLocks noChangeShapeType="1"/>
              </p:cNvSpPr>
              <p:nvPr/>
            </p:nvSpPr>
            <p:spPr bwMode="auto">
              <a:xfrm rot="1347675" flipV="1">
                <a:off x="4269" y="1646"/>
                <a:ext cx="0" cy="100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9948" name="Line 76"/>
              <p:cNvSpPr>
                <a:spLocks noChangeShapeType="1"/>
              </p:cNvSpPr>
              <p:nvPr/>
            </p:nvSpPr>
            <p:spPr bwMode="auto">
              <a:xfrm rot="1347675" flipH="1">
                <a:off x="3992" y="2507"/>
                <a:ext cx="122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70313" tIns="35157" rIns="70313" bIns="35157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79949" name="Line 77"/>
              <p:cNvSpPr>
                <a:spLocks noChangeShapeType="1"/>
              </p:cNvSpPr>
              <p:nvPr/>
            </p:nvSpPr>
            <p:spPr bwMode="auto">
              <a:xfrm rot="1347675" flipH="1">
                <a:off x="4018" y="2445"/>
                <a:ext cx="115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70313" tIns="35157" rIns="70313" bIns="35157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79950" name="Line 78"/>
              <p:cNvSpPr>
                <a:spLocks noChangeShapeType="1"/>
              </p:cNvSpPr>
              <p:nvPr/>
            </p:nvSpPr>
            <p:spPr bwMode="auto">
              <a:xfrm rot="1347675">
                <a:off x="4218" y="2293"/>
                <a:ext cx="276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70313" tIns="35157" rIns="70313" bIns="35157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79951" name="Line 79"/>
              <p:cNvSpPr>
                <a:spLocks noChangeShapeType="1"/>
              </p:cNvSpPr>
              <p:nvPr/>
            </p:nvSpPr>
            <p:spPr bwMode="auto">
              <a:xfrm rot="1347675">
                <a:off x="4265" y="2208"/>
                <a:ext cx="426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70313" tIns="35157" rIns="70313" bIns="35157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79952" name="Line 80"/>
              <p:cNvSpPr>
                <a:spLocks noChangeShapeType="1"/>
              </p:cNvSpPr>
              <p:nvPr/>
            </p:nvSpPr>
            <p:spPr bwMode="auto">
              <a:xfrm rot="1347675">
                <a:off x="4299" y="2112"/>
                <a:ext cx="486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70313" tIns="35157" rIns="70313" bIns="35157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79953" name="Line 81"/>
              <p:cNvSpPr>
                <a:spLocks noChangeShapeType="1"/>
              </p:cNvSpPr>
              <p:nvPr/>
            </p:nvSpPr>
            <p:spPr bwMode="auto">
              <a:xfrm rot="1347675">
                <a:off x="4371" y="1980"/>
                <a:ext cx="486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70313" tIns="35157" rIns="70313" bIns="35157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79957" name="Freeform 85"/>
              <p:cNvSpPr>
                <a:spLocks/>
              </p:cNvSpPr>
              <p:nvPr/>
            </p:nvSpPr>
            <p:spPr bwMode="auto">
              <a:xfrm>
                <a:off x="3985" y="1900"/>
                <a:ext cx="911" cy="740"/>
              </a:xfrm>
              <a:custGeom>
                <a:avLst/>
                <a:gdLst>
                  <a:gd name="T0" fmla="*/ 95 w 911"/>
                  <a:gd name="T1" fmla="*/ 740 h 740"/>
                  <a:gd name="T2" fmla="*/ 75 w 911"/>
                  <a:gd name="T3" fmla="*/ 696 h 740"/>
                  <a:gd name="T4" fmla="*/ 11 w 911"/>
                  <a:gd name="T5" fmla="*/ 596 h 740"/>
                  <a:gd name="T6" fmla="*/ 11 w 911"/>
                  <a:gd name="T7" fmla="*/ 540 h 740"/>
                  <a:gd name="T8" fmla="*/ 63 w 911"/>
                  <a:gd name="T9" fmla="*/ 496 h 740"/>
                  <a:gd name="T10" fmla="*/ 195 w 911"/>
                  <a:gd name="T11" fmla="*/ 472 h 740"/>
                  <a:gd name="T12" fmla="*/ 347 w 911"/>
                  <a:gd name="T13" fmla="*/ 456 h 740"/>
                  <a:gd name="T14" fmla="*/ 591 w 911"/>
                  <a:gd name="T15" fmla="*/ 428 h 740"/>
                  <a:gd name="T16" fmla="*/ 691 w 911"/>
                  <a:gd name="T17" fmla="*/ 392 h 740"/>
                  <a:gd name="T18" fmla="*/ 791 w 911"/>
                  <a:gd name="T19" fmla="*/ 260 h 740"/>
                  <a:gd name="T20" fmla="*/ 911 w 911"/>
                  <a:gd name="T21" fmla="*/ 0 h 7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11" h="740">
                    <a:moveTo>
                      <a:pt x="95" y="740"/>
                    </a:moveTo>
                    <a:cubicBezTo>
                      <a:pt x="92" y="730"/>
                      <a:pt x="89" y="720"/>
                      <a:pt x="75" y="696"/>
                    </a:cubicBezTo>
                    <a:cubicBezTo>
                      <a:pt x="61" y="672"/>
                      <a:pt x="22" y="622"/>
                      <a:pt x="11" y="596"/>
                    </a:cubicBezTo>
                    <a:cubicBezTo>
                      <a:pt x="0" y="570"/>
                      <a:pt x="2" y="557"/>
                      <a:pt x="11" y="540"/>
                    </a:cubicBezTo>
                    <a:cubicBezTo>
                      <a:pt x="20" y="523"/>
                      <a:pt x="32" y="507"/>
                      <a:pt x="63" y="496"/>
                    </a:cubicBezTo>
                    <a:cubicBezTo>
                      <a:pt x="94" y="485"/>
                      <a:pt x="148" y="479"/>
                      <a:pt x="195" y="472"/>
                    </a:cubicBezTo>
                    <a:cubicBezTo>
                      <a:pt x="242" y="465"/>
                      <a:pt x="281" y="463"/>
                      <a:pt x="347" y="456"/>
                    </a:cubicBezTo>
                    <a:cubicBezTo>
                      <a:pt x="413" y="449"/>
                      <a:pt x="534" y="439"/>
                      <a:pt x="591" y="428"/>
                    </a:cubicBezTo>
                    <a:cubicBezTo>
                      <a:pt x="648" y="417"/>
                      <a:pt x="658" y="420"/>
                      <a:pt x="691" y="392"/>
                    </a:cubicBezTo>
                    <a:cubicBezTo>
                      <a:pt x="724" y="364"/>
                      <a:pt x="754" y="325"/>
                      <a:pt x="791" y="260"/>
                    </a:cubicBezTo>
                    <a:cubicBezTo>
                      <a:pt x="828" y="195"/>
                      <a:pt x="869" y="97"/>
                      <a:pt x="911" y="0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sp>
          <p:nvSpPr>
            <p:cNvPr id="79965" name="Text Box 93"/>
            <p:cNvSpPr txBox="1">
              <a:spLocks noChangeArrowheads="1"/>
            </p:cNvSpPr>
            <p:nvPr/>
          </p:nvSpPr>
          <p:spPr bwMode="auto">
            <a:xfrm>
              <a:off x="3516" y="2688"/>
              <a:ext cx="1284" cy="4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fr-FR" sz="1800">
                  <a:solidFill>
                    <a:srgbClr val="FF0000"/>
                  </a:solidFill>
                </a:rPr>
                <a:t>Retournement du</a:t>
              </a:r>
              <a:br>
                <a:rPr lang="fr-FR" sz="1800">
                  <a:solidFill>
                    <a:srgbClr val="FF0000"/>
                  </a:solidFill>
                </a:rPr>
              </a:br>
              <a:r>
                <a:rPr lang="fr-FR" sz="1800">
                  <a:solidFill>
                    <a:srgbClr val="FF0000"/>
                  </a:solidFill>
                </a:rPr>
                <a:t> champ de vitesse</a:t>
              </a:r>
            </a:p>
          </p:txBody>
        </p:sp>
      </p:grpSp>
      <p:sp>
        <p:nvSpPr>
          <p:cNvPr id="79966" name="Rectangle 94"/>
          <p:cNvSpPr>
            <a:spLocks noChangeArrowheads="1"/>
          </p:cNvSpPr>
          <p:nvPr/>
        </p:nvSpPr>
        <p:spPr bwMode="auto">
          <a:xfrm>
            <a:off x="152400" y="5913438"/>
            <a:ext cx="48133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fr-FR" sz="1800"/>
              <a:t> Un point d</a:t>
            </a:r>
            <a:r>
              <a:rPr lang="ja-JP" altLang="fr-FR" sz="1800">
                <a:latin typeface="Arial"/>
              </a:rPr>
              <a:t>’</a:t>
            </a:r>
            <a:r>
              <a:rPr lang="fr-FR" sz="1800"/>
              <a:t>inflexion dans le profil apparaît</a:t>
            </a:r>
          </a:p>
        </p:txBody>
      </p:sp>
      <p:sp>
        <p:nvSpPr>
          <p:cNvPr id="79967" name="Rectangle 95"/>
          <p:cNvSpPr>
            <a:spLocks noChangeArrowheads="1"/>
          </p:cNvSpPr>
          <p:nvPr/>
        </p:nvSpPr>
        <p:spPr bwMode="auto">
          <a:xfrm>
            <a:off x="152400" y="5289550"/>
            <a:ext cx="7196138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fr-FR" sz="1800"/>
              <a:t> On parle de « gradient de pression adverse » ou « défavorable »</a:t>
            </a:r>
          </a:p>
          <a:p>
            <a:pPr>
              <a:buFontTx/>
              <a:buChar char="•"/>
            </a:pPr>
            <a:r>
              <a:rPr lang="fr-FR" sz="1800"/>
              <a:t> Le fluide voit des pressions croissantes dans la couche limite</a:t>
            </a:r>
          </a:p>
        </p:txBody>
      </p:sp>
      <p:grpSp>
        <p:nvGrpSpPr>
          <p:cNvPr id="79970" name="Group 98"/>
          <p:cNvGrpSpPr>
            <a:grpSpLocks/>
          </p:cNvGrpSpPr>
          <p:nvPr/>
        </p:nvGrpSpPr>
        <p:grpSpPr bwMode="auto">
          <a:xfrm>
            <a:off x="3336925" y="1905000"/>
            <a:ext cx="876300" cy="419100"/>
            <a:chOff x="2104" y="1200"/>
            <a:chExt cx="552" cy="264"/>
          </a:xfrm>
        </p:grpSpPr>
        <p:sp>
          <p:nvSpPr>
            <p:cNvPr id="79968" name="Line 96"/>
            <p:cNvSpPr>
              <a:spLocks noChangeShapeType="1"/>
            </p:cNvSpPr>
            <p:nvPr/>
          </p:nvSpPr>
          <p:spPr bwMode="auto">
            <a:xfrm flipV="1">
              <a:off x="2104" y="1440"/>
              <a:ext cx="552" cy="24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9969" name="Rectangle 97"/>
            <p:cNvSpPr>
              <a:spLocks noChangeArrowheads="1"/>
            </p:cNvSpPr>
            <p:nvPr/>
          </p:nvSpPr>
          <p:spPr bwMode="auto">
            <a:xfrm>
              <a:off x="2160" y="1200"/>
              <a:ext cx="433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2100">
                  <a:solidFill>
                    <a:srgbClr val="0000FF"/>
                  </a:solidFill>
                  <a:latin typeface="Times New Roman" charset="0"/>
                </a:rPr>
                <a:t>U(x)</a:t>
              </a:r>
            </a:p>
          </p:txBody>
        </p:sp>
      </p:grpSp>
      <p:grpSp>
        <p:nvGrpSpPr>
          <p:cNvPr id="79978" name="Group 106"/>
          <p:cNvGrpSpPr>
            <a:grpSpLocks/>
          </p:cNvGrpSpPr>
          <p:nvPr/>
        </p:nvGrpSpPr>
        <p:grpSpPr bwMode="auto">
          <a:xfrm>
            <a:off x="4533900" y="2000250"/>
            <a:ext cx="876300" cy="450850"/>
            <a:chOff x="2858" y="1260"/>
            <a:chExt cx="552" cy="284"/>
          </a:xfrm>
        </p:grpSpPr>
        <p:sp>
          <p:nvSpPr>
            <p:cNvPr id="79972" name="Line 100"/>
            <p:cNvSpPr>
              <a:spLocks noChangeShapeType="1"/>
            </p:cNvSpPr>
            <p:nvPr/>
          </p:nvSpPr>
          <p:spPr bwMode="auto">
            <a:xfrm rot="606518" flipV="1">
              <a:off x="2858" y="1520"/>
              <a:ext cx="552" cy="24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9973" name="Rectangle 101"/>
            <p:cNvSpPr>
              <a:spLocks noChangeArrowheads="1"/>
            </p:cNvSpPr>
            <p:nvPr/>
          </p:nvSpPr>
          <p:spPr bwMode="auto">
            <a:xfrm rot="606518">
              <a:off x="2975" y="1260"/>
              <a:ext cx="433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2100">
                  <a:solidFill>
                    <a:srgbClr val="0000FF"/>
                  </a:solidFill>
                  <a:latin typeface="Times New Roman" charset="0"/>
                </a:rPr>
                <a:t>U(x)</a:t>
              </a:r>
            </a:p>
          </p:txBody>
        </p:sp>
      </p:grpSp>
      <p:grpSp>
        <p:nvGrpSpPr>
          <p:cNvPr id="79979" name="Group 107"/>
          <p:cNvGrpSpPr>
            <a:grpSpLocks/>
          </p:cNvGrpSpPr>
          <p:nvPr/>
        </p:nvGrpSpPr>
        <p:grpSpPr bwMode="auto">
          <a:xfrm>
            <a:off x="5748338" y="2178050"/>
            <a:ext cx="765175" cy="436563"/>
            <a:chOff x="3623" y="1372"/>
            <a:chExt cx="482" cy="275"/>
          </a:xfrm>
        </p:grpSpPr>
        <p:sp>
          <p:nvSpPr>
            <p:cNvPr id="79974" name="Line 102"/>
            <p:cNvSpPr>
              <a:spLocks noChangeShapeType="1"/>
            </p:cNvSpPr>
            <p:nvPr/>
          </p:nvSpPr>
          <p:spPr bwMode="auto">
            <a:xfrm rot="606518">
              <a:off x="3623" y="1632"/>
              <a:ext cx="469" cy="15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9975" name="Rectangle 103"/>
            <p:cNvSpPr>
              <a:spLocks noChangeArrowheads="1"/>
            </p:cNvSpPr>
            <p:nvPr/>
          </p:nvSpPr>
          <p:spPr bwMode="auto">
            <a:xfrm rot="773000">
              <a:off x="3672" y="1372"/>
              <a:ext cx="433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2100">
                  <a:solidFill>
                    <a:srgbClr val="0000FF"/>
                  </a:solidFill>
                  <a:latin typeface="Times New Roman" charset="0"/>
                </a:rPr>
                <a:t>U(x)</a:t>
              </a:r>
            </a:p>
          </p:txBody>
        </p:sp>
      </p:grpSp>
      <p:grpSp>
        <p:nvGrpSpPr>
          <p:cNvPr id="79980" name="Group 108"/>
          <p:cNvGrpSpPr>
            <a:grpSpLocks/>
          </p:cNvGrpSpPr>
          <p:nvPr/>
        </p:nvGrpSpPr>
        <p:grpSpPr bwMode="auto">
          <a:xfrm>
            <a:off x="6934200" y="2470150"/>
            <a:ext cx="787400" cy="496888"/>
            <a:chOff x="4370" y="1556"/>
            <a:chExt cx="496" cy="313"/>
          </a:xfrm>
        </p:grpSpPr>
        <p:sp>
          <p:nvSpPr>
            <p:cNvPr id="79976" name="Rectangle 104"/>
            <p:cNvSpPr>
              <a:spLocks noChangeArrowheads="1"/>
            </p:cNvSpPr>
            <p:nvPr/>
          </p:nvSpPr>
          <p:spPr bwMode="auto">
            <a:xfrm rot="1191978">
              <a:off x="4433" y="1556"/>
              <a:ext cx="433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2100">
                  <a:solidFill>
                    <a:srgbClr val="0000FF"/>
                  </a:solidFill>
                  <a:latin typeface="Times New Roman" charset="0"/>
                </a:rPr>
                <a:t>U(x)</a:t>
              </a:r>
            </a:p>
          </p:txBody>
        </p:sp>
        <p:sp>
          <p:nvSpPr>
            <p:cNvPr id="79977" name="Line 105"/>
            <p:cNvSpPr>
              <a:spLocks noChangeShapeType="1"/>
            </p:cNvSpPr>
            <p:nvPr/>
          </p:nvSpPr>
          <p:spPr bwMode="auto">
            <a:xfrm rot="606518">
              <a:off x="4370" y="1792"/>
              <a:ext cx="390" cy="77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79984" name="Rectangle 112"/>
          <p:cNvSpPr>
            <a:spLocks noChangeArrowheads="1"/>
          </p:cNvSpPr>
          <p:nvPr/>
        </p:nvSpPr>
        <p:spPr bwMode="auto">
          <a:xfrm>
            <a:off x="152400" y="6248400"/>
            <a:ext cx="4822825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fr-FR" sz="1800"/>
              <a:t> Quand il atteint la surface, la CL décolle !</a:t>
            </a:r>
          </a:p>
        </p:txBody>
      </p:sp>
      <p:grpSp>
        <p:nvGrpSpPr>
          <p:cNvPr id="79989" name="Group 117"/>
          <p:cNvGrpSpPr>
            <a:grpSpLocks/>
          </p:cNvGrpSpPr>
          <p:nvPr/>
        </p:nvGrpSpPr>
        <p:grpSpPr bwMode="auto">
          <a:xfrm>
            <a:off x="4033838" y="2590800"/>
            <a:ext cx="3738562" cy="1250950"/>
            <a:chOff x="2541" y="1728"/>
            <a:chExt cx="2355" cy="788"/>
          </a:xfrm>
        </p:grpSpPr>
        <p:sp>
          <p:nvSpPr>
            <p:cNvPr id="79986" name="Text Box 114"/>
            <p:cNvSpPr txBox="1">
              <a:spLocks noChangeArrowheads="1"/>
            </p:cNvSpPr>
            <p:nvPr/>
          </p:nvSpPr>
          <p:spPr bwMode="auto">
            <a:xfrm>
              <a:off x="4176" y="2256"/>
              <a:ext cx="720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/>
                <a:t>p élevée</a:t>
              </a:r>
            </a:p>
          </p:txBody>
        </p:sp>
        <p:sp>
          <p:nvSpPr>
            <p:cNvPr id="79988" name="Text Box 116"/>
            <p:cNvSpPr txBox="1">
              <a:spLocks noChangeArrowheads="1"/>
            </p:cNvSpPr>
            <p:nvPr/>
          </p:nvSpPr>
          <p:spPr bwMode="auto">
            <a:xfrm>
              <a:off x="2541" y="1728"/>
              <a:ext cx="678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/>
                <a:t>p faible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9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6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9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3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9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9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99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99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9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9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9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9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921" grpId="0" build="p" autoUpdateAnimBg="0" advAuto="200"/>
      <p:bldP spid="79959" grpId="0" build="p" autoUpdateAnimBg="0"/>
      <p:bldP spid="79966" grpId="0" build="p" autoUpdateAnimBg="0" advAuto="500"/>
      <p:bldP spid="79967" grpId="0" build="p" autoUpdateAnimBg="0"/>
      <p:bldP spid="79984" grpId="0" build="p" autoUpdateAnimBg="0" advAuto="50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Trainée sur un obstacle</a:t>
            </a:r>
          </a:p>
        </p:txBody>
      </p:sp>
      <p:sp>
        <p:nvSpPr>
          <p:cNvPr id="69637" name="Text Box 5"/>
          <p:cNvSpPr txBox="1">
            <a:spLocks noChangeArrowheads="1"/>
          </p:cNvSpPr>
          <p:nvPr/>
        </p:nvSpPr>
        <p:spPr bwMode="auto">
          <a:xfrm>
            <a:off x="555625" y="1143000"/>
            <a:ext cx="7750175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/>
              <a:t>On a donc vu deux contributions : </a:t>
            </a:r>
          </a:p>
        </p:txBody>
      </p:sp>
      <p:sp>
        <p:nvSpPr>
          <p:cNvPr id="69641" name="Text Box 9"/>
          <p:cNvSpPr txBox="1">
            <a:spLocks noChangeArrowheads="1"/>
          </p:cNvSpPr>
          <p:nvPr/>
        </p:nvSpPr>
        <p:spPr bwMode="auto">
          <a:xfrm>
            <a:off x="0" y="4284663"/>
            <a:ext cx="18415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69643" name="Text Box 11"/>
          <p:cNvSpPr txBox="1">
            <a:spLocks noChangeArrowheads="1"/>
          </p:cNvSpPr>
          <p:nvPr/>
        </p:nvSpPr>
        <p:spPr bwMode="auto">
          <a:xfrm>
            <a:off x="609600" y="4572000"/>
            <a:ext cx="7162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/>
              <a:t>Choix de S différent que le corps est bien ou mal profilé</a:t>
            </a:r>
            <a:br>
              <a:rPr lang="fr-FR"/>
            </a:br>
            <a:r>
              <a:rPr lang="fr-FR" sz="1800"/>
              <a:t>(on note b la largeur dans la direction perpendiculaire au papier) :</a:t>
            </a:r>
          </a:p>
        </p:txBody>
      </p:sp>
      <p:grpSp>
        <p:nvGrpSpPr>
          <p:cNvPr id="69660" name="Group 28"/>
          <p:cNvGrpSpPr>
            <a:grpSpLocks/>
          </p:cNvGrpSpPr>
          <p:nvPr/>
        </p:nvGrpSpPr>
        <p:grpSpPr bwMode="auto">
          <a:xfrm>
            <a:off x="5603875" y="2120900"/>
            <a:ext cx="2854325" cy="1917700"/>
            <a:chOff x="3456" y="1397"/>
            <a:chExt cx="1798" cy="1208"/>
          </a:xfrm>
        </p:grpSpPr>
        <p:sp>
          <p:nvSpPr>
            <p:cNvPr id="69639" name="Text Box 7"/>
            <p:cNvSpPr txBox="1">
              <a:spLocks noChangeArrowheads="1"/>
            </p:cNvSpPr>
            <p:nvPr/>
          </p:nvSpPr>
          <p:spPr bwMode="auto">
            <a:xfrm>
              <a:off x="3552" y="1397"/>
              <a:ext cx="1571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/>
                <a:t>Corps bien profilé : </a:t>
              </a:r>
            </a:p>
          </p:txBody>
        </p:sp>
        <p:pic>
          <p:nvPicPr>
            <p:cNvPr id="69645" name="Picture 13" descr="&#10;Image 290.png                                                  000E498AMacintosh HD                   C3E3631A: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6" y="1682"/>
              <a:ext cx="1798" cy="2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9646" name="Picture 14" descr="fumeeold4low.jpg                                               00113788Macintosh HD                   BF043092: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1925"/>
              <a:ext cx="1070" cy="6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9659" name="Group 27"/>
          <p:cNvGrpSpPr>
            <a:grpSpLocks/>
          </p:cNvGrpSpPr>
          <p:nvPr/>
        </p:nvGrpSpPr>
        <p:grpSpPr bwMode="auto">
          <a:xfrm>
            <a:off x="609600" y="2120900"/>
            <a:ext cx="3016250" cy="1820863"/>
            <a:chOff x="384" y="1397"/>
            <a:chExt cx="1900" cy="1147"/>
          </a:xfrm>
        </p:grpSpPr>
        <p:sp>
          <p:nvSpPr>
            <p:cNvPr id="69638" name="Text Box 6"/>
            <p:cNvSpPr txBox="1">
              <a:spLocks noChangeArrowheads="1"/>
            </p:cNvSpPr>
            <p:nvPr/>
          </p:nvSpPr>
          <p:spPr bwMode="auto">
            <a:xfrm>
              <a:off x="422" y="1397"/>
              <a:ext cx="1528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/>
                <a:t>Corps mal profilé : </a:t>
              </a:r>
            </a:p>
          </p:txBody>
        </p:sp>
        <p:pic>
          <p:nvPicPr>
            <p:cNvPr id="69644" name="Picture 12" descr="&#10;Image 289.png                                                  000E498AMacintosh HD                   C3E3631A: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1634"/>
              <a:ext cx="1804" cy="2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9647" name="Picture 15" descr="ds-aerodynamique.jpg                                           0016AA0CMacintosh HD                   C3E3631A: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1965"/>
              <a:ext cx="1104" cy="5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9662" name="Group 30"/>
          <p:cNvGrpSpPr>
            <a:grpSpLocks/>
          </p:cNvGrpSpPr>
          <p:nvPr/>
        </p:nvGrpSpPr>
        <p:grpSpPr bwMode="auto">
          <a:xfrm>
            <a:off x="838200" y="5232400"/>
            <a:ext cx="2771775" cy="1600200"/>
            <a:chOff x="528" y="3264"/>
            <a:chExt cx="1746" cy="1008"/>
          </a:xfrm>
        </p:grpSpPr>
        <p:sp>
          <p:nvSpPr>
            <p:cNvPr id="69648" name="Text Box 16"/>
            <p:cNvSpPr txBox="1">
              <a:spLocks noChangeArrowheads="1"/>
            </p:cNvSpPr>
            <p:nvPr/>
          </p:nvSpPr>
          <p:spPr bwMode="auto">
            <a:xfrm>
              <a:off x="528" y="3264"/>
              <a:ext cx="1746" cy="4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fr-FR" sz="1800"/>
                <a:t>Corps mal profilé</a:t>
              </a:r>
              <a:br>
                <a:rPr lang="fr-FR" sz="1800"/>
              </a:br>
              <a:r>
                <a:rPr lang="fr-FR" sz="1800"/>
                <a:t>Surface frontale S = hb </a:t>
              </a:r>
            </a:p>
          </p:txBody>
        </p:sp>
        <p:pic>
          <p:nvPicPr>
            <p:cNvPr id="69650" name="Picture 18" descr="CylindreTurb.jpg                                               00113788Macintosh HD                   BF043092: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" y="3734"/>
              <a:ext cx="1304" cy="5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9651" name="Line 19"/>
            <p:cNvSpPr>
              <a:spLocks noChangeShapeType="1"/>
            </p:cNvSpPr>
            <p:nvPr/>
          </p:nvSpPr>
          <p:spPr bwMode="auto">
            <a:xfrm>
              <a:off x="1020" y="3844"/>
              <a:ext cx="0" cy="34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 type="stealth" w="med" len="lg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9652" name="Text Box 20"/>
            <p:cNvSpPr txBox="1">
              <a:spLocks noChangeArrowheads="1"/>
            </p:cNvSpPr>
            <p:nvPr/>
          </p:nvSpPr>
          <p:spPr bwMode="auto">
            <a:xfrm>
              <a:off x="1046" y="3868"/>
              <a:ext cx="203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>
                  <a:solidFill>
                    <a:schemeClr val="folHlink"/>
                  </a:solidFill>
                </a:rPr>
                <a:t>h</a:t>
              </a:r>
            </a:p>
          </p:txBody>
        </p:sp>
      </p:grpSp>
      <p:grpSp>
        <p:nvGrpSpPr>
          <p:cNvPr id="69667" name="Group 35"/>
          <p:cNvGrpSpPr>
            <a:grpSpLocks/>
          </p:cNvGrpSpPr>
          <p:nvPr/>
        </p:nvGrpSpPr>
        <p:grpSpPr bwMode="auto">
          <a:xfrm>
            <a:off x="2971800" y="3352800"/>
            <a:ext cx="2892425" cy="1219200"/>
            <a:chOff x="1872" y="2112"/>
            <a:chExt cx="1822" cy="768"/>
          </a:xfrm>
        </p:grpSpPr>
        <p:sp>
          <p:nvSpPr>
            <p:cNvPr id="69640" name="Text Box 8"/>
            <p:cNvSpPr txBox="1">
              <a:spLocks noChangeArrowheads="1"/>
            </p:cNvSpPr>
            <p:nvPr/>
          </p:nvSpPr>
          <p:spPr bwMode="auto">
            <a:xfrm>
              <a:off x="1872" y="2156"/>
              <a:ext cx="1822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/>
                <a:t>Coefficient de trainée :</a:t>
              </a:r>
            </a:p>
          </p:txBody>
        </p:sp>
        <p:pic>
          <p:nvPicPr>
            <p:cNvPr id="69642" name="Picture 10" descr="&#10;Image 288.png                                                  000E498AMacintosh HD                   C3E3631A: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4" y="2400"/>
              <a:ext cx="1297" cy="4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9653" name="Rectangle 21"/>
            <p:cNvSpPr>
              <a:spLocks noChangeArrowheads="1"/>
            </p:cNvSpPr>
            <p:nvPr/>
          </p:nvSpPr>
          <p:spPr bwMode="auto">
            <a:xfrm>
              <a:off x="1872" y="2112"/>
              <a:ext cx="1776" cy="768"/>
            </a:xfrm>
            <a:prstGeom prst="rect">
              <a:avLst/>
            </a:prstGeom>
            <a:solidFill>
              <a:schemeClr val="folHlink">
                <a:alpha val="34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69663" name="Group 31"/>
          <p:cNvGrpSpPr>
            <a:grpSpLocks/>
          </p:cNvGrpSpPr>
          <p:nvPr/>
        </p:nvGrpSpPr>
        <p:grpSpPr bwMode="auto">
          <a:xfrm>
            <a:off x="5413376" y="5181600"/>
            <a:ext cx="3268663" cy="1676400"/>
            <a:chOff x="3410" y="3264"/>
            <a:chExt cx="2059" cy="1056"/>
          </a:xfrm>
        </p:grpSpPr>
        <p:sp>
          <p:nvSpPr>
            <p:cNvPr id="69649" name="Text Box 17"/>
            <p:cNvSpPr txBox="1">
              <a:spLocks noChangeArrowheads="1"/>
            </p:cNvSpPr>
            <p:nvPr/>
          </p:nvSpPr>
          <p:spPr bwMode="auto">
            <a:xfrm>
              <a:off x="3410" y="3264"/>
              <a:ext cx="2059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fr-FR" sz="1800"/>
                <a:t>Corps bien profilé : </a:t>
              </a:r>
              <a:br>
                <a:rPr lang="fr-FR" sz="1800"/>
              </a:br>
              <a:r>
                <a:rPr lang="fr-FR" sz="1800"/>
                <a:t>Surface vue de dessus S = cb</a:t>
              </a:r>
            </a:p>
          </p:txBody>
        </p:sp>
        <p:pic>
          <p:nvPicPr>
            <p:cNvPr id="69655" name="Picture 23" descr="fumeeold4low.jpg                                               00113788Macintosh HD                   BF043092: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" y="3640"/>
              <a:ext cx="1070" cy="6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9656" name="Line 24"/>
            <p:cNvSpPr>
              <a:spLocks noChangeShapeType="1"/>
            </p:cNvSpPr>
            <p:nvPr/>
          </p:nvSpPr>
          <p:spPr bwMode="auto">
            <a:xfrm flipH="1">
              <a:off x="4041" y="4075"/>
              <a:ext cx="375" cy="5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 type="stealth" w="med" len="lg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9657" name="Text Box 25"/>
            <p:cNvSpPr txBox="1">
              <a:spLocks noChangeArrowheads="1"/>
            </p:cNvSpPr>
            <p:nvPr/>
          </p:nvSpPr>
          <p:spPr bwMode="auto">
            <a:xfrm>
              <a:off x="4464" y="3984"/>
              <a:ext cx="195" cy="26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fr-FR">
                  <a:solidFill>
                    <a:schemeClr val="folHlink"/>
                  </a:solidFill>
                </a:rPr>
                <a:t>c</a:t>
              </a:r>
            </a:p>
          </p:txBody>
        </p:sp>
      </p:grpSp>
      <p:sp>
        <p:nvSpPr>
          <p:cNvPr id="69658" name="Rectangle 26"/>
          <p:cNvSpPr>
            <a:spLocks noChangeArrowheads="1"/>
          </p:cNvSpPr>
          <p:nvPr/>
        </p:nvSpPr>
        <p:spPr bwMode="auto">
          <a:xfrm>
            <a:off x="533400" y="1397000"/>
            <a:ext cx="5719763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lvl="1">
              <a:buFontTx/>
              <a:buChar char="•"/>
            </a:pPr>
            <a:r>
              <a:rPr lang="fr-FR">
                <a:solidFill>
                  <a:srgbClr val="FF1AFF"/>
                </a:solidFill>
              </a:rPr>
              <a:t> pression</a:t>
            </a:r>
            <a:endParaRPr lang="fr-FR"/>
          </a:p>
          <a:p>
            <a:pPr lvl="1">
              <a:buFontTx/>
              <a:buChar char="•"/>
            </a:pPr>
            <a:r>
              <a:rPr lang="fr-FR">
                <a:solidFill>
                  <a:schemeClr val="accent1"/>
                </a:solidFill>
              </a:rPr>
              <a:t> frottement visqueux dans la couche limite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43" grpId="0" build="p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Applications aérodynamiques</a:t>
            </a:r>
          </a:p>
        </p:txBody>
      </p:sp>
      <p:pic>
        <p:nvPicPr>
          <p:cNvPr id="78852" name="Picture 4" descr="fumeeold4low.jpg                                               00113788Macintosh HD                   BF043092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295400"/>
            <a:ext cx="2827338" cy="179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53" name="Picture 5" descr="&#10;Image 286.png                                                  000E498AMacintosh HD                   C3E3631A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295400"/>
            <a:ext cx="2133600" cy="173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854" name="Text Box 6"/>
          <p:cNvSpPr txBox="1">
            <a:spLocks noChangeArrowheads="1"/>
          </p:cNvSpPr>
          <p:nvPr/>
        </p:nvSpPr>
        <p:spPr bwMode="auto">
          <a:xfrm>
            <a:off x="784225" y="3276600"/>
            <a:ext cx="7445375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/>
              <a:t>Décrochage d</a:t>
            </a:r>
            <a:r>
              <a:rPr lang="ja-JP" altLang="fr-FR">
                <a:latin typeface="Arial"/>
              </a:rPr>
              <a:t>’</a:t>
            </a:r>
            <a:r>
              <a:rPr lang="fr-FR"/>
              <a:t>une aile d</a:t>
            </a:r>
            <a:r>
              <a:rPr lang="ja-JP" altLang="fr-FR">
                <a:latin typeface="Arial"/>
              </a:rPr>
              <a:t>’</a:t>
            </a:r>
            <a:r>
              <a:rPr lang="fr-FR"/>
              <a:t>avion :</a:t>
            </a:r>
            <a:br>
              <a:rPr lang="fr-FR"/>
            </a:br>
            <a:r>
              <a:rPr lang="fr-FR"/>
              <a:t>	 la portance chute, la trainée augmente</a:t>
            </a:r>
          </a:p>
        </p:txBody>
      </p:sp>
      <p:pic>
        <p:nvPicPr>
          <p:cNvPr id="78855" name="Picture 7" descr="&#10;Image 287.png                                                  000E498AMacintosh HD                   C3E3631A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064000"/>
            <a:ext cx="5181600" cy="261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8858" name="Group 10"/>
          <p:cNvGrpSpPr>
            <a:grpSpLocks/>
          </p:cNvGrpSpPr>
          <p:nvPr/>
        </p:nvGrpSpPr>
        <p:grpSpPr bwMode="auto">
          <a:xfrm>
            <a:off x="280988" y="4572000"/>
            <a:ext cx="3376612" cy="2098675"/>
            <a:chOff x="177" y="2880"/>
            <a:chExt cx="2127" cy="1322"/>
          </a:xfrm>
        </p:grpSpPr>
        <p:pic>
          <p:nvPicPr>
            <p:cNvPr id="78851" name="Picture 3" descr="ds-aerodynamique.jpg                                           0016AA0CMacintosh HD                   C3E3631A: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" y="2880"/>
              <a:ext cx="1920" cy="10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8857" name="Text Box 9"/>
            <p:cNvSpPr txBox="1">
              <a:spLocks noChangeArrowheads="1"/>
            </p:cNvSpPr>
            <p:nvPr/>
          </p:nvSpPr>
          <p:spPr bwMode="auto">
            <a:xfrm>
              <a:off x="177" y="3942"/>
              <a:ext cx="212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/>
                <a:t>Aérodynamique des voitures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Démarche</a:t>
            </a:r>
          </a:p>
        </p:txBody>
      </p:sp>
      <p:pic>
        <p:nvPicPr>
          <p:cNvPr id="4" name="Picture 67" descr="&#10;Image 280.png                                                  000E498AMacintosh HD                   C3E3631A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052960"/>
            <a:ext cx="4113213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683568" y="1484784"/>
            <a:ext cx="60904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La force exercée sur un corps par un écoulement :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539552" y="3212976"/>
            <a:ext cx="70344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Il faut connaître pression et vitesses à la surface du corps</a:t>
            </a:r>
            <a:endParaRPr lang="fr-FR" b="1"/>
          </a:p>
        </p:txBody>
      </p:sp>
      <p:sp>
        <p:nvSpPr>
          <p:cNvPr id="7" name="Rectangle 6"/>
          <p:cNvSpPr/>
          <p:nvPr/>
        </p:nvSpPr>
        <p:spPr>
          <a:xfrm>
            <a:off x="539552" y="3703869"/>
            <a:ext cx="74888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/>
              <a:t>Si Re &gt;&gt; 1, la vitesse est modifée par le corps seulement dans une fine couche :</a:t>
            </a:r>
            <a:br>
              <a:rPr lang="fr-FR"/>
            </a:br>
            <a:r>
              <a:rPr lang="fr-FR"/>
              <a:t>	c’est la </a:t>
            </a:r>
            <a:r>
              <a:rPr lang="fr-FR" b="1"/>
              <a:t>couche limite</a:t>
            </a:r>
          </a:p>
        </p:txBody>
      </p:sp>
      <p:sp>
        <p:nvSpPr>
          <p:cNvPr id="10" name="Rectangle 9"/>
          <p:cNvSpPr/>
          <p:nvPr/>
        </p:nvSpPr>
        <p:spPr>
          <a:xfrm>
            <a:off x="611560" y="4810315"/>
            <a:ext cx="74888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/>
              <a:t>Offre une méthode de résolution analytique simplifiée.</a:t>
            </a:r>
            <a:endParaRPr lang="fr-FR" b="1"/>
          </a:p>
        </p:txBody>
      </p:sp>
      <p:sp>
        <p:nvSpPr>
          <p:cNvPr id="11" name="Rectangle 10"/>
          <p:cNvSpPr/>
          <p:nvPr/>
        </p:nvSpPr>
        <p:spPr>
          <a:xfrm>
            <a:off x="683568" y="5301208"/>
            <a:ext cx="74888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/>
              <a:t>On commence par étudier le cas d’une plaque plane // U</a:t>
            </a:r>
            <a:br>
              <a:rPr lang="fr-FR"/>
            </a:br>
            <a:r>
              <a:rPr lang="fr-FR"/>
              <a:t>	et on généralise aux corps « galbés »</a:t>
            </a:r>
            <a:endParaRPr lang="fr-FR" b="1"/>
          </a:p>
        </p:txBody>
      </p:sp>
    </p:spTree>
    <p:extLst>
      <p:ext uri="{BB962C8B-B14F-4D97-AF65-F5344CB8AC3E}">
        <p14:creationId xmlns:p14="http://schemas.microsoft.com/office/powerpoint/2010/main" val="4148972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Coefficient de trainée</a:t>
            </a:r>
          </a:p>
        </p:txBody>
      </p:sp>
      <p:sp>
        <p:nvSpPr>
          <p:cNvPr id="80899" name="Text Box 3"/>
          <p:cNvSpPr txBox="1">
            <a:spLocks noChangeArrowheads="1"/>
          </p:cNvSpPr>
          <p:nvPr/>
        </p:nvSpPr>
        <p:spPr bwMode="auto">
          <a:xfrm>
            <a:off x="1482725" y="1143000"/>
            <a:ext cx="6178550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/>
              <a:t>Varie peu avec le Reynolds pour des Re très grands</a:t>
            </a:r>
          </a:p>
          <a:p>
            <a:r>
              <a:rPr lang="fr-FR"/>
              <a:t>(cf. livre de White et références biblio dedans)</a:t>
            </a:r>
          </a:p>
        </p:txBody>
      </p:sp>
      <p:pic>
        <p:nvPicPr>
          <p:cNvPr id="80900" name="Picture 4" descr="&#10;Image 291.png                                                  000E498AMacintosh HD                   C3E3631A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>
            <a:off x="4572000" y="2039938"/>
            <a:ext cx="4206875" cy="4589462"/>
          </a:xfrm>
          <a:prstGeom prst="rect">
            <a:avLst/>
          </a:prstGeom>
          <a:noFill/>
          <a:scene3d>
            <a:camera prst="orthographicFront">
              <a:rot lat="0" lon="0" rev="3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01" name="Picture 5" descr="&#10;Image 292.png                                                  000E498AMacintosh HD                   C3E3631A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>
            <a:off x="457200" y="1841500"/>
            <a:ext cx="3616325" cy="5016500"/>
          </a:xfrm>
          <a:prstGeom prst="rect">
            <a:avLst/>
          </a:prstGeom>
          <a:noFill/>
          <a:scene3d>
            <a:camera prst="orthographicFront">
              <a:rot lat="0" lon="0" rev="6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Comment mesure-t</a:t>
            </a:r>
            <a:r>
              <a:rPr lang="ja-JP" altLang="fr-FR">
                <a:latin typeface="Arial"/>
              </a:rPr>
              <a:t>’</a:t>
            </a:r>
            <a:r>
              <a:rPr lang="fr-FR"/>
              <a:t>on C</a:t>
            </a:r>
            <a:r>
              <a:rPr lang="fr-FR" baseline="-25000"/>
              <a:t>D</a:t>
            </a:r>
            <a:r>
              <a:rPr lang="fr-FR"/>
              <a:t> ?</a:t>
            </a:r>
          </a:p>
        </p:txBody>
      </p:sp>
      <p:pic>
        <p:nvPicPr>
          <p:cNvPr id="84995" name="Picture 3" descr="NavetteSoufflerie.jpg                                          0029794DMacintosh HD                   C3E3631A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7200" y="2057400"/>
            <a:ext cx="3149600" cy="251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996" name="Text Box 4"/>
          <p:cNvSpPr txBox="1">
            <a:spLocks noChangeArrowheads="1"/>
          </p:cNvSpPr>
          <p:nvPr/>
        </p:nvSpPr>
        <p:spPr bwMode="auto">
          <a:xfrm>
            <a:off x="971600" y="1340768"/>
            <a:ext cx="228627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800"/>
              <a:t>Depuis 1910...</a:t>
            </a:r>
          </a:p>
        </p:txBody>
      </p:sp>
      <p:sp>
        <p:nvSpPr>
          <p:cNvPr id="84997" name="Text Box 5"/>
          <p:cNvSpPr txBox="1">
            <a:spLocks noChangeArrowheads="1"/>
          </p:cNvSpPr>
          <p:nvPr/>
        </p:nvSpPr>
        <p:spPr bwMode="auto">
          <a:xfrm>
            <a:off x="6156325" y="1371600"/>
            <a:ext cx="1300163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800"/>
              <a:t>Avant...</a:t>
            </a:r>
          </a:p>
        </p:txBody>
      </p:sp>
      <p:pic>
        <p:nvPicPr>
          <p:cNvPr id="84998" name="Picture 6" descr="Tour_Eiffel-Paris.jpg                                          0016AA0CMacintosh HD                   C3E3631A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057400"/>
            <a:ext cx="2713038" cy="339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092627" y="5858108"/>
            <a:ext cx="19672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/>
              <a:t>Souffleries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4817578" y="5589240"/>
            <a:ext cx="364875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/>
              <a:t>Chutes libres</a:t>
            </a:r>
            <a:br>
              <a:rPr lang="fr-FR" sz="2800"/>
            </a:br>
            <a:r>
              <a:rPr lang="fr-FR" sz="2800"/>
              <a:t>depuis la tour Eiffel !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7" grpId="0"/>
      <p:bldP spid="2" grpId="0"/>
      <p:bldP spid="9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2038756" y="3070701"/>
            <a:ext cx="50664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/>
              <a:t>Merci de votre écoute !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572404" y="2206605"/>
            <a:ext cx="79991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/>
              <a:t>En espérant vous avoir intéressé à la discipline...</a:t>
            </a:r>
          </a:p>
        </p:txBody>
      </p:sp>
    </p:spTree>
    <p:extLst>
      <p:ext uri="{BB962C8B-B14F-4D97-AF65-F5344CB8AC3E}">
        <p14:creationId xmlns:p14="http://schemas.microsoft.com/office/powerpoint/2010/main" val="1183260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087" name="Group 71"/>
          <p:cNvGrpSpPr>
            <a:grpSpLocks/>
          </p:cNvGrpSpPr>
          <p:nvPr/>
        </p:nvGrpSpPr>
        <p:grpSpPr bwMode="auto">
          <a:xfrm>
            <a:off x="2819400" y="1066800"/>
            <a:ext cx="3817938" cy="1930400"/>
            <a:chOff x="1776" y="672"/>
            <a:chExt cx="2405" cy="1216"/>
          </a:xfrm>
        </p:grpSpPr>
        <p:sp>
          <p:nvSpPr>
            <p:cNvPr id="86025" name="Rectangle 9"/>
            <p:cNvSpPr>
              <a:spLocks noChangeArrowheads="1"/>
            </p:cNvSpPr>
            <p:nvPr/>
          </p:nvSpPr>
          <p:spPr bwMode="auto">
            <a:xfrm>
              <a:off x="1776" y="700"/>
              <a:ext cx="2393" cy="1171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6026" name="Rectangle 10"/>
            <p:cNvSpPr>
              <a:spLocks noChangeArrowheads="1"/>
            </p:cNvSpPr>
            <p:nvPr/>
          </p:nvSpPr>
          <p:spPr bwMode="auto">
            <a:xfrm>
              <a:off x="2213" y="1388"/>
              <a:ext cx="1960" cy="476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6027" name="Freeform 11"/>
            <p:cNvSpPr>
              <a:spLocks/>
            </p:cNvSpPr>
            <p:nvPr/>
          </p:nvSpPr>
          <p:spPr bwMode="auto">
            <a:xfrm>
              <a:off x="1781" y="1172"/>
              <a:ext cx="2400" cy="696"/>
            </a:xfrm>
            <a:custGeom>
              <a:avLst/>
              <a:gdLst>
                <a:gd name="T0" fmla="*/ 0 w 2400"/>
                <a:gd name="T1" fmla="*/ 696 h 696"/>
                <a:gd name="T2" fmla="*/ 48 w 2400"/>
                <a:gd name="T3" fmla="*/ 552 h 696"/>
                <a:gd name="T4" fmla="*/ 144 w 2400"/>
                <a:gd name="T5" fmla="*/ 408 h 696"/>
                <a:gd name="T6" fmla="*/ 288 w 2400"/>
                <a:gd name="T7" fmla="*/ 264 h 696"/>
                <a:gd name="T8" fmla="*/ 528 w 2400"/>
                <a:gd name="T9" fmla="*/ 120 h 696"/>
                <a:gd name="T10" fmla="*/ 912 w 2400"/>
                <a:gd name="T11" fmla="*/ 24 h 696"/>
                <a:gd name="T12" fmla="*/ 1440 w 2400"/>
                <a:gd name="T13" fmla="*/ 24 h 696"/>
                <a:gd name="T14" fmla="*/ 2208 w 2400"/>
                <a:gd name="T15" fmla="*/ 168 h 696"/>
                <a:gd name="T16" fmla="*/ 2400 w 2400"/>
                <a:gd name="T17" fmla="*/ 216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00" h="696">
                  <a:moveTo>
                    <a:pt x="0" y="696"/>
                  </a:moveTo>
                  <a:cubicBezTo>
                    <a:pt x="12" y="648"/>
                    <a:pt x="24" y="600"/>
                    <a:pt x="48" y="552"/>
                  </a:cubicBezTo>
                  <a:cubicBezTo>
                    <a:pt x="72" y="504"/>
                    <a:pt x="104" y="456"/>
                    <a:pt x="144" y="408"/>
                  </a:cubicBezTo>
                  <a:cubicBezTo>
                    <a:pt x="184" y="360"/>
                    <a:pt x="224" y="312"/>
                    <a:pt x="288" y="264"/>
                  </a:cubicBezTo>
                  <a:cubicBezTo>
                    <a:pt x="352" y="216"/>
                    <a:pt x="424" y="160"/>
                    <a:pt x="528" y="120"/>
                  </a:cubicBezTo>
                  <a:cubicBezTo>
                    <a:pt x="632" y="80"/>
                    <a:pt x="760" y="40"/>
                    <a:pt x="912" y="24"/>
                  </a:cubicBezTo>
                  <a:cubicBezTo>
                    <a:pt x="1064" y="8"/>
                    <a:pt x="1224" y="0"/>
                    <a:pt x="1440" y="24"/>
                  </a:cubicBezTo>
                  <a:cubicBezTo>
                    <a:pt x="1656" y="48"/>
                    <a:pt x="2048" y="136"/>
                    <a:pt x="2208" y="168"/>
                  </a:cubicBezTo>
                  <a:cubicBezTo>
                    <a:pt x="2368" y="200"/>
                    <a:pt x="2384" y="208"/>
                    <a:pt x="2400" y="216"/>
                  </a:cubicBezTo>
                </a:path>
              </a:pathLst>
            </a:custGeom>
            <a:solidFill>
              <a:srgbClr val="CCFF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6028" name="Text Box 12"/>
            <p:cNvSpPr txBox="1">
              <a:spLocks noChangeArrowheads="1"/>
            </p:cNvSpPr>
            <p:nvPr/>
          </p:nvSpPr>
          <p:spPr bwMode="auto">
            <a:xfrm rot="600321">
              <a:off x="2805" y="1196"/>
              <a:ext cx="18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1800">
                  <a:solidFill>
                    <a:srgbClr val="FF0000"/>
                  </a:solidFill>
                  <a:latin typeface="Symbol" charset="0"/>
                </a:rPr>
                <a:t>d</a:t>
              </a:r>
              <a:endParaRPr lang="fr-FR" sz="1800">
                <a:solidFill>
                  <a:srgbClr val="FF0000"/>
                </a:solidFill>
              </a:endParaRPr>
            </a:p>
          </p:txBody>
        </p:sp>
        <p:sp>
          <p:nvSpPr>
            <p:cNvPr id="86029" name="Line 13"/>
            <p:cNvSpPr>
              <a:spLocks noChangeShapeType="1"/>
            </p:cNvSpPr>
            <p:nvPr/>
          </p:nvSpPr>
          <p:spPr bwMode="auto">
            <a:xfrm rot="600321" flipH="1" flipV="1">
              <a:off x="2958" y="1161"/>
              <a:ext cx="20" cy="305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6030" name="Freeform 14"/>
            <p:cNvSpPr>
              <a:spLocks/>
            </p:cNvSpPr>
            <p:nvPr/>
          </p:nvSpPr>
          <p:spPr bwMode="auto">
            <a:xfrm rot="77977">
              <a:off x="1781" y="1456"/>
              <a:ext cx="2400" cy="432"/>
            </a:xfrm>
            <a:custGeom>
              <a:avLst/>
              <a:gdLst>
                <a:gd name="T0" fmla="*/ 0 w 2400"/>
                <a:gd name="T1" fmla="*/ 432 h 432"/>
                <a:gd name="T2" fmla="*/ 96 w 2400"/>
                <a:gd name="T3" fmla="*/ 288 h 432"/>
                <a:gd name="T4" fmla="*/ 240 w 2400"/>
                <a:gd name="T5" fmla="*/ 192 h 432"/>
                <a:gd name="T6" fmla="*/ 432 w 2400"/>
                <a:gd name="T7" fmla="*/ 96 h 432"/>
                <a:gd name="T8" fmla="*/ 960 w 2400"/>
                <a:gd name="T9" fmla="*/ 0 h 432"/>
                <a:gd name="T10" fmla="*/ 1680 w 2400"/>
                <a:gd name="T11" fmla="*/ 96 h 432"/>
                <a:gd name="T12" fmla="*/ 2208 w 2400"/>
                <a:gd name="T13" fmla="*/ 288 h 432"/>
                <a:gd name="T14" fmla="*/ 2400 w 2400"/>
                <a:gd name="T15" fmla="*/ 384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00" h="432">
                  <a:moveTo>
                    <a:pt x="0" y="432"/>
                  </a:moveTo>
                  <a:cubicBezTo>
                    <a:pt x="28" y="380"/>
                    <a:pt x="56" y="328"/>
                    <a:pt x="96" y="288"/>
                  </a:cubicBezTo>
                  <a:cubicBezTo>
                    <a:pt x="136" y="248"/>
                    <a:pt x="184" y="224"/>
                    <a:pt x="240" y="192"/>
                  </a:cubicBezTo>
                  <a:cubicBezTo>
                    <a:pt x="296" y="160"/>
                    <a:pt x="312" y="128"/>
                    <a:pt x="432" y="96"/>
                  </a:cubicBezTo>
                  <a:cubicBezTo>
                    <a:pt x="552" y="64"/>
                    <a:pt x="752" y="0"/>
                    <a:pt x="960" y="0"/>
                  </a:cubicBezTo>
                  <a:cubicBezTo>
                    <a:pt x="1168" y="0"/>
                    <a:pt x="1472" y="48"/>
                    <a:pt x="1680" y="96"/>
                  </a:cubicBezTo>
                  <a:cubicBezTo>
                    <a:pt x="1888" y="144"/>
                    <a:pt x="2088" y="240"/>
                    <a:pt x="2208" y="288"/>
                  </a:cubicBezTo>
                  <a:cubicBezTo>
                    <a:pt x="2328" y="336"/>
                    <a:pt x="2364" y="360"/>
                    <a:pt x="2400" y="384"/>
                  </a:cubicBezTo>
                </a:path>
              </a:pathLst>
            </a:custGeom>
            <a:solidFill>
              <a:srgbClr val="E6E6E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grpSp>
          <p:nvGrpSpPr>
            <p:cNvPr id="86031" name="Group 15"/>
            <p:cNvGrpSpPr>
              <a:grpSpLocks/>
            </p:cNvGrpSpPr>
            <p:nvPr/>
          </p:nvGrpSpPr>
          <p:grpSpPr bwMode="auto">
            <a:xfrm rot="-1360671">
              <a:off x="2056" y="1179"/>
              <a:ext cx="171" cy="349"/>
              <a:chOff x="2387" y="1342"/>
              <a:chExt cx="333" cy="619"/>
            </a:xfrm>
          </p:grpSpPr>
          <p:sp>
            <p:nvSpPr>
              <p:cNvPr id="86032" name="Line 16"/>
              <p:cNvSpPr>
                <a:spLocks noChangeShapeType="1"/>
              </p:cNvSpPr>
              <p:nvPr/>
            </p:nvSpPr>
            <p:spPr bwMode="auto">
              <a:xfrm flipV="1">
                <a:off x="2394" y="1342"/>
                <a:ext cx="0" cy="6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6033" name="Freeform 17"/>
              <p:cNvSpPr>
                <a:spLocks/>
              </p:cNvSpPr>
              <p:nvPr/>
            </p:nvSpPr>
            <p:spPr bwMode="auto">
              <a:xfrm>
                <a:off x="2387" y="1355"/>
                <a:ext cx="330" cy="606"/>
              </a:xfrm>
              <a:custGeom>
                <a:avLst/>
                <a:gdLst>
                  <a:gd name="T0" fmla="*/ 0 w 389"/>
                  <a:gd name="T1" fmla="*/ 725 h 727"/>
                  <a:gd name="T2" fmla="*/ 43 w 389"/>
                  <a:gd name="T3" fmla="*/ 725 h 727"/>
                  <a:gd name="T4" fmla="*/ 104 w 389"/>
                  <a:gd name="T5" fmla="*/ 712 h 727"/>
                  <a:gd name="T6" fmla="*/ 189 w 389"/>
                  <a:gd name="T7" fmla="*/ 682 h 727"/>
                  <a:gd name="T8" fmla="*/ 267 w 389"/>
                  <a:gd name="T9" fmla="*/ 621 h 727"/>
                  <a:gd name="T10" fmla="*/ 328 w 389"/>
                  <a:gd name="T11" fmla="*/ 544 h 727"/>
                  <a:gd name="T12" fmla="*/ 379 w 389"/>
                  <a:gd name="T13" fmla="*/ 392 h 727"/>
                  <a:gd name="T14" fmla="*/ 389 w 389"/>
                  <a:gd name="T15" fmla="*/ 0 h 7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9" h="727">
                    <a:moveTo>
                      <a:pt x="0" y="725"/>
                    </a:moveTo>
                    <a:cubicBezTo>
                      <a:pt x="13" y="726"/>
                      <a:pt x="26" y="727"/>
                      <a:pt x="43" y="725"/>
                    </a:cubicBezTo>
                    <a:cubicBezTo>
                      <a:pt x="60" y="723"/>
                      <a:pt x="80" y="719"/>
                      <a:pt x="104" y="712"/>
                    </a:cubicBezTo>
                    <a:cubicBezTo>
                      <a:pt x="128" y="705"/>
                      <a:pt x="162" y="697"/>
                      <a:pt x="189" y="682"/>
                    </a:cubicBezTo>
                    <a:cubicBezTo>
                      <a:pt x="216" y="667"/>
                      <a:pt x="244" y="644"/>
                      <a:pt x="267" y="621"/>
                    </a:cubicBezTo>
                    <a:cubicBezTo>
                      <a:pt x="290" y="598"/>
                      <a:pt x="309" y="582"/>
                      <a:pt x="328" y="544"/>
                    </a:cubicBezTo>
                    <a:cubicBezTo>
                      <a:pt x="347" y="506"/>
                      <a:pt x="369" y="483"/>
                      <a:pt x="379" y="392"/>
                    </a:cubicBezTo>
                    <a:cubicBezTo>
                      <a:pt x="389" y="301"/>
                      <a:pt x="389" y="150"/>
                      <a:pt x="389" y="0"/>
                    </a:cubicBez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6034" name="Line 18"/>
              <p:cNvSpPr>
                <a:spLocks noChangeShapeType="1"/>
              </p:cNvSpPr>
              <p:nvPr/>
            </p:nvSpPr>
            <p:spPr bwMode="auto">
              <a:xfrm>
                <a:off x="2393" y="1905"/>
                <a:ext cx="181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70313" tIns="35157" rIns="70313" bIns="35157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86035" name="Line 19"/>
              <p:cNvSpPr>
                <a:spLocks noChangeShapeType="1"/>
              </p:cNvSpPr>
              <p:nvPr/>
            </p:nvSpPr>
            <p:spPr bwMode="auto">
              <a:xfrm>
                <a:off x="2393" y="1809"/>
                <a:ext cx="242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70313" tIns="35157" rIns="70313" bIns="35157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86036" name="Line 20"/>
              <p:cNvSpPr>
                <a:spLocks noChangeShapeType="1"/>
              </p:cNvSpPr>
              <p:nvPr/>
            </p:nvSpPr>
            <p:spPr bwMode="auto">
              <a:xfrm>
                <a:off x="2393" y="1713"/>
                <a:ext cx="309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70313" tIns="35157" rIns="70313" bIns="35157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86037" name="Line 21"/>
              <p:cNvSpPr>
                <a:spLocks noChangeShapeType="1"/>
              </p:cNvSpPr>
              <p:nvPr/>
            </p:nvSpPr>
            <p:spPr bwMode="auto">
              <a:xfrm>
                <a:off x="2393" y="1616"/>
                <a:ext cx="327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70313" tIns="35157" rIns="70313" bIns="35157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86038" name="Line 22"/>
              <p:cNvSpPr>
                <a:spLocks noChangeShapeType="1"/>
              </p:cNvSpPr>
              <p:nvPr/>
            </p:nvSpPr>
            <p:spPr bwMode="auto">
              <a:xfrm>
                <a:off x="2393" y="1520"/>
                <a:ext cx="327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70313" tIns="35157" rIns="70313" bIns="35157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86039" name="Line 23"/>
              <p:cNvSpPr>
                <a:spLocks noChangeShapeType="1"/>
              </p:cNvSpPr>
              <p:nvPr/>
            </p:nvSpPr>
            <p:spPr bwMode="auto">
              <a:xfrm>
                <a:off x="2393" y="1424"/>
                <a:ext cx="327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70313" tIns="35157" rIns="70313" bIns="35157">
                <a:spAutoFit/>
              </a:bodyPr>
              <a:lstStyle/>
              <a:p>
                <a:endParaRPr lang="fr-FR"/>
              </a:p>
            </p:txBody>
          </p:sp>
        </p:grpSp>
        <p:grpSp>
          <p:nvGrpSpPr>
            <p:cNvPr id="86040" name="Group 24"/>
            <p:cNvGrpSpPr>
              <a:grpSpLocks/>
            </p:cNvGrpSpPr>
            <p:nvPr/>
          </p:nvGrpSpPr>
          <p:grpSpPr bwMode="auto">
            <a:xfrm rot="-780743">
              <a:off x="2394" y="1090"/>
              <a:ext cx="249" cy="349"/>
              <a:chOff x="2387" y="1342"/>
              <a:chExt cx="333" cy="619"/>
            </a:xfrm>
          </p:grpSpPr>
          <p:sp>
            <p:nvSpPr>
              <p:cNvPr id="86041" name="Line 25"/>
              <p:cNvSpPr>
                <a:spLocks noChangeShapeType="1"/>
              </p:cNvSpPr>
              <p:nvPr/>
            </p:nvSpPr>
            <p:spPr bwMode="auto">
              <a:xfrm flipV="1">
                <a:off x="2394" y="1342"/>
                <a:ext cx="0" cy="6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6042" name="Freeform 26"/>
              <p:cNvSpPr>
                <a:spLocks/>
              </p:cNvSpPr>
              <p:nvPr/>
            </p:nvSpPr>
            <p:spPr bwMode="auto">
              <a:xfrm>
                <a:off x="2387" y="1355"/>
                <a:ext cx="330" cy="606"/>
              </a:xfrm>
              <a:custGeom>
                <a:avLst/>
                <a:gdLst>
                  <a:gd name="T0" fmla="*/ 0 w 389"/>
                  <a:gd name="T1" fmla="*/ 725 h 727"/>
                  <a:gd name="T2" fmla="*/ 43 w 389"/>
                  <a:gd name="T3" fmla="*/ 725 h 727"/>
                  <a:gd name="T4" fmla="*/ 104 w 389"/>
                  <a:gd name="T5" fmla="*/ 712 h 727"/>
                  <a:gd name="T6" fmla="*/ 189 w 389"/>
                  <a:gd name="T7" fmla="*/ 682 h 727"/>
                  <a:gd name="T8" fmla="*/ 267 w 389"/>
                  <a:gd name="T9" fmla="*/ 621 h 727"/>
                  <a:gd name="T10" fmla="*/ 328 w 389"/>
                  <a:gd name="T11" fmla="*/ 544 h 727"/>
                  <a:gd name="T12" fmla="*/ 379 w 389"/>
                  <a:gd name="T13" fmla="*/ 392 h 727"/>
                  <a:gd name="T14" fmla="*/ 389 w 389"/>
                  <a:gd name="T15" fmla="*/ 0 h 7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9" h="727">
                    <a:moveTo>
                      <a:pt x="0" y="725"/>
                    </a:moveTo>
                    <a:cubicBezTo>
                      <a:pt x="13" y="726"/>
                      <a:pt x="26" y="727"/>
                      <a:pt x="43" y="725"/>
                    </a:cubicBezTo>
                    <a:cubicBezTo>
                      <a:pt x="60" y="723"/>
                      <a:pt x="80" y="719"/>
                      <a:pt x="104" y="712"/>
                    </a:cubicBezTo>
                    <a:cubicBezTo>
                      <a:pt x="128" y="705"/>
                      <a:pt x="162" y="697"/>
                      <a:pt x="189" y="682"/>
                    </a:cubicBezTo>
                    <a:cubicBezTo>
                      <a:pt x="216" y="667"/>
                      <a:pt x="244" y="644"/>
                      <a:pt x="267" y="621"/>
                    </a:cubicBezTo>
                    <a:cubicBezTo>
                      <a:pt x="290" y="598"/>
                      <a:pt x="309" y="582"/>
                      <a:pt x="328" y="544"/>
                    </a:cubicBezTo>
                    <a:cubicBezTo>
                      <a:pt x="347" y="506"/>
                      <a:pt x="369" y="483"/>
                      <a:pt x="379" y="392"/>
                    </a:cubicBezTo>
                    <a:cubicBezTo>
                      <a:pt x="389" y="301"/>
                      <a:pt x="389" y="150"/>
                      <a:pt x="389" y="0"/>
                    </a:cubicBez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6043" name="Line 27"/>
              <p:cNvSpPr>
                <a:spLocks noChangeShapeType="1"/>
              </p:cNvSpPr>
              <p:nvPr/>
            </p:nvSpPr>
            <p:spPr bwMode="auto">
              <a:xfrm>
                <a:off x="2393" y="1905"/>
                <a:ext cx="181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70313" tIns="35157" rIns="70313" bIns="35157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86044" name="Line 28"/>
              <p:cNvSpPr>
                <a:spLocks noChangeShapeType="1"/>
              </p:cNvSpPr>
              <p:nvPr/>
            </p:nvSpPr>
            <p:spPr bwMode="auto">
              <a:xfrm>
                <a:off x="2393" y="1809"/>
                <a:ext cx="242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70313" tIns="35157" rIns="70313" bIns="35157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86045" name="Line 29"/>
              <p:cNvSpPr>
                <a:spLocks noChangeShapeType="1"/>
              </p:cNvSpPr>
              <p:nvPr/>
            </p:nvSpPr>
            <p:spPr bwMode="auto">
              <a:xfrm>
                <a:off x="2393" y="1713"/>
                <a:ext cx="309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70313" tIns="35157" rIns="70313" bIns="35157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86046" name="Line 30"/>
              <p:cNvSpPr>
                <a:spLocks noChangeShapeType="1"/>
              </p:cNvSpPr>
              <p:nvPr/>
            </p:nvSpPr>
            <p:spPr bwMode="auto">
              <a:xfrm>
                <a:off x="2393" y="1616"/>
                <a:ext cx="327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70313" tIns="35157" rIns="70313" bIns="35157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86047" name="Line 31"/>
              <p:cNvSpPr>
                <a:spLocks noChangeShapeType="1"/>
              </p:cNvSpPr>
              <p:nvPr/>
            </p:nvSpPr>
            <p:spPr bwMode="auto">
              <a:xfrm>
                <a:off x="2393" y="1520"/>
                <a:ext cx="327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70313" tIns="35157" rIns="70313" bIns="35157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86048" name="Line 32"/>
              <p:cNvSpPr>
                <a:spLocks noChangeShapeType="1"/>
              </p:cNvSpPr>
              <p:nvPr/>
            </p:nvSpPr>
            <p:spPr bwMode="auto">
              <a:xfrm>
                <a:off x="2393" y="1424"/>
                <a:ext cx="327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70313" tIns="35157" rIns="70313" bIns="35157">
                <a:spAutoFit/>
              </a:bodyPr>
              <a:lstStyle/>
              <a:p>
                <a:endParaRPr lang="fr-FR"/>
              </a:p>
            </p:txBody>
          </p:sp>
        </p:grpSp>
        <p:grpSp>
          <p:nvGrpSpPr>
            <p:cNvPr id="86049" name="Group 33"/>
            <p:cNvGrpSpPr>
              <a:grpSpLocks/>
            </p:cNvGrpSpPr>
            <p:nvPr/>
          </p:nvGrpSpPr>
          <p:grpSpPr bwMode="auto">
            <a:xfrm rot="611987">
              <a:off x="3073" y="1055"/>
              <a:ext cx="291" cy="443"/>
              <a:chOff x="2387" y="1342"/>
              <a:chExt cx="333" cy="619"/>
            </a:xfrm>
          </p:grpSpPr>
          <p:sp>
            <p:nvSpPr>
              <p:cNvPr id="86050" name="Line 34"/>
              <p:cNvSpPr>
                <a:spLocks noChangeShapeType="1"/>
              </p:cNvSpPr>
              <p:nvPr/>
            </p:nvSpPr>
            <p:spPr bwMode="auto">
              <a:xfrm flipV="1">
                <a:off x="2394" y="1342"/>
                <a:ext cx="0" cy="6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6051" name="Freeform 35"/>
              <p:cNvSpPr>
                <a:spLocks/>
              </p:cNvSpPr>
              <p:nvPr/>
            </p:nvSpPr>
            <p:spPr bwMode="auto">
              <a:xfrm>
                <a:off x="2387" y="1355"/>
                <a:ext cx="330" cy="606"/>
              </a:xfrm>
              <a:custGeom>
                <a:avLst/>
                <a:gdLst>
                  <a:gd name="T0" fmla="*/ 0 w 389"/>
                  <a:gd name="T1" fmla="*/ 725 h 727"/>
                  <a:gd name="T2" fmla="*/ 43 w 389"/>
                  <a:gd name="T3" fmla="*/ 725 h 727"/>
                  <a:gd name="T4" fmla="*/ 104 w 389"/>
                  <a:gd name="T5" fmla="*/ 712 h 727"/>
                  <a:gd name="T6" fmla="*/ 189 w 389"/>
                  <a:gd name="T7" fmla="*/ 682 h 727"/>
                  <a:gd name="T8" fmla="*/ 267 w 389"/>
                  <a:gd name="T9" fmla="*/ 621 h 727"/>
                  <a:gd name="T10" fmla="*/ 328 w 389"/>
                  <a:gd name="T11" fmla="*/ 544 h 727"/>
                  <a:gd name="T12" fmla="*/ 379 w 389"/>
                  <a:gd name="T13" fmla="*/ 392 h 727"/>
                  <a:gd name="T14" fmla="*/ 389 w 389"/>
                  <a:gd name="T15" fmla="*/ 0 h 7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9" h="727">
                    <a:moveTo>
                      <a:pt x="0" y="725"/>
                    </a:moveTo>
                    <a:cubicBezTo>
                      <a:pt x="13" y="726"/>
                      <a:pt x="26" y="727"/>
                      <a:pt x="43" y="725"/>
                    </a:cubicBezTo>
                    <a:cubicBezTo>
                      <a:pt x="60" y="723"/>
                      <a:pt x="80" y="719"/>
                      <a:pt x="104" y="712"/>
                    </a:cubicBezTo>
                    <a:cubicBezTo>
                      <a:pt x="128" y="705"/>
                      <a:pt x="162" y="697"/>
                      <a:pt x="189" y="682"/>
                    </a:cubicBezTo>
                    <a:cubicBezTo>
                      <a:pt x="216" y="667"/>
                      <a:pt x="244" y="644"/>
                      <a:pt x="267" y="621"/>
                    </a:cubicBezTo>
                    <a:cubicBezTo>
                      <a:pt x="290" y="598"/>
                      <a:pt x="309" y="582"/>
                      <a:pt x="328" y="544"/>
                    </a:cubicBezTo>
                    <a:cubicBezTo>
                      <a:pt x="347" y="506"/>
                      <a:pt x="369" y="483"/>
                      <a:pt x="379" y="392"/>
                    </a:cubicBezTo>
                    <a:cubicBezTo>
                      <a:pt x="389" y="301"/>
                      <a:pt x="389" y="150"/>
                      <a:pt x="389" y="0"/>
                    </a:cubicBez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6052" name="Line 36"/>
              <p:cNvSpPr>
                <a:spLocks noChangeShapeType="1"/>
              </p:cNvSpPr>
              <p:nvPr/>
            </p:nvSpPr>
            <p:spPr bwMode="auto">
              <a:xfrm>
                <a:off x="2393" y="1905"/>
                <a:ext cx="181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70313" tIns="35157" rIns="70313" bIns="35157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86053" name="Line 37"/>
              <p:cNvSpPr>
                <a:spLocks noChangeShapeType="1"/>
              </p:cNvSpPr>
              <p:nvPr/>
            </p:nvSpPr>
            <p:spPr bwMode="auto">
              <a:xfrm>
                <a:off x="2393" y="1809"/>
                <a:ext cx="242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70313" tIns="35157" rIns="70313" bIns="35157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86054" name="Line 38"/>
              <p:cNvSpPr>
                <a:spLocks noChangeShapeType="1"/>
              </p:cNvSpPr>
              <p:nvPr/>
            </p:nvSpPr>
            <p:spPr bwMode="auto">
              <a:xfrm>
                <a:off x="2393" y="1713"/>
                <a:ext cx="309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70313" tIns="35157" rIns="70313" bIns="35157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86055" name="Line 39"/>
              <p:cNvSpPr>
                <a:spLocks noChangeShapeType="1"/>
              </p:cNvSpPr>
              <p:nvPr/>
            </p:nvSpPr>
            <p:spPr bwMode="auto">
              <a:xfrm>
                <a:off x="2393" y="1616"/>
                <a:ext cx="327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70313" tIns="35157" rIns="70313" bIns="35157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86056" name="Line 40"/>
              <p:cNvSpPr>
                <a:spLocks noChangeShapeType="1"/>
              </p:cNvSpPr>
              <p:nvPr/>
            </p:nvSpPr>
            <p:spPr bwMode="auto">
              <a:xfrm>
                <a:off x="2393" y="1520"/>
                <a:ext cx="327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70313" tIns="35157" rIns="70313" bIns="35157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86057" name="Line 41"/>
              <p:cNvSpPr>
                <a:spLocks noChangeShapeType="1"/>
              </p:cNvSpPr>
              <p:nvPr/>
            </p:nvSpPr>
            <p:spPr bwMode="auto">
              <a:xfrm>
                <a:off x="2393" y="1424"/>
                <a:ext cx="327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70313" tIns="35157" rIns="70313" bIns="35157">
                <a:spAutoFit/>
              </a:bodyPr>
              <a:lstStyle/>
              <a:p>
                <a:endParaRPr lang="fr-FR"/>
              </a:p>
            </p:txBody>
          </p:sp>
        </p:grpSp>
        <p:sp>
          <p:nvSpPr>
            <p:cNvPr id="86058" name="Line 42"/>
            <p:cNvSpPr>
              <a:spLocks noChangeShapeType="1"/>
            </p:cNvSpPr>
            <p:nvPr/>
          </p:nvSpPr>
          <p:spPr bwMode="auto">
            <a:xfrm rot="600321" flipH="1" flipV="1">
              <a:off x="2312" y="1280"/>
              <a:ext cx="94" cy="199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6059" name="Text Box 43"/>
            <p:cNvSpPr txBox="1">
              <a:spLocks noChangeArrowheads="1"/>
            </p:cNvSpPr>
            <p:nvPr/>
          </p:nvSpPr>
          <p:spPr bwMode="auto">
            <a:xfrm rot="-946447">
              <a:off x="2209" y="1312"/>
              <a:ext cx="18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1800">
                  <a:solidFill>
                    <a:srgbClr val="FF0000"/>
                  </a:solidFill>
                  <a:latin typeface="Symbol" charset="0"/>
                </a:rPr>
                <a:t>d</a:t>
              </a:r>
              <a:endParaRPr lang="fr-FR" sz="1800">
                <a:solidFill>
                  <a:srgbClr val="FF0000"/>
                </a:solidFill>
              </a:endParaRPr>
            </a:p>
          </p:txBody>
        </p:sp>
        <p:grpSp>
          <p:nvGrpSpPr>
            <p:cNvPr id="86060" name="Group 44"/>
            <p:cNvGrpSpPr>
              <a:grpSpLocks/>
            </p:cNvGrpSpPr>
            <p:nvPr/>
          </p:nvGrpSpPr>
          <p:grpSpPr bwMode="auto">
            <a:xfrm rot="806321">
              <a:off x="3575" y="1113"/>
              <a:ext cx="326" cy="501"/>
              <a:chOff x="2387" y="1342"/>
              <a:chExt cx="333" cy="619"/>
            </a:xfrm>
          </p:grpSpPr>
          <p:sp>
            <p:nvSpPr>
              <p:cNvPr id="86061" name="Line 45"/>
              <p:cNvSpPr>
                <a:spLocks noChangeShapeType="1"/>
              </p:cNvSpPr>
              <p:nvPr/>
            </p:nvSpPr>
            <p:spPr bwMode="auto">
              <a:xfrm flipV="1">
                <a:off x="2394" y="1342"/>
                <a:ext cx="0" cy="6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6062" name="Freeform 46"/>
              <p:cNvSpPr>
                <a:spLocks/>
              </p:cNvSpPr>
              <p:nvPr/>
            </p:nvSpPr>
            <p:spPr bwMode="auto">
              <a:xfrm>
                <a:off x="2387" y="1355"/>
                <a:ext cx="330" cy="606"/>
              </a:xfrm>
              <a:custGeom>
                <a:avLst/>
                <a:gdLst>
                  <a:gd name="T0" fmla="*/ 0 w 389"/>
                  <a:gd name="T1" fmla="*/ 725 h 727"/>
                  <a:gd name="T2" fmla="*/ 43 w 389"/>
                  <a:gd name="T3" fmla="*/ 725 h 727"/>
                  <a:gd name="T4" fmla="*/ 104 w 389"/>
                  <a:gd name="T5" fmla="*/ 712 h 727"/>
                  <a:gd name="T6" fmla="*/ 189 w 389"/>
                  <a:gd name="T7" fmla="*/ 682 h 727"/>
                  <a:gd name="T8" fmla="*/ 267 w 389"/>
                  <a:gd name="T9" fmla="*/ 621 h 727"/>
                  <a:gd name="T10" fmla="*/ 328 w 389"/>
                  <a:gd name="T11" fmla="*/ 544 h 727"/>
                  <a:gd name="T12" fmla="*/ 379 w 389"/>
                  <a:gd name="T13" fmla="*/ 392 h 727"/>
                  <a:gd name="T14" fmla="*/ 389 w 389"/>
                  <a:gd name="T15" fmla="*/ 0 h 7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9" h="727">
                    <a:moveTo>
                      <a:pt x="0" y="725"/>
                    </a:moveTo>
                    <a:cubicBezTo>
                      <a:pt x="13" y="726"/>
                      <a:pt x="26" y="727"/>
                      <a:pt x="43" y="725"/>
                    </a:cubicBezTo>
                    <a:cubicBezTo>
                      <a:pt x="60" y="723"/>
                      <a:pt x="80" y="719"/>
                      <a:pt x="104" y="712"/>
                    </a:cubicBezTo>
                    <a:cubicBezTo>
                      <a:pt x="128" y="705"/>
                      <a:pt x="162" y="697"/>
                      <a:pt x="189" y="682"/>
                    </a:cubicBezTo>
                    <a:cubicBezTo>
                      <a:pt x="216" y="667"/>
                      <a:pt x="244" y="644"/>
                      <a:pt x="267" y="621"/>
                    </a:cubicBezTo>
                    <a:cubicBezTo>
                      <a:pt x="290" y="598"/>
                      <a:pt x="309" y="582"/>
                      <a:pt x="328" y="544"/>
                    </a:cubicBezTo>
                    <a:cubicBezTo>
                      <a:pt x="347" y="506"/>
                      <a:pt x="369" y="483"/>
                      <a:pt x="379" y="392"/>
                    </a:cubicBezTo>
                    <a:cubicBezTo>
                      <a:pt x="389" y="301"/>
                      <a:pt x="389" y="150"/>
                      <a:pt x="389" y="0"/>
                    </a:cubicBez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6063" name="Line 47"/>
              <p:cNvSpPr>
                <a:spLocks noChangeShapeType="1"/>
              </p:cNvSpPr>
              <p:nvPr/>
            </p:nvSpPr>
            <p:spPr bwMode="auto">
              <a:xfrm>
                <a:off x="2393" y="1905"/>
                <a:ext cx="181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70313" tIns="35157" rIns="70313" bIns="35157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86064" name="Line 48"/>
              <p:cNvSpPr>
                <a:spLocks noChangeShapeType="1"/>
              </p:cNvSpPr>
              <p:nvPr/>
            </p:nvSpPr>
            <p:spPr bwMode="auto">
              <a:xfrm>
                <a:off x="2393" y="1809"/>
                <a:ext cx="242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70313" tIns="35157" rIns="70313" bIns="35157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86065" name="Line 49"/>
              <p:cNvSpPr>
                <a:spLocks noChangeShapeType="1"/>
              </p:cNvSpPr>
              <p:nvPr/>
            </p:nvSpPr>
            <p:spPr bwMode="auto">
              <a:xfrm>
                <a:off x="2393" y="1713"/>
                <a:ext cx="309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70313" tIns="35157" rIns="70313" bIns="35157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86066" name="Line 50"/>
              <p:cNvSpPr>
                <a:spLocks noChangeShapeType="1"/>
              </p:cNvSpPr>
              <p:nvPr/>
            </p:nvSpPr>
            <p:spPr bwMode="auto">
              <a:xfrm>
                <a:off x="2393" y="1616"/>
                <a:ext cx="327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70313" tIns="35157" rIns="70313" bIns="35157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86067" name="Line 51"/>
              <p:cNvSpPr>
                <a:spLocks noChangeShapeType="1"/>
              </p:cNvSpPr>
              <p:nvPr/>
            </p:nvSpPr>
            <p:spPr bwMode="auto">
              <a:xfrm>
                <a:off x="2393" y="1520"/>
                <a:ext cx="327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70313" tIns="35157" rIns="70313" bIns="35157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86068" name="Line 52"/>
              <p:cNvSpPr>
                <a:spLocks noChangeShapeType="1"/>
              </p:cNvSpPr>
              <p:nvPr/>
            </p:nvSpPr>
            <p:spPr bwMode="auto">
              <a:xfrm>
                <a:off x="2393" y="1424"/>
                <a:ext cx="327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70313" tIns="35157" rIns="70313" bIns="35157">
                <a:spAutoFit/>
              </a:bodyPr>
              <a:lstStyle/>
              <a:p>
                <a:endParaRPr lang="fr-FR"/>
              </a:p>
            </p:txBody>
          </p:sp>
        </p:grpSp>
        <p:sp>
          <p:nvSpPr>
            <p:cNvPr id="86069" name="Freeform 53"/>
            <p:cNvSpPr>
              <a:spLocks/>
            </p:cNvSpPr>
            <p:nvPr/>
          </p:nvSpPr>
          <p:spPr bwMode="auto">
            <a:xfrm>
              <a:off x="1829" y="1527"/>
              <a:ext cx="1192" cy="341"/>
            </a:xfrm>
            <a:custGeom>
              <a:avLst/>
              <a:gdLst>
                <a:gd name="T0" fmla="*/ 0 w 1192"/>
                <a:gd name="T1" fmla="*/ 341 h 341"/>
                <a:gd name="T2" fmla="*/ 104 w 1192"/>
                <a:gd name="T3" fmla="*/ 229 h 341"/>
                <a:gd name="T4" fmla="*/ 328 w 1192"/>
                <a:gd name="T5" fmla="*/ 101 h 341"/>
                <a:gd name="T6" fmla="*/ 576 w 1192"/>
                <a:gd name="T7" fmla="*/ 45 h 341"/>
                <a:gd name="T8" fmla="*/ 776 w 1192"/>
                <a:gd name="T9" fmla="*/ 5 h 341"/>
                <a:gd name="T10" fmla="*/ 1080 w 1192"/>
                <a:gd name="T11" fmla="*/ 13 h 341"/>
                <a:gd name="T12" fmla="*/ 1192 w 1192"/>
                <a:gd name="T13" fmla="*/ 37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92" h="341">
                  <a:moveTo>
                    <a:pt x="0" y="341"/>
                  </a:moveTo>
                  <a:cubicBezTo>
                    <a:pt x="24" y="305"/>
                    <a:pt x="49" y="269"/>
                    <a:pt x="104" y="229"/>
                  </a:cubicBezTo>
                  <a:cubicBezTo>
                    <a:pt x="159" y="189"/>
                    <a:pt x="249" y="132"/>
                    <a:pt x="328" y="101"/>
                  </a:cubicBezTo>
                  <a:cubicBezTo>
                    <a:pt x="407" y="70"/>
                    <a:pt x="501" y="61"/>
                    <a:pt x="576" y="45"/>
                  </a:cubicBezTo>
                  <a:cubicBezTo>
                    <a:pt x="651" y="29"/>
                    <a:pt x="692" y="10"/>
                    <a:pt x="776" y="5"/>
                  </a:cubicBezTo>
                  <a:cubicBezTo>
                    <a:pt x="860" y="0"/>
                    <a:pt x="1011" y="8"/>
                    <a:pt x="1080" y="13"/>
                  </a:cubicBezTo>
                  <a:cubicBezTo>
                    <a:pt x="1149" y="18"/>
                    <a:pt x="1173" y="33"/>
                    <a:pt x="1192" y="37"/>
                  </a:cubicBezTo>
                </a:path>
              </a:pathLst>
            </a:custGeom>
            <a:noFill/>
            <a:ln w="9525">
              <a:solidFill>
                <a:schemeClr val="hlink"/>
              </a:solidFill>
              <a:round/>
              <a:headEnd type="none" w="med" len="med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6070" name="Text Box 54"/>
            <p:cNvSpPr txBox="1">
              <a:spLocks noChangeArrowheads="1"/>
            </p:cNvSpPr>
            <p:nvPr/>
          </p:nvSpPr>
          <p:spPr bwMode="auto">
            <a:xfrm>
              <a:off x="2309" y="1484"/>
              <a:ext cx="212" cy="3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2400">
                  <a:solidFill>
                    <a:srgbClr val="0000FF"/>
                  </a:solidFill>
                  <a:latin typeface="Apple Chancery" charset="0"/>
                </a:rPr>
                <a:t>x</a:t>
              </a:r>
            </a:p>
          </p:txBody>
        </p:sp>
        <p:sp>
          <p:nvSpPr>
            <p:cNvPr id="86071" name="Text Box 55"/>
            <p:cNvSpPr txBox="1">
              <a:spLocks noChangeArrowheads="1"/>
            </p:cNvSpPr>
            <p:nvPr/>
          </p:nvSpPr>
          <p:spPr bwMode="auto">
            <a:xfrm rot="612778">
              <a:off x="3195" y="816"/>
              <a:ext cx="405" cy="2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0313" tIns="35157" rIns="70313" bIns="35157">
              <a:spAutoFit/>
            </a:bodyPr>
            <a:lstStyle>
              <a:lvl1pPr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0163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80168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20332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160337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0605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5177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29749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4321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fr-FR" sz="2100">
                  <a:solidFill>
                    <a:srgbClr val="0000FF"/>
                  </a:solidFill>
                  <a:latin typeface="Times New Roman" charset="0"/>
                </a:rPr>
                <a:t>U(x)</a:t>
              </a:r>
            </a:p>
          </p:txBody>
        </p:sp>
        <p:grpSp>
          <p:nvGrpSpPr>
            <p:cNvPr id="86073" name="Group 57"/>
            <p:cNvGrpSpPr>
              <a:grpSpLocks/>
            </p:cNvGrpSpPr>
            <p:nvPr/>
          </p:nvGrpSpPr>
          <p:grpSpPr bwMode="auto">
            <a:xfrm>
              <a:off x="2496" y="694"/>
              <a:ext cx="576" cy="768"/>
              <a:chOff x="2496" y="694"/>
              <a:chExt cx="576" cy="768"/>
            </a:xfrm>
          </p:grpSpPr>
          <p:sp>
            <p:nvSpPr>
              <p:cNvPr id="86074" name="Line 58"/>
              <p:cNvSpPr>
                <a:spLocks noChangeShapeType="1"/>
              </p:cNvSpPr>
              <p:nvPr/>
            </p:nvSpPr>
            <p:spPr bwMode="auto">
              <a:xfrm flipV="1">
                <a:off x="2952" y="694"/>
                <a:ext cx="120" cy="76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6075" name="Text Box 59"/>
              <p:cNvSpPr txBox="1">
                <a:spLocks noChangeArrowheads="1"/>
              </p:cNvSpPr>
              <p:nvPr/>
            </p:nvSpPr>
            <p:spPr bwMode="auto">
              <a:xfrm>
                <a:off x="2496" y="707"/>
                <a:ext cx="532" cy="3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r-FR" sz="2400"/>
                  <a:t>p=c</a:t>
                </a:r>
                <a:r>
                  <a:rPr lang="fr-FR" sz="2400" baseline="30000"/>
                  <a:t>te</a:t>
                </a:r>
                <a:endParaRPr lang="fr-FR" sz="2400"/>
              </a:p>
            </p:txBody>
          </p:sp>
        </p:grpSp>
        <p:sp>
          <p:nvSpPr>
            <p:cNvPr id="86076" name="Text Box 60"/>
            <p:cNvSpPr txBox="1">
              <a:spLocks noChangeArrowheads="1"/>
            </p:cNvSpPr>
            <p:nvPr/>
          </p:nvSpPr>
          <p:spPr bwMode="auto">
            <a:xfrm>
              <a:off x="3552" y="672"/>
              <a:ext cx="628" cy="4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fr-FR" sz="1800">
                  <a:solidFill>
                    <a:schemeClr val="hlink"/>
                  </a:solidFill>
                </a:rPr>
                <a:t>Fluide</a:t>
              </a:r>
              <a:br>
                <a:rPr lang="fr-FR" sz="1800">
                  <a:solidFill>
                    <a:schemeClr val="hlink"/>
                  </a:solidFill>
                </a:rPr>
              </a:br>
              <a:r>
                <a:rPr lang="fr-FR" sz="1800">
                  <a:solidFill>
                    <a:schemeClr val="hlink"/>
                  </a:solidFill>
                </a:rPr>
                <a:t> parfait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54" name="Rectangle 334"/>
          <p:cNvSpPr>
            <a:spLocks noChangeArrowheads="1"/>
          </p:cNvSpPr>
          <p:nvPr/>
        </p:nvSpPr>
        <p:spPr bwMode="auto">
          <a:xfrm>
            <a:off x="939800" y="1168400"/>
            <a:ext cx="7696200" cy="172720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grpSp>
        <p:nvGrpSpPr>
          <p:cNvPr id="56623" name="Group 303"/>
          <p:cNvGrpSpPr>
            <a:grpSpLocks/>
          </p:cNvGrpSpPr>
          <p:nvPr/>
        </p:nvGrpSpPr>
        <p:grpSpPr bwMode="auto">
          <a:xfrm>
            <a:off x="914400" y="1169988"/>
            <a:ext cx="7734300" cy="1720850"/>
            <a:chOff x="576" y="904"/>
            <a:chExt cx="4872" cy="1084"/>
          </a:xfrm>
        </p:grpSpPr>
        <p:sp>
          <p:nvSpPr>
            <p:cNvPr id="56580" name="Rectangle 260"/>
            <p:cNvSpPr>
              <a:spLocks noChangeArrowheads="1"/>
            </p:cNvSpPr>
            <p:nvPr/>
          </p:nvSpPr>
          <p:spPr bwMode="auto">
            <a:xfrm>
              <a:off x="2736" y="904"/>
              <a:ext cx="2712" cy="1068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6579" name="Freeform 259"/>
            <p:cNvSpPr>
              <a:spLocks/>
            </p:cNvSpPr>
            <p:nvPr/>
          </p:nvSpPr>
          <p:spPr bwMode="auto">
            <a:xfrm>
              <a:off x="576" y="904"/>
              <a:ext cx="2164" cy="1084"/>
            </a:xfrm>
            <a:custGeom>
              <a:avLst/>
              <a:gdLst>
                <a:gd name="T0" fmla="*/ 604 w 2380"/>
                <a:gd name="T1" fmla="*/ 1084 h 1084"/>
                <a:gd name="T2" fmla="*/ 692 w 2380"/>
                <a:gd name="T3" fmla="*/ 1012 h 1084"/>
                <a:gd name="T4" fmla="*/ 884 w 2380"/>
                <a:gd name="T5" fmla="*/ 920 h 1084"/>
                <a:gd name="T6" fmla="*/ 1032 w 2380"/>
                <a:gd name="T7" fmla="*/ 872 h 1084"/>
                <a:gd name="T8" fmla="*/ 1260 w 2380"/>
                <a:gd name="T9" fmla="*/ 812 h 1084"/>
                <a:gd name="T10" fmla="*/ 1492 w 2380"/>
                <a:gd name="T11" fmla="*/ 764 h 1084"/>
                <a:gd name="T12" fmla="*/ 1688 w 2380"/>
                <a:gd name="T13" fmla="*/ 724 h 1084"/>
                <a:gd name="T14" fmla="*/ 1932 w 2380"/>
                <a:gd name="T15" fmla="*/ 688 h 1084"/>
                <a:gd name="T16" fmla="*/ 2120 w 2380"/>
                <a:gd name="T17" fmla="*/ 668 h 1084"/>
                <a:gd name="T18" fmla="*/ 2288 w 2380"/>
                <a:gd name="T19" fmla="*/ 656 h 1084"/>
                <a:gd name="T20" fmla="*/ 2380 w 2380"/>
                <a:gd name="T21" fmla="*/ 640 h 1084"/>
                <a:gd name="T22" fmla="*/ 2380 w 2380"/>
                <a:gd name="T23" fmla="*/ 0 h 1084"/>
                <a:gd name="T24" fmla="*/ 0 w 2380"/>
                <a:gd name="T25" fmla="*/ 0 h 1084"/>
                <a:gd name="T26" fmla="*/ 0 w 2380"/>
                <a:gd name="T27" fmla="*/ 1084 h 1084"/>
                <a:gd name="T28" fmla="*/ 604 w 2380"/>
                <a:gd name="T29" fmla="*/ 1084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80" h="1084">
                  <a:moveTo>
                    <a:pt x="604" y="1084"/>
                  </a:moveTo>
                  <a:lnTo>
                    <a:pt x="692" y="1012"/>
                  </a:lnTo>
                  <a:lnTo>
                    <a:pt x="884" y="920"/>
                  </a:lnTo>
                  <a:lnTo>
                    <a:pt x="1032" y="872"/>
                  </a:lnTo>
                  <a:lnTo>
                    <a:pt x="1260" y="812"/>
                  </a:lnTo>
                  <a:cubicBezTo>
                    <a:pt x="1489" y="763"/>
                    <a:pt x="1410" y="764"/>
                    <a:pt x="1492" y="764"/>
                  </a:cubicBezTo>
                  <a:cubicBezTo>
                    <a:pt x="1685" y="723"/>
                    <a:pt x="1618" y="724"/>
                    <a:pt x="1688" y="724"/>
                  </a:cubicBezTo>
                  <a:lnTo>
                    <a:pt x="1932" y="688"/>
                  </a:lnTo>
                  <a:lnTo>
                    <a:pt x="2120" y="668"/>
                  </a:lnTo>
                  <a:lnTo>
                    <a:pt x="2288" y="656"/>
                  </a:lnTo>
                  <a:lnTo>
                    <a:pt x="2380" y="640"/>
                  </a:lnTo>
                  <a:lnTo>
                    <a:pt x="2380" y="0"/>
                  </a:lnTo>
                  <a:lnTo>
                    <a:pt x="0" y="0"/>
                  </a:lnTo>
                  <a:lnTo>
                    <a:pt x="0" y="1084"/>
                  </a:lnTo>
                  <a:lnTo>
                    <a:pt x="604" y="1084"/>
                  </a:lnTo>
                  <a:close/>
                </a:path>
              </a:pathLst>
            </a:custGeom>
            <a:solidFill>
              <a:srgbClr val="CC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56571" name="Freeform 251"/>
          <p:cNvSpPr>
            <a:spLocks/>
          </p:cNvSpPr>
          <p:nvPr/>
        </p:nvSpPr>
        <p:spPr bwMode="auto">
          <a:xfrm>
            <a:off x="4440238" y="1503363"/>
            <a:ext cx="4213225" cy="1325562"/>
          </a:xfrm>
          <a:custGeom>
            <a:avLst/>
            <a:gdLst>
              <a:gd name="T0" fmla="*/ 670 w 2654"/>
              <a:gd name="T1" fmla="*/ 395 h 835"/>
              <a:gd name="T2" fmla="*/ 862 w 2654"/>
              <a:gd name="T3" fmla="*/ 339 h 835"/>
              <a:gd name="T4" fmla="*/ 1107 w 2654"/>
              <a:gd name="T5" fmla="*/ 277 h 835"/>
              <a:gd name="T6" fmla="*/ 1406 w 2654"/>
              <a:gd name="T7" fmla="*/ 200 h 835"/>
              <a:gd name="T8" fmla="*/ 1707 w 2654"/>
              <a:gd name="T9" fmla="*/ 139 h 835"/>
              <a:gd name="T10" fmla="*/ 2107 w 2654"/>
              <a:gd name="T11" fmla="*/ 75 h 835"/>
              <a:gd name="T12" fmla="*/ 2470 w 2654"/>
              <a:gd name="T13" fmla="*/ 21 h 835"/>
              <a:gd name="T14" fmla="*/ 2654 w 2654"/>
              <a:gd name="T15" fmla="*/ 0 h 835"/>
              <a:gd name="T16" fmla="*/ 2654 w 2654"/>
              <a:gd name="T17" fmla="*/ 792 h 835"/>
              <a:gd name="T18" fmla="*/ 670 w 2654"/>
              <a:gd name="T19" fmla="*/ 835 h 835"/>
              <a:gd name="T20" fmla="*/ 670 w 2654"/>
              <a:gd name="T21" fmla="*/ 395 h 8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654" h="835">
                <a:moveTo>
                  <a:pt x="670" y="395"/>
                </a:moveTo>
                <a:lnTo>
                  <a:pt x="862" y="339"/>
                </a:lnTo>
                <a:lnTo>
                  <a:pt x="1107" y="277"/>
                </a:lnTo>
                <a:lnTo>
                  <a:pt x="1406" y="200"/>
                </a:lnTo>
                <a:lnTo>
                  <a:pt x="1707" y="139"/>
                </a:lnTo>
                <a:lnTo>
                  <a:pt x="2107" y="75"/>
                </a:lnTo>
                <a:lnTo>
                  <a:pt x="2470" y="21"/>
                </a:lnTo>
                <a:lnTo>
                  <a:pt x="2654" y="0"/>
                </a:lnTo>
                <a:lnTo>
                  <a:pt x="2654" y="792"/>
                </a:lnTo>
                <a:cubicBezTo>
                  <a:pt x="662" y="835"/>
                  <a:pt x="0" y="835"/>
                  <a:pt x="670" y="835"/>
                </a:cubicBezTo>
                <a:lnTo>
                  <a:pt x="670" y="395"/>
                </a:lnTo>
                <a:close/>
              </a:path>
            </a:pathLst>
          </a:custGeom>
          <a:solidFill>
            <a:srgbClr val="FF99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Plaque plane : observations</a:t>
            </a:r>
          </a:p>
        </p:txBody>
      </p:sp>
      <p:sp>
        <p:nvSpPr>
          <p:cNvPr id="56567" name="Freeform 247"/>
          <p:cNvSpPr>
            <a:spLocks/>
          </p:cNvSpPr>
          <p:nvPr/>
        </p:nvSpPr>
        <p:spPr bwMode="auto">
          <a:xfrm>
            <a:off x="1524000" y="2198688"/>
            <a:ext cx="2819400" cy="692150"/>
          </a:xfrm>
          <a:custGeom>
            <a:avLst/>
            <a:gdLst>
              <a:gd name="T0" fmla="*/ 0 w 1776"/>
              <a:gd name="T1" fmla="*/ 436 h 436"/>
              <a:gd name="T2" fmla="*/ 80 w 1776"/>
              <a:gd name="T3" fmla="*/ 380 h 436"/>
              <a:gd name="T4" fmla="*/ 188 w 1776"/>
              <a:gd name="T5" fmla="*/ 320 h 436"/>
              <a:gd name="T6" fmla="*/ 308 w 1776"/>
              <a:gd name="T7" fmla="*/ 268 h 436"/>
              <a:gd name="T8" fmla="*/ 512 w 1776"/>
              <a:gd name="T9" fmla="*/ 204 h 436"/>
              <a:gd name="T10" fmla="*/ 712 w 1776"/>
              <a:gd name="T11" fmla="*/ 156 h 436"/>
              <a:gd name="T12" fmla="*/ 984 w 1776"/>
              <a:gd name="T13" fmla="*/ 100 h 436"/>
              <a:gd name="T14" fmla="*/ 1120 w 1776"/>
              <a:gd name="T15" fmla="*/ 76 h 436"/>
              <a:gd name="T16" fmla="*/ 1264 w 1776"/>
              <a:gd name="T17" fmla="*/ 52 h 436"/>
              <a:gd name="T18" fmla="*/ 1436 w 1776"/>
              <a:gd name="T19" fmla="*/ 28 h 436"/>
              <a:gd name="T20" fmla="*/ 1564 w 1776"/>
              <a:gd name="T21" fmla="*/ 16 h 436"/>
              <a:gd name="T22" fmla="*/ 1676 w 1776"/>
              <a:gd name="T23" fmla="*/ 4 h 436"/>
              <a:gd name="T24" fmla="*/ 1776 w 1776"/>
              <a:gd name="T25" fmla="*/ 0 h 436"/>
              <a:gd name="T26" fmla="*/ 1776 w 1776"/>
              <a:gd name="T27" fmla="*/ 396 h 436"/>
              <a:gd name="T28" fmla="*/ 0 w 1776"/>
              <a:gd name="T29" fmla="*/ 436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776" h="436">
                <a:moveTo>
                  <a:pt x="0" y="436"/>
                </a:moveTo>
                <a:lnTo>
                  <a:pt x="80" y="380"/>
                </a:lnTo>
                <a:lnTo>
                  <a:pt x="188" y="320"/>
                </a:lnTo>
                <a:lnTo>
                  <a:pt x="308" y="268"/>
                </a:lnTo>
                <a:lnTo>
                  <a:pt x="512" y="204"/>
                </a:lnTo>
                <a:lnTo>
                  <a:pt x="712" y="156"/>
                </a:lnTo>
                <a:lnTo>
                  <a:pt x="984" y="100"/>
                </a:lnTo>
                <a:lnTo>
                  <a:pt x="1120" y="76"/>
                </a:lnTo>
                <a:lnTo>
                  <a:pt x="1264" y="52"/>
                </a:lnTo>
                <a:lnTo>
                  <a:pt x="1436" y="28"/>
                </a:lnTo>
                <a:cubicBezTo>
                  <a:pt x="1561" y="15"/>
                  <a:pt x="1518" y="16"/>
                  <a:pt x="1564" y="16"/>
                </a:cubicBezTo>
                <a:lnTo>
                  <a:pt x="1676" y="4"/>
                </a:lnTo>
                <a:lnTo>
                  <a:pt x="1776" y="0"/>
                </a:lnTo>
                <a:lnTo>
                  <a:pt x="1776" y="396"/>
                </a:lnTo>
                <a:lnTo>
                  <a:pt x="0" y="436"/>
                </a:lnTo>
                <a:close/>
              </a:path>
            </a:pathLst>
          </a:cu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6356" name="Freeform 36"/>
          <p:cNvSpPr>
            <a:spLocks/>
          </p:cNvSpPr>
          <p:nvPr/>
        </p:nvSpPr>
        <p:spPr bwMode="auto">
          <a:xfrm>
            <a:off x="1530350" y="2198688"/>
            <a:ext cx="2819400" cy="685800"/>
          </a:xfrm>
          <a:custGeom>
            <a:avLst/>
            <a:gdLst>
              <a:gd name="T0" fmla="*/ 0 w 1776"/>
              <a:gd name="T1" fmla="*/ 240 h 240"/>
              <a:gd name="T2" fmla="*/ 336 w 1776"/>
              <a:gd name="T3" fmla="*/ 144 h 240"/>
              <a:gd name="T4" fmla="*/ 1056 w 1776"/>
              <a:gd name="T5" fmla="*/ 48 h 240"/>
              <a:gd name="T6" fmla="*/ 1776 w 1776"/>
              <a:gd name="T7" fmla="*/ 0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776" h="240">
                <a:moveTo>
                  <a:pt x="0" y="240"/>
                </a:moveTo>
                <a:cubicBezTo>
                  <a:pt x="80" y="208"/>
                  <a:pt x="160" y="176"/>
                  <a:pt x="336" y="144"/>
                </a:cubicBezTo>
                <a:cubicBezTo>
                  <a:pt x="512" y="112"/>
                  <a:pt x="816" y="72"/>
                  <a:pt x="1056" y="48"/>
                </a:cubicBezTo>
                <a:cubicBezTo>
                  <a:pt x="1296" y="24"/>
                  <a:pt x="1536" y="12"/>
                  <a:pt x="1776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grpSp>
        <p:nvGrpSpPr>
          <p:cNvPr id="4" name="Grouper 3"/>
          <p:cNvGrpSpPr/>
          <p:nvPr/>
        </p:nvGrpSpPr>
        <p:grpSpPr>
          <a:xfrm>
            <a:off x="4341813" y="1143000"/>
            <a:ext cx="1163637" cy="1692275"/>
            <a:chOff x="4341813" y="1143000"/>
            <a:chExt cx="1163637" cy="1692275"/>
          </a:xfrm>
        </p:grpSpPr>
        <p:grpSp>
          <p:nvGrpSpPr>
            <p:cNvPr id="3" name="Grouper 2"/>
            <p:cNvGrpSpPr/>
            <p:nvPr/>
          </p:nvGrpSpPr>
          <p:grpSpPr>
            <a:xfrm>
              <a:off x="4343400" y="1143000"/>
              <a:ext cx="1162050" cy="1692275"/>
              <a:chOff x="4343400" y="1143000"/>
              <a:chExt cx="1162050" cy="1692275"/>
            </a:xfrm>
          </p:grpSpPr>
          <p:sp>
            <p:nvSpPr>
              <p:cNvPr id="56569" name="Freeform 249"/>
              <p:cNvSpPr>
                <a:spLocks/>
              </p:cNvSpPr>
              <p:nvPr/>
            </p:nvSpPr>
            <p:spPr bwMode="auto">
              <a:xfrm>
                <a:off x="4343400" y="2039938"/>
                <a:ext cx="1162050" cy="793750"/>
              </a:xfrm>
              <a:custGeom>
                <a:avLst/>
                <a:gdLst>
                  <a:gd name="T0" fmla="*/ 0 w 732"/>
                  <a:gd name="T1" fmla="*/ 500 h 500"/>
                  <a:gd name="T2" fmla="*/ 0 w 732"/>
                  <a:gd name="T3" fmla="*/ 102 h 500"/>
                  <a:gd name="T4" fmla="*/ 24 w 732"/>
                  <a:gd name="T5" fmla="*/ 104 h 500"/>
                  <a:gd name="T6" fmla="*/ 42 w 732"/>
                  <a:gd name="T7" fmla="*/ 100 h 500"/>
                  <a:gd name="T8" fmla="*/ 56 w 732"/>
                  <a:gd name="T9" fmla="*/ 90 h 500"/>
                  <a:gd name="T10" fmla="*/ 80 w 732"/>
                  <a:gd name="T11" fmla="*/ 58 h 500"/>
                  <a:gd name="T12" fmla="*/ 92 w 732"/>
                  <a:gd name="T13" fmla="*/ 50 h 500"/>
                  <a:gd name="T14" fmla="*/ 120 w 732"/>
                  <a:gd name="T15" fmla="*/ 56 h 500"/>
                  <a:gd name="T16" fmla="*/ 162 w 732"/>
                  <a:gd name="T17" fmla="*/ 90 h 500"/>
                  <a:gd name="T18" fmla="*/ 192 w 732"/>
                  <a:gd name="T19" fmla="*/ 98 h 500"/>
                  <a:gd name="T20" fmla="*/ 230 w 732"/>
                  <a:gd name="T21" fmla="*/ 88 h 500"/>
                  <a:gd name="T22" fmla="*/ 322 w 732"/>
                  <a:gd name="T23" fmla="*/ 52 h 500"/>
                  <a:gd name="T24" fmla="*/ 338 w 732"/>
                  <a:gd name="T25" fmla="*/ 50 h 500"/>
                  <a:gd name="T26" fmla="*/ 358 w 732"/>
                  <a:gd name="T27" fmla="*/ 56 h 500"/>
                  <a:gd name="T28" fmla="*/ 402 w 732"/>
                  <a:gd name="T29" fmla="*/ 88 h 500"/>
                  <a:gd name="T30" fmla="*/ 426 w 732"/>
                  <a:gd name="T31" fmla="*/ 100 h 500"/>
                  <a:gd name="T32" fmla="*/ 442 w 732"/>
                  <a:gd name="T33" fmla="*/ 94 h 500"/>
                  <a:gd name="T34" fmla="*/ 472 w 732"/>
                  <a:gd name="T35" fmla="*/ 60 h 500"/>
                  <a:gd name="T36" fmla="*/ 508 w 732"/>
                  <a:gd name="T37" fmla="*/ 12 h 500"/>
                  <a:gd name="T38" fmla="*/ 522 w 732"/>
                  <a:gd name="T39" fmla="*/ 6 h 500"/>
                  <a:gd name="T40" fmla="*/ 536 w 732"/>
                  <a:gd name="T41" fmla="*/ 0 h 500"/>
                  <a:gd name="T42" fmla="*/ 572 w 732"/>
                  <a:gd name="T43" fmla="*/ 16 h 500"/>
                  <a:gd name="T44" fmla="*/ 612 w 732"/>
                  <a:gd name="T45" fmla="*/ 44 h 500"/>
                  <a:gd name="T46" fmla="*/ 638 w 732"/>
                  <a:gd name="T47" fmla="*/ 54 h 500"/>
                  <a:gd name="T48" fmla="*/ 698 w 732"/>
                  <a:gd name="T49" fmla="*/ 52 h 500"/>
                  <a:gd name="T50" fmla="*/ 732 w 732"/>
                  <a:gd name="T51" fmla="*/ 42 h 500"/>
                  <a:gd name="T52" fmla="*/ 732 w 732"/>
                  <a:gd name="T53" fmla="*/ 486 h 500"/>
                  <a:gd name="T54" fmla="*/ 0 w 732"/>
                  <a:gd name="T55" fmla="*/ 500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732" h="500">
                    <a:moveTo>
                      <a:pt x="0" y="500"/>
                    </a:moveTo>
                    <a:lnTo>
                      <a:pt x="0" y="102"/>
                    </a:lnTo>
                    <a:lnTo>
                      <a:pt x="24" y="104"/>
                    </a:lnTo>
                    <a:lnTo>
                      <a:pt x="42" y="100"/>
                    </a:lnTo>
                    <a:lnTo>
                      <a:pt x="56" y="90"/>
                    </a:lnTo>
                    <a:cubicBezTo>
                      <a:pt x="76" y="56"/>
                      <a:pt x="63" y="58"/>
                      <a:pt x="80" y="58"/>
                    </a:cubicBezTo>
                    <a:cubicBezTo>
                      <a:pt x="88" y="49"/>
                      <a:pt x="84" y="50"/>
                      <a:pt x="92" y="50"/>
                    </a:cubicBezTo>
                    <a:lnTo>
                      <a:pt x="120" y="56"/>
                    </a:lnTo>
                    <a:lnTo>
                      <a:pt x="162" y="90"/>
                    </a:lnTo>
                    <a:cubicBezTo>
                      <a:pt x="189" y="98"/>
                      <a:pt x="178" y="98"/>
                      <a:pt x="192" y="98"/>
                    </a:cubicBezTo>
                    <a:lnTo>
                      <a:pt x="230" y="88"/>
                    </a:lnTo>
                    <a:cubicBezTo>
                      <a:pt x="317" y="51"/>
                      <a:pt x="284" y="52"/>
                      <a:pt x="322" y="52"/>
                    </a:cubicBezTo>
                    <a:cubicBezTo>
                      <a:pt x="336" y="49"/>
                      <a:pt x="331" y="50"/>
                      <a:pt x="338" y="50"/>
                    </a:cubicBezTo>
                    <a:cubicBezTo>
                      <a:pt x="358" y="54"/>
                      <a:pt x="358" y="47"/>
                      <a:pt x="358" y="56"/>
                    </a:cubicBezTo>
                    <a:lnTo>
                      <a:pt x="402" y="88"/>
                    </a:lnTo>
                    <a:lnTo>
                      <a:pt x="426" y="100"/>
                    </a:lnTo>
                    <a:lnTo>
                      <a:pt x="442" y="94"/>
                    </a:lnTo>
                    <a:lnTo>
                      <a:pt x="472" y="60"/>
                    </a:lnTo>
                    <a:lnTo>
                      <a:pt x="508" y="12"/>
                    </a:lnTo>
                    <a:lnTo>
                      <a:pt x="522" y="6"/>
                    </a:lnTo>
                    <a:lnTo>
                      <a:pt x="536" y="0"/>
                    </a:lnTo>
                    <a:cubicBezTo>
                      <a:pt x="570" y="16"/>
                      <a:pt x="557" y="16"/>
                      <a:pt x="572" y="16"/>
                    </a:cubicBezTo>
                    <a:cubicBezTo>
                      <a:pt x="610" y="44"/>
                      <a:pt x="594" y="44"/>
                      <a:pt x="612" y="44"/>
                    </a:cubicBezTo>
                    <a:lnTo>
                      <a:pt x="638" y="54"/>
                    </a:lnTo>
                    <a:lnTo>
                      <a:pt x="698" y="52"/>
                    </a:lnTo>
                    <a:lnTo>
                      <a:pt x="732" y="42"/>
                    </a:lnTo>
                    <a:lnTo>
                      <a:pt x="732" y="486"/>
                    </a:lnTo>
                    <a:lnTo>
                      <a:pt x="0" y="500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6454" name="Line 134"/>
              <p:cNvSpPr>
                <a:spLocks noChangeShapeType="1"/>
              </p:cNvSpPr>
              <p:nvPr/>
            </p:nvSpPr>
            <p:spPr bwMode="auto">
              <a:xfrm>
                <a:off x="4343400" y="1158875"/>
                <a:ext cx="0" cy="1676400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6455" name="Line 135"/>
              <p:cNvSpPr>
                <a:spLocks noChangeShapeType="1"/>
              </p:cNvSpPr>
              <p:nvPr/>
            </p:nvSpPr>
            <p:spPr bwMode="auto">
              <a:xfrm>
                <a:off x="5502275" y="1143000"/>
                <a:ext cx="0" cy="1676400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sp>
          <p:nvSpPr>
            <p:cNvPr id="56358" name="Freeform 38"/>
            <p:cNvSpPr>
              <a:spLocks/>
            </p:cNvSpPr>
            <p:nvPr/>
          </p:nvSpPr>
          <p:spPr bwMode="auto">
            <a:xfrm>
              <a:off x="4341813" y="2032000"/>
              <a:ext cx="1143000" cy="177800"/>
            </a:xfrm>
            <a:custGeom>
              <a:avLst/>
              <a:gdLst>
                <a:gd name="T0" fmla="*/ 0 w 720"/>
                <a:gd name="T1" fmla="*/ 104 h 112"/>
                <a:gd name="T2" fmla="*/ 48 w 720"/>
                <a:gd name="T3" fmla="*/ 104 h 112"/>
                <a:gd name="T4" fmla="*/ 96 w 720"/>
                <a:gd name="T5" fmla="*/ 56 h 112"/>
                <a:gd name="T6" fmla="*/ 192 w 720"/>
                <a:gd name="T7" fmla="*/ 104 h 112"/>
                <a:gd name="T8" fmla="*/ 336 w 720"/>
                <a:gd name="T9" fmla="*/ 56 h 112"/>
                <a:gd name="T10" fmla="*/ 432 w 720"/>
                <a:gd name="T11" fmla="*/ 104 h 112"/>
                <a:gd name="T12" fmla="*/ 528 w 720"/>
                <a:gd name="T13" fmla="*/ 8 h 112"/>
                <a:gd name="T14" fmla="*/ 624 w 720"/>
                <a:gd name="T15" fmla="*/ 56 h 112"/>
                <a:gd name="T16" fmla="*/ 720 w 720"/>
                <a:gd name="T17" fmla="*/ 5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0" h="112">
                  <a:moveTo>
                    <a:pt x="0" y="104"/>
                  </a:moveTo>
                  <a:cubicBezTo>
                    <a:pt x="16" y="108"/>
                    <a:pt x="32" y="112"/>
                    <a:pt x="48" y="104"/>
                  </a:cubicBezTo>
                  <a:cubicBezTo>
                    <a:pt x="64" y="96"/>
                    <a:pt x="72" y="56"/>
                    <a:pt x="96" y="56"/>
                  </a:cubicBezTo>
                  <a:cubicBezTo>
                    <a:pt x="120" y="56"/>
                    <a:pt x="152" y="104"/>
                    <a:pt x="192" y="104"/>
                  </a:cubicBezTo>
                  <a:cubicBezTo>
                    <a:pt x="232" y="104"/>
                    <a:pt x="296" y="56"/>
                    <a:pt x="336" y="56"/>
                  </a:cubicBezTo>
                  <a:cubicBezTo>
                    <a:pt x="376" y="56"/>
                    <a:pt x="400" y="112"/>
                    <a:pt x="432" y="104"/>
                  </a:cubicBezTo>
                  <a:cubicBezTo>
                    <a:pt x="464" y="96"/>
                    <a:pt x="496" y="16"/>
                    <a:pt x="528" y="8"/>
                  </a:cubicBezTo>
                  <a:cubicBezTo>
                    <a:pt x="560" y="0"/>
                    <a:pt x="592" y="48"/>
                    <a:pt x="624" y="56"/>
                  </a:cubicBezTo>
                  <a:cubicBezTo>
                    <a:pt x="656" y="64"/>
                    <a:pt x="704" y="56"/>
                    <a:pt x="720" y="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56361" name="Freeform 41"/>
          <p:cNvSpPr>
            <a:spLocks/>
          </p:cNvSpPr>
          <p:nvPr/>
        </p:nvSpPr>
        <p:spPr bwMode="auto">
          <a:xfrm>
            <a:off x="5484813" y="1487488"/>
            <a:ext cx="3173412" cy="630237"/>
          </a:xfrm>
          <a:custGeom>
            <a:avLst/>
            <a:gdLst>
              <a:gd name="T0" fmla="*/ 0 w 1999"/>
              <a:gd name="T1" fmla="*/ 364 h 364"/>
              <a:gd name="T2" fmla="*/ 384 w 1999"/>
              <a:gd name="T3" fmla="*/ 268 h 364"/>
              <a:gd name="T4" fmla="*/ 816 w 1999"/>
              <a:gd name="T5" fmla="*/ 172 h 364"/>
              <a:gd name="T6" fmla="*/ 1271 w 1999"/>
              <a:gd name="T7" fmla="*/ 95 h 364"/>
              <a:gd name="T8" fmla="*/ 1999 w 1999"/>
              <a:gd name="T9" fmla="*/ 0 h 3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99" h="364">
                <a:moveTo>
                  <a:pt x="0" y="364"/>
                </a:moveTo>
                <a:cubicBezTo>
                  <a:pt x="124" y="332"/>
                  <a:pt x="248" y="300"/>
                  <a:pt x="384" y="268"/>
                </a:cubicBezTo>
                <a:cubicBezTo>
                  <a:pt x="520" y="236"/>
                  <a:pt x="668" y="201"/>
                  <a:pt x="816" y="172"/>
                </a:cubicBezTo>
                <a:cubicBezTo>
                  <a:pt x="964" y="143"/>
                  <a:pt x="1074" y="124"/>
                  <a:pt x="1271" y="95"/>
                </a:cubicBezTo>
                <a:cubicBezTo>
                  <a:pt x="1468" y="66"/>
                  <a:pt x="1733" y="33"/>
                  <a:pt x="1999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grpSp>
        <p:nvGrpSpPr>
          <p:cNvPr id="56527" name="Group 207"/>
          <p:cNvGrpSpPr>
            <a:grpSpLocks/>
          </p:cNvGrpSpPr>
          <p:nvPr/>
        </p:nvGrpSpPr>
        <p:grpSpPr bwMode="auto">
          <a:xfrm>
            <a:off x="3789363" y="1865313"/>
            <a:ext cx="528637" cy="982662"/>
            <a:chOff x="2266" y="1342"/>
            <a:chExt cx="333" cy="619"/>
          </a:xfrm>
        </p:grpSpPr>
        <p:sp>
          <p:nvSpPr>
            <p:cNvPr id="56434" name="Line 114"/>
            <p:cNvSpPr>
              <a:spLocks noChangeShapeType="1"/>
            </p:cNvSpPr>
            <p:nvPr/>
          </p:nvSpPr>
          <p:spPr bwMode="auto">
            <a:xfrm flipV="1">
              <a:off x="2273" y="1342"/>
              <a:ext cx="0" cy="6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6433" name="Freeform 113"/>
            <p:cNvSpPr>
              <a:spLocks/>
            </p:cNvSpPr>
            <p:nvPr/>
          </p:nvSpPr>
          <p:spPr bwMode="auto">
            <a:xfrm>
              <a:off x="2266" y="1355"/>
              <a:ext cx="330" cy="606"/>
            </a:xfrm>
            <a:custGeom>
              <a:avLst/>
              <a:gdLst>
                <a:gd name="T0" fmla="*/ 0 w 389"/>
                <a:gd name="T1" fmla="*/ 725 h 727"/>
                <a:gd name="T2" fmla="*/ 43 w 389"/>
                <a:gd name="T3" fmla="*/ 725 h 727"/>
                <a:gd name="T4" fmla="*/ 104 w 389"/>
                <a:gd name="T5" fmla="*/ 712 h 727"/>
                <a:gd name="T6" fmla="*/ 189 w 389"/>
                <a:gd name="T7" fmla="*/ 682 h 727"/>
                <a:gd name="T8" fmla="*/ 267 w 389"/>
                <a:gd name="T9" fmla="*/ 621 h 727"/>
                <a:gd name="T10" fmla="*/ 328 w 389"/>
                <a:gd name="T11" fmla="*/ 544 h 727"/>
                <a:gd name="T12" fmla="*/ 379 w 389"/>
                <a:gd name="T13" fmla="*/ 392 h 727"/>
                <a:gd name="T14" fmla="*/ 389 w 389"/>
                <a:gd name="T15" fmla="*/ 0 h 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9" h="727">
                  <a:moveTo>
                    <a:pt x="0" y="725"/>
                  </a:moveTo>
                  <a:cubicBezTo>
                    <a:pt x="13" y="726"/>
                    <a:pt x="26" y="727"/>
                    <a:pt x="43" y="725"/>
                  </a:cubicBezTo>
                  <a:cubicBezTo>
                    <a:pt x="60" y="723"/>
                    <a:pt x="80" y="719"/>
                    <a:pt x="104" y="712"/>
                  </a:cubicBezTo>
                  <a:cubicBezTo>
                    <a:pt x="128" y="705"/>
                    <a:pt x="162" y="697"/>
                    <a:pt x="189" y="682"/>
                  </a:cubicBezTo>
                  <a:cubicBezTo>
                    <a:pt x="216" y="667"/>
                    <a:pt x="244" y="644"/>
                    <a:pt x="267" y="621"/>
                  </a:cubicBezTo>
                  <a:cubicBezTo>
                    <a:pt x="290" y="598"/>
                    <a:pt x="309" y="582"/>
                    <a:pt x="328" y="544"/>
                  </a:cubicBezTo>
                  <a:cubicBezTo>
                    <a:pt x="347" y="506"/>
                    <a:pt x="369" y="483"/>
                    <a:pt x="379" y="392"/>
                  </a:cubicBezTo>
                  <a:cubicBezTo>
                    <a:pt x="389" y="301"/>
                    <a:pt x="389" y="150"/>
                    <a:pt x="389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6436" name="Line 116"/>
            <p:cNvSpPr>
              <a:spLocks noChangeShapeType="1"/>
            </p:cNvSpPr>
            <p:nvPr/>
          </p:nvSpPr>
          <p:spPr bwMode="auto">
            <a:xfrm>
              <a:off x="2272" y="1905"/>
              <a:ext cx="181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56437" name="Line 117"/>
            <p:cNvSpPr>
              <a:spLocks noChangeShapeType="1"/>
            </p:cNvSpPr>
            <p:nvPr/>
          </p:nvSpPr>
          <p:spPr bwMode="auto">
            <a:xfrm>
              <a:off x="2272" y="1809"/>
              <a:ext cx="242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56438" name="Line 118"/>
            <p:cNvSpPr>
              <a:spLocks noChangeShapeType="1"/>
            </p:cNvSpPr>
            <p:nvPr/>
          </p:nvSpPr>
          <p:spPr bwMode="auto">
            <a:xfrm>
              <a:off x="2272" y="1713"/>
              <a:ext cx="309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56439" name="Line 119"/>
            <p:cNvSpPr>
              <a:spLocks noChangeShapeType="1"/>
            </p:cNvSpPr>
            <p:nvPr/>
          </p:nvSpPr>
          <p:spPr bwMode="auto">
            <a:xfrm>
              <a:off x="2272" y="1616"/>
              <a:ext cx="32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56440" name="Line 120"/>
            <p:cNvSpPr>
              <a:spLocks noChangeShapeType="1"/>
            </p:cNvSpPr>
            <p:nvPr/>
          </p:nvSpPr>
          <p:spPr bwMode="auto">
            <a:xfrm>
              <a:off x="2272" y="1520"/>
              <a:ext cx="32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56441" name="Line 121"/>
            <p:cNvSpPr>
              <a:spLocks noChangeShapeType="1"/>
            </p:cNvSpPr>
            <p:nvPr/>
          </p:nvSpPr>
          <p:spPr bwMode="auto">
            <a:xfrm>
              <a:off x="2272" y="1424"/>
              <a:ext cx="32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</p:grpSp>
      <p:sp>
        <p:nvSpPr>
          <p:cNvPr id="56457" name="AutoShape 137"/>
          <p:cNvSpPr>
            <a:spLocks noChangeArrowheads="1"/>
          </p:cNvSpPr>
          <p:nvPr/>
        </p:nvSpPr>
        <p:spPr bwMode="auto">
          <a:xfrm flipH="1">
            <a:off x="4724400" y="2401888"/>
            <a:ext cx="152400" cy="228600"/>
          </a:xfrm>
          <a:prstGeom prst="curvedRightArrow">
            <a:avLst>
              <a:gd name="adj1" fmla="val 30000"/>
              <a:gd name="adj2" fmla="val 60000"/>
              <a:gd name="adj3" fmla="val 33333"/>
            </a:avLst>
          </a:prstGeom>
          <a:solidFill>
            <a:srgbClr val="E8E8E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grpSp>
        <p:nvGrpSpPr>
          <p:cNvPr id="56502" name="Group 182"/>
          <p:cNvGrpSpPr>
            <a:grpSpLocks/>
          </p:cNvGrpSpPr>
          <p:nvPr/>
        </p:nvGrpSpPr>
        <p:grpSpPr bwMode="auto">
          <a:xfrm>
            <a:off x="5943600" y="1557338"/>
            <a:ext cx="566738" cy="1252537"/>
            <a:chOff x="3744" y="1148"/>
            <a:chExt cx="357" cy="789"/>
          </a:xfrm>
        </p:grpSpPr>
        <p:sp>
          <p:nvSpPr>
            <p:cNvPr id="56462" name="Line 142"/>
            <p:cNvSpPr>
              <a:spLocks noChangeShapeType="1"/>
            </p:cNvSpPr>
            <p:nvPr/>
          </p:nvSpPr>
          <p:spPr bwMode="auto">
            <a:xfrm flipV="1">
              <a:off x="3744" y="1148"/>
              <a:ext cx="0" cy="7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6468" name="Line 148"/>
            <p:cNvSpPr>
              <a:spLocks noChangeShapeType="1"/>
            </p:cNvSpPr>
            <p:nvPr/>
          </p:nvSpPr>
          <p:spPr bwMode="auto">
            <a:xfrm>
              <a:off x="3744" y="1236"/>
              <a:ext cx="35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56492" name="Freeform 172"/>
            <p:cNvSpPr>
              <a:spLocks/>
            </p:cNvSpPr>
            <p:nvPr/>
          </p:nvSpPr>
          <p:spPr bwMode="auto">
            <a:xfrm>
              <a:off x="3744" y="1152"/>
              <a:ext cx="357" cy="785"/>
            </a:xfrm>
            <a:custGeom>
              <a:avLst/>
              <a:gdLst>
                <a:gd name="T0" fmla="*/ 0 w 493"/>
                <a:gd name="T1" fmla="*/ 704 h 709"/>
                <a:gd name="T2" fmla="*/ 96 w 493"/>
                <a:gd name="T3" fmla="*/ 704 h 709"/>
                <a:gd name="T4" fmla="*/ 324 w 493"/>
                <a:gd name="T5" fmla="*/ 676 h 709"/>
                <a:gd name="T6" fmla="*/ 448 w 493"/>
                <a:gd name="T7" fmla="*/ 624 h 709"/>
                <a:gd name="T8" fmla="*/ 484 w 493"/>
                <a:gd name="T9" fmla="*/ 492 h 709"/>
                <a:gd name="T10" fmla="*/ 492 w 493"/>
                <a:gd name="T11" fmla="*/ 96 h 709"/>
                <a:gd name="T12" fmla="*/ 492 w 493"/>
                <a:gd name="T13" fmla="*/ 0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3" h="709">
                  <a:moveTo>
                    <a:pt x="0" y="704"/>
                  </a:moveTo>
                  <a:cubicBezTo>
                    <a:pt x="21" y="706"/>
                    <a:pt x="42" y="709"/>
                    <a:pt x="96" y="704"/>
                  </a:cubicBezTo>
                  <a:cubicBezTo>
                    <a:pt x="150" y="699"/>
                    <a:pt x="265" y="689"/>
                    <a:pt x="324" y="676"/>
                  </a:cubicBezTo>
                  <a:cubicBezTo>
                    <a:pt x="383" y="663"/>
                    <a:pt x="421" y="655"/>
                    <a:pt x="448" y="624"/>
                  </a:cubicBezTo>
                  <a:cubicBezTo>
                    <a:pt x="475" y="593"/>
                    <a:pt x="477" y="580"/>
                    <a:pt x="484" y="492"/>
                  </a:cubicBezTo>
                  <a:cubicBezTo>
                    <a:pt x="491" y="404"/>
                    <a:pt x="491" y="178"/>
                    <a:pt x="492" y="96"/>
                  </a:cubicBezTo>
                  <a:cubicBezTo>
                    <a:pt x="493" y="14"/>
                    <a:pt x="492" y="7"/>
                    <a:pt x="492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6493" name="Line 173"/>
            <p:cNvSpPr>
              <a:spLocks noChangeShapeType="1"/>
            </p:cNvSpPr>
            <p:nvPr/>
          </p:nvSpPr>
          <p:spPr bwMode="auto">
            <a:xfrm>
              <a:off x="3744" y="1316"/>
              <a:ext cx="35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56494" name="Line 174"/>
            <p:cNvSpPr>
              <a:spLocks noChangeShapeType="1"/>
            </p:cNvSpPr>
            <p:nvPr/>
          </p:nvSpPr>
          <p:spPr bwMode="auto">
            <a:xfrm>
              <a:off x="3744" y="1396"/>
              <a:ext cx="35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56495" name="Line 175"/>
            <p:cNvSpPr>
              <a:spLocks noChangeShapeType="1"/>
            </p:cNvSpPr>
            <p:nvPr/>
          </p:nvSpPr>
          <p:spPr bwMode="auto">
            <a:xfrm>
              <a:off x="3744" y="1476"/>
              <a:ext cx="35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56496" name="Line 176"/>
            <p:cNvSpPr>
              <a:spLocks noChangeShapeType="1"/>
            </p:cNvSpPr>
            <p:nvPr/>
          </p:nvSpPr>
          <p:spPr bwMode="auto">
            <a:xfrm>
              <a:off x="3744" y="1556"/>
              <a:ext cx="35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56497" name="Line 177"/>
            <p:cNvSpPr>
              <a:spLocks noChangeShapeType="1"/>
            </p:cNvSpPr>
            <p:nvPr/>
          </p:nvSpPr>
          <p:spPr bwMode="auto">
            <a:xfrm>
              <a:off x="3744" y="1636"/>
              <a:ext cx="349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56498" name="Line 178"/>
            <p:cNvSpPr>
              <a:spLocks noChangeShapeType="1"/>
            </p:cNvSpPr>
            <p:nvPr/>
          </p:nvSpPr>
          <p:spPr bwMode="auto">
            <a:xfrm>
              <a:off x="3744" y="1716"/>
              <a:ext cx="345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56499" name="Line 179"/>
            <p:cNvSpPr>
              <a:spLocks noChangeShapeType="1"/>
            </p:cNvSpPr>
            <p:nvPr/>
          </p:nvSpPr>
          <p:spPr bwMode="auto">
            <a:xfrm>
              <a:off x="3744" y="1796"/>
              <a:ext cx="341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56500" name="Line 180"/>
            <p:cNvSpPr>
              <a:spLocks noChangeShapeType="1"/>
            </p:cNvSpPr>
            <p:nvPr/>
          </p:nvSpPr>
          <p:spPr bwMode="auto">
            <a:xfrm>
              <a:off x="3744" y="1876"/>
              <a:ext cx="285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</p:grpSp>
      <p:grpSp>
        <p:nvGrpSpPr>
          <p:cNvPr id="56528" name="Group 208"/>
          <p:cNvGrpSpPr>
            <a:grpSpLocks/>
          </p:cNvGrpSpPr>
          <p:nvPr/>
        </p:nvGrpSpPr>
        <p:grpSpPr bwMode="auto">
          <a:xfrm>
            <a:off x="2590800" y="2097088"/>
            <a:ext cx="528638" cy="763587"/>
            <a:chOff x="2266" y="1342"/>
            <a:chExt cx="333" cy="619"/>
          </a:xfrm>
        </p:grpSpPr>
        <p:sp>
          <p:nvSpPr>
            <p:cNvPr id="56529" name="Line 209"/>
            <p:cNvSpPr>
              <a:spLocks noChangeShapeType="1"/>
            </p:cNvSpPr>
            <p:nvPr/>
          </p:nvSpPr>
          <p:spPr bwMode="auto">
            <a:xfrm flipV="1">
              <a:off x="2273" y="1342"/>
              <a:ext cx="0" cy="6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6530" name="Freeform 210"/>
            <p:cNvSpPr>
              <a:spLocks/>
            </p:cNvSpPr>
            <p:nvPr/>
          </p:nvSpPr>
          <p:spPr bwMode="auto">
            <a:xfrm>
              <a:off x="2266" y="1355"/>
              <a:ext cx="330" cy="606"/>
            </a:xfrm>
            <a:custGeom>
              <a:avLst/>
              <a:gdLst>
                <a:gd name="T0" fmla="*/ 0 w 389"/>
                <a:gd name="T1" fmla="*/ 725 h 727"/>
                <a:gd name="T2" fmla="*/ 43 w 389"/>
                <a:gd name="T3" fmla="*/ 725 h 727"/>
                <a:gd name="T4" fmla="*/ 104 w 389"/>
                <a:gd name="T5" fmla="*/ 712 h 727"/>
                <a:gd name="T6" fmla="*/ 189 w 389"/>
                <a:gd name="T7" fmla="*/ 682 h 727"/>
                <a:gd name="T8" fmla="*/ 267 w 389"/>
                <a:gd name="T9" fmla="*/ 621 h 727"/>
                <a:gd name="T10" fmla="*/ 328 w 389"/>
                <a:gd name="T11" fmla="*/ 544 h 727"/>
                <a:gd name="T12" fmla="*/ 379 w 389"/>
                <a:gd name="T13" fmla="*/ 392 h 727"/>
                <a:gd name="T14" fmla="*/ 389 w 389"/>
                <a:gd name="T15" fmla="*/ 0 h 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9" h="727">
                  <a:moveTo>
                    <a:pt x="0" y="725"/>
                  </a:moveTo>
                  <a:cubicBezTo>
                    <a:pt x="13" y="726"/>
                    <a:pt x="26" y="727"/>
                    <a:pt x="43" y="725"/>
                  </a:cubicBezTo>
                  <a:cubicBezTo>
                    <a:pt x="60" y="723"/>
                    <a:pt x="80" y="719"/>
                    <a:pt x="104" y="712"/>
                  </a:cubicBezTo>
                  <a:cubicBezTo>
                    <a:pt x="128" y="705"/>
                    <a:pt x="162" y="697"/>
                    <a:pt x="189" y="682"/>
                  </a:cubicBezTo>
                  <a:cubicBezTo>
                    <a:pt x="216" y="667"/>
                    <a:pt x="244" y="644"/>
                    <a:pt x="267" y="621"/>
                  </a:cubicBezTo>
                  <a:cubicBezTo>
                    <a:pt x="290" y="598"/>
                    <a:pt x="309" y="582"/>
                    <a:pt x="328" y="544"/>
                  </a:cubicBezTo>
                  <a:cubicBezTo>
                    <a:pt x="347" y="506"/>
                    <a:pt x="369" y="483"/>
                    <a:pt x="379" y="392"/>
                  </a:cubicBezTo>
                  <a:cubicBezTo>
                    <a:pt x="389" y="301"/>
                    <a:pt x="389" y="150"/>
                    <a:pt x="389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6531" name="Line 211"/>
            <p:cNvSpPr>
              <a:spLocks noChangeShapeType="1"/>
            </p:cNvSpPr>
            <p:nvPr/>
          </p:nvSpPr>
          <p:spPr bwMode="auto">
            <a:xfrm>
              <a:off x="2272" y="1905"/>
              <a:ext cx="181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56532" name="Line 212"/>
            <p:cNvSpPr>
              <a:spLocks noChangeShapeType="1"/>
            </p:cNvSpPr>
            <p:nvPr/>
          </p:nvSpPr>
          <p:spPr bwMode="auto">
            <a:xfrm>
              <a:off x="2272" y="1809"/>
              <a:ext cx="242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56533" name="Line 213"/>
            <p:cNvSpPr>
              <a:spLocks noChangeShapeType="1"/>
            </p:cNvSpPr>
            <p:nvPr/>
          </p:nvSpPr>
          <p:spPr bwMode="auto">
            <a:xfrm>
              <a:off x="2272" y="1713"/>
              <a:ext cx="309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56534" name="Line 214"/>
            <p:cNvSpPr>
              <a:spLocks noChangeShapeType="1"/>
            </p:cNvSpPr>
            <p:nvPr/>
          </p:nvSpPr>
          <p:spPr bwMode="auto">
            <a:xfrm>
              <a:off x="2272" y="1616"/>
              <a:ext cx="32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56535" name="Line 215"/>
            <p:cNvSpPr>
              <a:spLocks noChangeShapeType="1"/>
            </p:cNvSpPr>
            <p:nvPr/>
          </p:nvSpPr>
          <p:spPr bwMode="auto">
            <a:xfrm>
              <a:off x="2272" y="1520"/>
              <a:ext cx="32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56536" name="Line 216"/>
            <p:cNvSpPr>
              <a:spLocks noChangeShapeType="1"/>
            </p:cNvSpPr>
            <p:nvPr/>
          </p:nvSpPr>
          <p:spPr bwMode="auto">
            <a:xfrm>
              <a:off x="2272" y="1424"/>
              <a:ext cx="32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</p:grpSp>
      <p:grpSp>
        <p:nvGrpSpPr>
          <p:cNvPr id="56537" name="Group 217"/>
          <p:cNvGrpSpPr>
            <a:grpSpLocks/>
          </p:cNvGrpSpPr>
          <p:nvPr/>
        </p:nvGrpSpPr>
        <p:grpSpPr bwMode="auto">
          <a:xfrm>
            <a:off x="1876425" y="2290763"/>
            <a:ext cx="528638" cy="582612"/>
            <a:chOff x="2266" y="1342"/>
            <a:chExt cx="333" cy="619"/>
          </a:xfrm>
        </p:grpSpPr>
        <p:sp>
          <p:nvSpPr>
            <p:cNvPr id="56538" name="Line 218"/>
            <p:cNvSpPr>
              <a:spLocks noChangeShapeType="1"/>
            </p:cNvSpPr>
            <p:nvPr/>
          </p:nvSpPr>
          <p:spPr bwMode="auto">
            <a:xfrm flipV="1">
              <a:off x="2273" y="1342"/>
              <a:ext cx="0" cy="6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6539" name="Freeform 219"/>
            <p:cNvSpPr>
              <a:spLocks/>
            </p:cNvSpPr>
            <p:nvPr/>
          </p:nvSpPr>
          <p:spPr bwMode="auto">
            <a:xfrm>
              <a:off x="2266" y="1355"/>
              <a:ext cx="330" cy="606"/>
            </a:xfrm>
            <a:custGeom>
              <a:avLst/>
              <a:gdLst>
                <a:gd name="T0" fmla="*/ 0 w 389"/>
                <a:gd name="T1" fmla="*/ 725 h 727"/>
                <a:gd name="T2" fmla="*/ 43 w 389"/>
                <a:gd name="T3" fmla="*/ 725 h 727"/>
                <a:gd name="T4" fmla="*/ 104 w 389"/>
                <a:gd name="T5" fmla="*/ 712 h 727"/>
                <a:gd name="T6" fmla="*/ 189 w 389"/>
                <a:gd name="T7" fmla="*/ 682 h 727"/>
                <a:gd name="T8" fmla="*/ 267 w 389"/>
                <a:gd name="T9" fmla="*/ 621 h 727"/>
                <a:gd name="T10" fmla="*/ 328 w 389"/>
                <a:gd name="T11" fmla="*/ 544 h 727"/>
                <a:gd name="T12" fmla="*/ 379 w 389"/>
                <a:gd name="T13" fmla="*/ 392 h 727"/>
                <a:gd name="T14" fmla="*/ 389 w 389"/>
                <a:gd name="T15" fmla="*/ 0 h 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9" h="727">
                  <a:moveTo>
                    <a:pt x="0" y="725"/>
                  </a:moveTo>
                  <a:cubicBezTo>
                    <a:pt x="13" y="726"/>
                    <a:pt x="26" y="727"/>
                    <a:pt x="43" y="725"/>
                  </a:cubicBezTo>
                  <a:cubicBezTo>
                    <a:pt x="60" y="723"/>
                    <a:pt x="80" y="719"/>
                    <a:pt x="104" y="712"/>
                  </a:cubicBezTo>
                  <a:cubicBezTo>
                    <a:pt x="128" y="705"/>
                    <a:pt x="162" y="697"/>
                    <a:pt x="189" y="682"/>
                  </a:cubicBezTo>
                  <a:cubicBezTo>
                    <a:pt x="216" y="667"/>
                    <a:pt x="244" y="644"/>
                    <a:pt x="267" y="621"/>
                  </a:cubicBezTo>
                  <a:cubicBezTo>
                    <a:pt x="290" y="598"/>
                    <a:pt x="309" y="582"/>
                    <a:pt x="328" y="544"/>
                  </a:cubicBezTo>
                  <a:cubicBezTo>
                    <a:pt x="347" y="506"/>
                    <a:pt x="369" y="483"/>
                    <a:pt x="379" y="392"/>
                  </a:cubicBezTo>
                  <a:cubicBezTo>
                    <a:pt x="389" y="301"/>
                    <a:pt x="389" y="150"/>
                    <a:pt x="389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6540" name="Line 220"/>
            <p:cNvSpPr>
              <a:spLocks noChangeShapeType="1"/>
            </p:cNvSpPr>
            <p:nvPr/>
          </p:nvSpPr>
          <p:spPr bwMode="auto">
            <a:xfrm>
              <a:off x="2272" y="1905"/>
              <a:ext cx="181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56541" name="Line 221"/>
            <p:cNvSpPr>
              <a:spLocks noChangeShapeType="1"/>
            </p:cNvSpPr>
            <p:nvPr/>
          </p:nvSpPr>
          <p:spPr bwMode="auto">
            <a:xfrm>
              <a:off x="2272" y="1809"/>
              <a:ext cx="242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56542" name="Line 222"/>
            <p:cNvSpPr>
              <a:spLocks noChangeShapeType="1"/>
            </p:cNvSpPr>
            <p:nvPr/>
          </p:nvSpPr>
          <p:spPr bwMode="auto">
            <a:xfrm>
              <a:off x="2272" y="1713"/>
              <a:ext cx="309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56543" name="Line 223"/>
            <p:cNvSpPr>
              <a:spLocks noChangeShapeType="1"/>
            </p:cNvSpPr>
            <p:nvPr/>
          </p:nvSpPr>
          <p:spPr bwMode="auto">
            <a:xfrm>
              <a:off x="2272" y="1616"/>
              <a:ext cx="32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56544" name="Line 224"/>
            <p:cNvSpPr>
              <a:spLocks noChangeShapeType="1"/>
            </p:cNvSpPr>
            <p:nvPr/>
          </p:nvSpPr>
          <p:spPr bwMode="auto">
            <a:xfrm>
              <a:off x="2272" y="1520"/>
              <a:ext cx="32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56545" name="Line 225"/>
            <p:cNvSpPr>
              <a:spLocks noChangeShapeType="1"/>
            </p:cNvSpPr>
            <p:nvPr/>
          </p:nvSpPr>
          <p:spPr bwMode="auto">
            <a:xfrm>
              <a:off x="2272" y="1424"/>
              <a:ext cx="32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</p:grpSp>
      <p:grpSp>
        <p:nvGrpSpPr>
          <p:cNvPr id="56546" name="Group 226"/>
          <p:cNvGrpSpPr>
            <a:grpSpLocks/>
          </p:cNvGrpSpPr>
          <p:nvPr/>
        </p:nvGrpSpPr>
        <p:grpSpPr bwMode="auto">
          <a:xfrm>
            <a:off x="7129463" y="1144588"/>
            <a:ext cx="566737" cy="1646237"/>
            <a:chOff x="3744" y="1148"/>
            <a:chExt cx="357" cy="789"/>
          </a:xfrm>
        </p:grpSpPr>
        <p:sp>
          <p:nvSpPr>
            <p:cNvPr id="56547" name="Line 227"/>
            <p:cNvSpPr>
              <a:spLocks noChangeShapeType="1"/>
            </p:cNvSpPr>
            <p:nvPr/>
          </p:nvSpPr>
          <p:spPr bwMode="auto">
            <a:xfrm flipV="1">
              <a:off x="3744" y="1148"/>
              <a:ext cx="0" cy="7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6548" name="Line 228"/>
            <p:cNvSpPr>
              <a:spLocks noChangeShapeType="1"/>
            </p:cNvSpPr>
            <p:nvPr/>
          </p:nvSpPr>
          <p:spPr bwMode="auto">
            <a:xfrm>
              <a:off x="3744" y="1236"/>
              <a:ext cx="35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56549" name="Freeform 229"/>
            <p:cNvSpPr>
              <a:spLocks/>
            </p:cNvSpPr>
            <p:nvPr/>
          </p:nvSpPr>
          <p:spPr bwMode="auto">
            <a:xfrm>
              <a:off x="3744" y="1152"/>
              <a:ext cx="357" cy="785"/>
            </a:xfrm>
            <a:custGeom>
              <a:avLst/>
              <a:gdLst>
                <a:gd name="T0" fmla="*/ 0 w 493"/>
                <a:gd name="T1" fmla="*/ 704 h 709"/>
                <a:gd name="T2" fmla="*/ 96 w 493"/>
                <a:gd name="T3" fmla="*/ 704 h 709"/>
                <a:gd name="T4" fmla="*/ 324 w 493"/>
                <a:gd name="T5" fmla="*/ 676 h 709"/>
                <a:gd name="T6" fmla="*/ 448 w 493"/>
                <a:gd name="T7" fmla="*/ 624 h 709"/>
                <a:gd name="T8" fmla="*/ 484 w 493"/>
                <a:gd name="T9" fmla="*/ 492 h 709"/>
                <a:gd name="T10" fmla="*/ 492 w 493"/>
                <a:gd name="T11" fmla="*/ 96 h 709"/>
                <a:gd name="T12" fmla="*/ 492 w 493"/>
                <a:gd name="T13" fmla="*/ 0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3" h="709">
                  <a:moveTo>
                    <a:pt x="0" y="704"/>
                  </a:moveTo>
                  <a:cubicBezTo>
                    <a:pt x="21" y="706"/>
                    <a:pt x="42" y="709"/>
                    <a:pt x="96" y="704"/>
                  </a:cubicBezTo>
                  <a:cubicBezTo>
                    <a:pt x="150" y="699"/>
                    <a:pt x="265" y="689"/>
                    <a:pt x="324" y="676"/>
                  </a:cubicBezTo>
                  <a:cubicBezTo>
                    <a:pt x="383" y="663"/>
                    <a:pt x="421" y="655"/>
                    <a:pt x="448" y="624"/>
                  </a:cubicBezTo>
                  <a:cubicBezTo>
                    <a:pt x="475" y="593"/>
                    <a:pt x="477" y="580"/>
                    <a:pt x="484" y="492"/>
                  </a:cubicBezTo>
                  <a:cubicBezTo>
                    <a:pt x="491" y="404"/>
                    <a:pt x="491" y="178"/>
                    <a:pt x="492" y="96"/>
                  </a:cubicBezTo>
                  <a:cubicBezTo>
                    <a:pt x="493" y="14"/>
                    <a:pt x="492" y="7"/>
                    <a:pt x="492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6550" name="Line 230"/>
            <p:cNvSpPr>
              <a:spLocks noChangeShapeType="1"/>
            </p:cNvSpPr>
            <p:nvPr/>
          </p:nvSpPr>
          <p:spPr bwMode="auto">
            <a:xfrm>
              <a:off x="3744" y="1316"/>
              <a:ext cx="35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56551" name="Line 231"/>
            <p:cNvSpPr>
              <a:spLocks noChangeShapeType="1"/>
            </p:cNvSpPr>
            <p:nvPr/>
          </p:nvSpPr>
          <p:spPr bwMode="auto">
            <a:xfrm>
              <a:off x="3744" y="1396"/>
              <a:ext cx="35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56552" name="Line 232"/>
            <p:cNvSpPr>
              <a:spLocks noChangeShapeType="1"/>
            </p:cNvSpPr>
            <p:nvPr/>
          </p:nvSpPr>
          <p:spPr bwMode="auto">
            <a:xfrm>
              <a:off x="3744" y="1476"/>
              <a:ext cx="35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56553" name="Line 233"/>
            <p:cNvSpPr>
              <a:spLocks noChangeShapeType="1"/>
            </p:cNvSpPr>
            <p:nvPr/>
          </p:nvSpPr>
          <p:spPr bwMode="auto">
            <a:xfrm>
              <a:off x="3744" y="1556"/>
              <a:ext cx="35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56554" name="Line 234"/>
            <p:cNvSpPr>
              <a:spLocks noChangeShapeType="1"/>
            </p:cNvSpPr>
            <p:nvPr/>
          </p:nvSpPr>
          <p:spPr bwMode="auto">
            <a:xfrm>
              <a:off x="3744" y="1636"/>
              <a:ext cx="349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56555" name="Line 235"/>
            <p:cNvSpPr>
              <a:spLocks noChangeShapeType="1"/>
            </p:cNvSpPr>
            <p:nvPr/>
          </p:nvSpPr>
          <p:spPr bwMode="auto">
            <a:xfrm>
              <a:off x="3744" y="1716"/>
              <a:ext cx="345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56556" name="Line 236"/>
            <p:cNvSpPr>
              <a:spLocks noChangeShapeType="1"/>
            </p:cNvSpPr>
            <p:nvPr/>
          </p:nvSpPr>
          <p:spPr bwMode="auto">
            <a:xfrm>
              <a:off x="3744" y="1796"/>
              <a:ext cx="341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56557" name="Line 237"/>
            <p:cNvSpPr>
              <a:spLocks noChangeShapeType="1"/>
            </p:cNvSpPr>
            <p:nvPr/>
          </p:nvSpPr>
          <p:spPr bwMode="auto">
            <a:xfrm>
              <a:off x="3744" y="1876"/>
              <a:ext cx="285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</p:grpSp>
      <p:sp>
        <p:nvSpPr>
          <p:cNvPr id="56558" name="Text Box 238"/>
          <p:cNvSpPr txBox="1">
            <a:spLocks noChangeArrowheads="1"/>
          </p:cNvSpPr>
          <p:nvPr/>
        </p:nvSpPr>
        <p:spPr bwMode="auto">
          <a:xfrm>
            <a:off x="2343150" y="3368675"/>
            <a:ext cx="1117600" cy="669925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FR" sz="1800"/>
              <a:t>Zone</a:t>
            </a:r>
            <a:br>
              <a:rPr lang="fr-FR" sz="1800"/>
            </a:br>
            <a:r>
              <a:rPr lang="fr-FR" sz="1800"/>
              <a:t>laminaire</a:t>
            </a:r>
          </a:p>
        </p:txBody>
      </p:sp>
      <p:sp>
        <p:nvSpPr>
          <p:cNvPr id="56559" name="Text Box 239"/>
          <p:cNvSpPr txBox="1">
            <a:spLocks noChangeArrowheads="1"/>
          </p:cNvSpPr>
          <p:nvPr/>
        </p:nvSpPr>
        <p:spPr bwMode="auto">
          <a:xfrm>
            <a:off x="4324350" y="3368675"/>
            <a:ext cx="1174750" cy="669925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FR" sz="1800"/>
              <a:t>Zone de </a:t>
            </a:r>
            <a:br>
              <a:rPr lang="fr-FR" sz="1800"/>
            </a:br>
            <a:r>
              <a:rPr lang="fr-FR" sz="1800"/>
              <a:t>transition</a:t>
            </a:r>
          </a:p>
        </p:txBody>
      </p:sp>
      <p:sp>
        <p:nvSpPr>
          <p:cNvPr id="56560" name="Text Box 240"/>
          <p:cNvSpPr txBox="1">
            <a:spLocks noChangeArrowheads="1"/>
          </p:cNvSpPr>
          <p:nvPr/>
        </p:nvSpPr>
        <p:spPr bwMode="auto">
          <a:xfrm>
            <a:off x="6553200" y="3368675"/>
            <a:ext cx="1290638" cy="669925"/>
          </a:xfrm>
          <a:prstGeom prst="rect">
            <a:avLst/>
          </a:prstGeom>
          <a:solidFill>
            <a:srgbClr val="FF99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FR" sz="1800"/>
              <a:t>Zone</a:t>
            </a:r>
            <a:br>
              <a:rPr lang="fr-FR" sz="1800"/>
            </a:br>
            <a:r>
              <a:rPr lang="fr-FR" sz="1800"/>
              <a:t>turbulente</a:t>
            </a:r>
          </a:p>
        </p:txBody>
      </p:sp>
      <p:grpSp>
        <p:nvGrpSpPr>
          <p:cNvPr id="56652" name="Group 332"/>
          <p:cNvGrpSpPr>
            <a:grpSpLocks/>
          </p:cNvGrpSpPr>
          <p:nvPr/>
        </p:nvGrpSpPr>
        <p:grpSpPr bwMode="auto">
          <a:xfrm>
            <a:off x="3200400" y="2338388"/>
            <a:ext cx="566738" cy="520700"/>
            <a:chOff x="2016" y="1473"/>
            <a:chExt cx="357" cy="328"/>
          </a:xfrm>
        </p:grpSpPr>
        <p:sp>
          <p:nvSpPr>
            <p:cNvPr id="56561" name="Line 241"/>
            <p:cNvSpPr>
              <a:spLocks noChangeShapeType="1"/>
            </p:cNvSpPr>
            <p:nvPr/>
          </p:nvSpPr>
          <p:spPr bwMode="auto">
            <a:xfrm flipV="1">
              <a:off x="2026" y="1473"/>
              <a:ext cx="0" cy="328"/>
            </a:xfrm>
            <a:prstGeom prst="line">
              <a:avLst/>
            </a:prstGeom>
            <a:noFill/>
            <a:ln w="19050" cmpd="sng">
              <a:solidFill>
                <a:srgbClr val="800000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6562" name="Text Box 242"/>
            <p:cNvSpPr txBox="1">
              <a:spLocks noChangeArrowheads="1"/>
            </p:cNvSpPr>
            <p:nvPr/>
          </p:nvSpPr>
          <p:spPr bwMode="auto">
            <a:xfrm>
              <a:off x="2016" y="1489"/>
              <a:ext cx="357" cy="2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1800">
                  <a:solidFill>
                    <a:srgbClr val="800000"/>
                  </a:solidFill>
                  <a:latin typeface="Symbol" charset="0"/>
                </a:rPr>
                <a:t>d</a:t>
              </a:r>
              <a:r>
                <a:rPr lang="fr-FR" sz="1800">
                  <a:solidFill>
                    <a:srgbClr val="800000"/>
                  </a:solidFill>
                </a:rPr>
                <a:t>(</a:t>
              </a:r>
              <a:r>
                <a:rPr lang="fr-FR" sz="1800">
                  <a:solidFill>
                    <a:srgbClr val="0000FF"/>
                  </a:solidFill>
                </a:rPr>
                <a:t>x</a:t>
              </a:r>
              <a:r>
                <a:rPr lang="fr-FR" sz="1800">
                  <a:solidFill>
                    <a:srgbClr val="800000"/>
                  </a:solidFill>
                </a:rPr>
                <a:t>)</a:t>
              </a:r>
            </a:p>
          </p:txBody>
        </p:sp>
      </p:grpSp>
      <p:grpSp>
        <p:nvGrpSpPr>
          <p:cNvPr id="56612" name="Group 292"/>
          <p:cNvGrpSpPr>
            <a:grpSpLocks/>
          </p:cNvGrpSpPr>
          <p:nvPr/>
        </p:nvGrpSpPr>
        <p:grpSpPr bwMode="auto">
          <a:xfrm>
            <a:off x="6629400" y="1804988"/>
            <a:ext cx="566738" cy="990600"/>
            <a:chOff x="4176" y="1304"/>
            <a:chExt cx="357" cy="624"/>
          </a:xfrm>
        </p:grpSpPr>
        <p:sp>
          <p:nvSpPr>
            <p:cNvPr id="56563" name="Line 243"/>
            <p:cNvSpPr>
              <a:spLocks noChangeShapeType="1"/>
            </p:cNvSpPr>
            <p:nvPr/>
          </p:nvSpPr>
          <p:spPr bwMode="auto">
            <a:xfrm flipV="1">
              <a:off x="4186" y="1304"/>
              <a:ext cx="8" cy="624"/>
            </a:xfrm>
            <a:prstGeom prst="line">
              <a:avLst/>
            </a:prstGeom>
            <a:noFill/>
            <a:ln w="19050" cmpd="sng">
              <a:solidFill>
                <a:srgbClr val="800000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6564" name="Text Box 244"/>
            <p:cNvSpPr txBox="1">
              <a:spLocks noChangeArrowheads="1"/>
            </p:cNvSpPr>
            <p:nvPr/>
          </p:nvSpPr>
          <p:spPr bwMode="auto">
            <a:xfrm>
              <a:off x="4176" y="1488"/>
              <a:ext cx="357" cy="2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1800">
                  <a:solidFill>
                    <a:srgbClr val="800000"/>
                  </a:solidFill>
                  <a:latin typeface="Symbol" charset="0"/>
                </a:rPr>
                <a:t>d</a:t>
              </a:r>
              <a:r>
                <a:rPr lang="fr-FR" sz="1800">
                  <a:solidFill>
                    <a:srgbClr val="800000"/>
                  </a:solidFill>
                </a:rPr>
                <a:t>(</a:t>
              </a:r>
              <a:r>
                <a:rPr lang="fr-FR" sz="1800">
                  <a:solidFill>
                    <a:srgbClr val="0000FF"/>
                  </a:solidFill>
                </a:rPr>
                <a:t>x</a:t>
              </a:r>
              <a:r>
                <a:rPr lang="fr-FR" sz="1800">
                  <a:solidFill>
                    <a:srgbClr val="800000"/>
                  </a:solidFill>
                </a:rPr>
                <a:t>)</a:t>
              </a:r>
            </a:p>
          </p:txBody>
        </p:sp>
      </p:grpSp>
      <p:sp>
        <p:nvSpPr>
          <p:cNvPr id="56576" name="Text Box 256"/>
          <p:cNvSpPr txBox="1">
            <a:spLocks noChangeArrowheads="1"/>
          </p:cNvSpPr>
          <p:nvPr/>
        </p:nvSpPr>
        <p:spPr bwMode="auto">
          <a:xfrm>
            <a:off x="762000" y="4038600"/>
            <a:ext cx="5894388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fr-FR"/>
              <a:t> Loin de la plaque : vitesse = </a:t>
            </a:r>
            <a:r>
              <a:rPr lang="fr-FR">
                <a:solidFill>
                  <a:srgbClr val="0000FF"/>
                </a:solidFill>
              </a:rPr>
              <a:t>vitesse incidente U</a:t>
            </a:r>
          </a:p>
        </p:txBody>
      </p:sp>
      <p:grpSp>
        <p:nvGrpSpPr>
          <p:cNvPr id="56625" name="Group 305"/>
          <p:cNvGrpSpPr>
            <a:grpSpLocks/>
          </p:cNvGrpSpPr>
          <p:nvPr/>
        </p:nvGrpSpPr>
        <p:grpSpPr bwMode="auto">
          <a:xfrm>
            <a:off x="1889125" y="1200150"/>
            <a:ext cx="4603750" cy="1082675"/>
            <a:chOff x="1190" y="923"/>
            <a:chExt cx="2900" cy="682"/>
          </a:xfrm>
        </p:grpSpPr>
        <p:grpSp>
          <p:nvGrpSpPr>
            <p:cNvPr id="56595" name="Group 275"/>
            <p:cNvGrpSpPr>
              <a:grpSpLocks/>
            </p:cNvGrpSpPr>
            <p:nvPr/>
          </p:nvGrpSpPr>
          <p:grpSpPr bwMode="auto">
            <a:xfrm>
              <a:off x="1637" y="1248"/>
              <a:ext cx="336" cy="246"/>
              <a:chOff x="1637" y="1248"/>
              <a:chExt cx="336" cy="246"/>
            </a:xfrm>
          </p:grpSpPr>
          <p:sp>
            <p:nvSpPr>
              <p:cNvPr id="56572" name="Text Box 252"/>
              <p:cNvSpPr txBox="1">
                <a:spLocks noChangeArrowheads="1"/>
              </p:cNvSpPr>
              <p:nvPr/>
            </p:nvSpPr>
            <p:spPr bwMode="auto">
              <a:xfrm>
                <a:off x="1680" y="1248"/>
                <a:ext cx="209" cy="2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70313" tIns="35157" rIns="70313" bIns="35157">
                <a:spAutoFit/>
              </a:bodyPr>
              <a:lstStyle>
                <a:lvl1pPr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1pPr>
                <a:lvl2pPr marL="40163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80168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20332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160337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0605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5177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29749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4321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r>
                  <a:rPr lang="fr-FR" sz="2100">
                    <a:solidFill>
                      <a:srgbClr val="0000FF"/>
                    </a:solidFill>
                    <a:latin typeface="Times New Roman" charset="0"/>
                  </a:rPr>
                  <a:t>U</a:t>
                </a:r>
              </a:p>
            </p:txBody>
          </p:sp>
          <p:sp>
            <p:nvSpPr>
              <p:cNvPr id="56586" name="Line 266"/>
              <p:cNvSpPr>
                <a:spLocks noChangeShapeType="1"/>
              </p:cNvSpPr>
              <p:nvPr/>
            </p:nvSpPr>
            <p:spPr bwMode="auto">
              <a:xfrm>
                <a:off x="1637" y="1488"/>
                <a:ext cx="336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70313" tIns="35157" rIns="70313" bIns="35157">
                <a:spAutoFit/>
              </a:bodyPr>
              <a:lstStyle/>
              <a:p>
                <a:endParaRPr lang="fr-FR"/>
              </a:p>
            </p:txBody>
          </p:sp>
        </p:grpSp>
        <p:grpSp>
          <p:nvGrpSpPr>
            <p:cNvPr id="56596" name="Group 276"/>
            <p:cNvGrpSpPr>
              <a:grpSpLocks/>
            </p:cNvGrpSpPr>
            <p:nvPr/>
          </p:nvGrpSpPr>
          <p:grpSpPr bwMode="auto">
            <a:xfrm>
              <a:off x="1190" y="1359"/>
              <a:ext cx="336" cy="246"/>
              <a:chOff x="1637" y="1248"/>
              <a:chExt cx="336" cy="246"/>
            </a:xfrm>
          </p:grpSpPr>
          <p:sp>
            <p:nvSpPr>
              <p:cNvPr id="56597" name="Text Box 277"/>
              <p:cNvSpPr txBox="1">
                <a:spLocks noChangeArrowheads="1"/>
              </p:cNvSpPr>
              <p:nvPr/>
            </p:nvSpPr>
            <p:spPr bwMode="auto">
              <a:xfrm>
                <a:off x="1680" y="1248"/>
                <a:ext cx="209" cy="2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70313" tIns="35157" rIns="70313" bIns="35157">
                <a:spAutoFit/>
              </a:bodyPr>
              <a:lstStyle>
                <a:lvl1pPr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1pPr>
                <a:lvl2pPr marL="40163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80168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20332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160337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0605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5177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29749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4321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r>
                  <a:rPr lang="fr-FR" sz="2100">
                    <a:solidFill>
                      <a:srgbClr val="0000FF"/>
                    </a:solidFill>
                    <a:latin typeface="Times New Roman" charset="0"/>
                  </a:rPr>
                  <a:t>U</a:t>
                </a:r>
              </a:p>
            </p:txBody>
          </p:sp>
          <p:sp>
            <p:nvSpPr>
              <p:cNvPr id="56598" name="Line 278"/>
              <p:cNvSpPr>
                <a:spLocks noChangeShapeType="1"/>
              </p:cNvSpPr>
              <p:nvPr/>
            </p:nvSpPr>
            <p:spPr bwMode="auto">
              <a:xfrm>
                <a:off x="1637" y="1488"/>
                <a:ext cx="336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70313" tIns="35157" rIns="70313" bIns="35157">
                <a:spAutoFit/>
              </a:bodyPr>
              <a:lstStyle/>
              <a:p>
                <a:endParaRPr lang="fr-FR"/>
              </a:p>
            </p:txBody>
          </p:sp>
        </p:grpSp>
        <p:grpSp>
          <p:nvGrpSpPr>
            <p:cNvPr id="56599" name="Group 279"/>
            <p:cNvGrpSpPr>
              <a:grpSpLocks/>
            </p:cNvGrpSpPr>
            <p:nvPr/>
          </p:nvGrpSpPr>
          <p:grpSpPr bwMode="auto">
            <a:xfrm>
              <a:off x="2389" y="1104"/>
              <a:ext cx="336" cy="246"/>
              <a:chOff x="1637" y="1248"/>
              <a:chExt cx="336" cy="246"/>
            </a:xfrm>
          </p:grpSpPr>
          <p:sp>
            <p:nvSpPr>
              <p:cNvPr id="56600" name="Text Box 280"/>
              <p:cNvSpPr txBox="1">
                <a:spLocks noChangeArrowheads="1"/>
              </p:cNvSpPr>
              <p:nvPr/>
            </p:nvSpPr>
            <p:spPr bwMode="auto">
              <a:xfrm>
                <a:off x="1680" y="1248"/>
                <a:ext cx="209" cy="2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70313" tIns="35157" rIns="70313" bIns="35157">
                <a:spAutoFit/>
              </a:bodyPr>
              <a:lstStyle>
                <a:lvl1pPr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1pPr>
                <a:lvl2pPr marL="40163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80168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20332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160337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0605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5177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29749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4321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r>
                  <a:rPr lang="fr-FR" sz="2100">
                    <a:solidFill>
                      <a:srgbClr val="0000FF"/>
                    </a:solidFill>
                    <a:latin typeface="Times New Roman" charset="0"/>
                  </a:rPr>
                  <a:t>U</a:t>
                </a:r>
              </a:p>
            </p:txBody>
          </p:sp>
          <p:sp>
            <p:nvSpPr>
              <p:cNvPr id="56601" name="Line 281"/>
              <p:cNvSpPr>
                <a:spLocks noChangeShapeType="1"/>
              </p:cNvSpPr>
              <p:nvPr/>
            </p:nvSpPr>
            <p:spPr bwMode="auto">
              <a:xfrm>
                <a:off x="1637" y="1488"/>
                <a:ext cx="336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70313" tIns="35157" rIns="70313" bIns="35157">
                <a:spAutoFit/>
              </a:bodyPr>
              <a:lstStyle/>
              <a:p>
                <a:endParaRPr lang="fr-FR"/>
              </a:p>
            </p:txBody>
          </p:sp>
        </p:grpSp>
        <p:grpSp>
          <p:nvGrpSpPr>
            <p:cNvPr id="56602" name="Group 282"/>
            <p:cNvGrpSpPr>
              <a:grpSpLocks/>
            </p:cNvGrpSpPr>
            <p:nvPr/>
          </p:nvGrpSpPr>
          <p:grpSpPr bwMode="auto">
            <a:xfrm>
              <a:off x="3754" y="923"/>
              <a:ext cx="336" cy="246"/>
              <a:chOff x="1637" y="1248"/>
              <a:chExt cx="336" cy="246"/>
            </a:xfrm>
          </p:grpSpPr>
          <p:sp>
            <p:nvSpPr>
              <p:cNvPr id="56603" name="Text Box 283"/>
              <p:cNvSpPr txBox="1">
                <a:spLocks noChangeArrowheads="1"/>
              </p:cNvSpPr>
              <p:nvPr/>
            </p:nvSpPr>
            <p:spPr bwMode="auto">
              <a:xfrm>
                <a:off x="1680" y="1248"/>
                <a:ext cx="209" cy="2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70313" tIns="35157" rIns="70313" bIns="35157">
                <a:spAutoFit/>
              </a:bodyPr>
              <a:lstStyle>
                <a:lvl1pPr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1pPr>
                <a:lvl2pPr marL="40163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80168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20332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160337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0605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5177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29749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4321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r>
                  <a:rPr lang="fr-FR" sz="2100">
                    <a:solidFill>
                      <a:srgbClr val="0000FF"/>
                    </a:solidFill>
                    <a:latin typeface="Times New Roman" charset="0"/>
                  </a:rPr>
                  <a:t>U</a:t>
                </a:r>
              </a:p>
            </p:txBody>
          </p:sp>
          <p:sp>
            <p:nvSpPr>
              <p:cNvPr id="56604" name="Line 284"/>
              <p:cNvSpPr>
                <a:spLocks noChangeShapeType="1"/>
              </p:cNvSpPr>
              <p:nvPr/>
            </p:nvSpPr>
            <p:spPr bwMode="auto">
              <a:xfrm>
                <a:off x="1637" y="1488"/>
                <a:ext cx="336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70313" tIns="35157" rIns="70313" bIns="35157">
                <a:spAutoFit/>
              </a:bodyPr>
              <a:lstStyle/>
              <a:p>
                <a:endParaRPr lang="fr-FR"/>
              </a:p>
            </p:txBody>
          </p:sp>
        </p:grpSp>
      </p:grpSp>
      <p:sp>
        <p:nvSpPr>
          <p:cNvPr id="56614" name="AutoShape 294"/>
          <p:cNvSpPr>
            <a:spLocks noChangeArrowheads="1"/>
          </p:cNvSpPr>
          <p:nvPr/>
        </p:nvSpPr>
        <p:spPr bwMode="auto">
          <a:xfrm>
            <a:off x="5105400" y="2554288"/>
            <a:ext cx="152400" cy="228600"/>
          </a:xfrm>
          <a:prstGeom prst="curvedRightArrow">
            <a:avLst>
              <a:gd name="adj1" fmla="val 30000"/>
              <a:gd name="adj2" fmla="val 60000"/>
              <a:gd name="adj3" fmla="val 33333"/>
            </a:avLst>
          </a:prstGeom>
          <a:solidFill>
            <a:srgbClr val="E8E8E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6615" name="AutoShape 295"/>
          <p:cNvSpPr>
            <a:spLocks noChangeArrowheads="1"/>
          </p:cNvSpPr>
          <p:nvPr/>
        </p:nvSpPr>
        <p:spPr bwMode="auto">
          <a:xfrm rot="5400000">
            <a:off x="5219700" y="2211388"/>
            <a:ext cx="152400" cy="228600"/>
          </a:xfrm>
          <a:prstGeom prst="curvedRightArrow">
            <a:avLst>
              <a:gd name="adj1" fmla="val 30000"/>
              <a:gd name="adj2" fmla="val 60000"/>
              <a:gd name="adj3" fmla="val 33333"/>
            </a:avLst>
          </a:prstGeom>
          <a:solidFill>
            <a:srgbClr val="E8E8E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grpSp>
        <p:nvGrpSpPr>
          <p:cNvPr id="56619" name="Group 299"/>
          <p:cNvGrpSpPr>
            <a:grpSpLocks/>
          </p:cNvGrpSpPr>
          <p:nvPr/>
        </p:nvGrpSpPr>
        <p:grpSpPr bwMode="auto">
          <a:xfrm>
            <a:off x="5638800" y="1674813"/>
            <a:ext cx="2971800" cy="1108075"/>
            <a:chOff x="3552" y="1222"/>
            <a:chExt cx="1872" cy="698"/>
          </a:xfrm>
        </p:grpSpPr>
        <p:grpSp>
          <p:nvGrpSpPr>
            <p:cNvPr id="56613" name="Group 293"/>
            <p:cNvGrpSpPr>
              <a:grpSpLocks/>
            </p:cNvGrpSpPr>
            <p:nvPr/>
          </p:nvGrpSpPr>
          <p:grpSpPr bwMode="auto">
            <a:xfrm>
              <a:off x="3552" y="1222"/>
              <a:ext cx="1872" cy="698"/>
              <a:chOff x="3552" y="1222"/>
              <a:chExt cx="1872" cy="698"/>
            </a:xfrm>
          </p:grpSpPr>
          <p:sp>
            <p:nvSpPr>
              <p:cNvPr id="56362" name="AutoShape 42"/>
              <p:cNvSpPr>
                <a:spLocks noChangeArrowheads="1"/>
              </p:cNvSpPr>
              <p:nvPr/>
            </p:nvSpPr>
            <p:spPr bwMode="auto">
              <a:xfrm>
                <a:off x="4900" y="1632"/>
                <a:ext cx="144" cy="240"/>
              </a:xfrm>
              <a:prstGeom prst="curvedLeftArrow">
                <a:avLst>
                  <a:gd name="adj1" fmla="val 33333"/>
                  <a:gd name="adj2" fmla="val 66667"/>
                  <a:gd name="adj3" fmla="val 33333"/>
                </a:avLst>
              </a:prstGeom>
              <a:solidFill>
                <a:srgbClr val="E8E8E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6363" name="AutoShape 43"/>
              <p:cNvSpPr>
                <a:spLocks noChangeArrowheads="1"/>
              </p:cNvSpPr>
              <p:nvPr/>
            </p:nvSpPr>
            <p:spPr bwMode="auto">
              <a:xfrm>
                <a:off x="5136" y="1584"/>
                <a:ext cx="288" cy="192"/>
              </a:xfrm>
              <a:prstGeom prst="curvedUpArrow">
                <a:avLst>
                  <a:gd name="adj1" fmla="val 30000"/>
                  <a:gd name="adj2" fmla="val 60000"/>
                  <a:gd name="adj3" fmla="val 33333"/>
                </a:avLst>
              </a:prstGeom>
              <a:solidFill>
                <a:srgbClr val="E8E8E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6365" name="AutoShape 45"/>
              <p:cNvSpPr>
                <a:spLocks noChangeArrowheads="1"/>
              </p:cNvSpPr>
              <p:nvPr/>
            </p:nvSpPr>
            <p:spPr bwMode="auto">
              <a:xfrm>
                <a:off x="3552" y="1536"/>
                <a:ext cx="96" cy="144"/>
              </a:xfrm>
              <a:prstGeom prst="curvedRightArrow">
                <a:avLst>
                  <a:gd name="adj1" fmla="val 30000"/>
                  <a:gd name="adj2" fmla="val 60000"/>
                  <a:gd name="adj3" fmla="val 33333"/>
                </a:avLst>
              </a:prstGeom>
              <a:solidFill>
                <a:srgbClr val="E8E8E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6366" name="AutoShape 46"/>
              <p:cNvSpPr>
                <a:spLocks noChangeArrowheads="1"/>
              </p:cNvSpPr>
              <p:nvPr/>
            </p:nvSpPr>
            <p:spPr bwMode="auto">
              <a:xfrm rot="5400000" flipH="1">
                <a:off x="4896" y="1285"/>
                <a:ext cx="192" cy="288"/>
              </a:xfrm>
              <a:prstGeom prst="curvedLeftArrow">
                <a:avLst>
                  <a:gd name="adj1" fmla="val 30000"/>
                  <a:gd name="adj2" fmla="val 60000"/>
                  <a:gd name="adj3" fmla="val 33333"/>
                </a:avLst>
              </a:prstGeom>
              <a:solidFill>
                <a:srgbClr val="E8E8E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6367" name="AutoShape 47"/>
              <p:cNvSpPr>
                <a:spLocks noChangeArrowheads="1"/>
              </p:cNvSpPr>
              <p:nvPr/>
            </p:nvSpPr>
            <p:spPr bwMode="auto">
              <a:xfrm flipH="1">
                <a:off x="3552" y="1776"/>
                <a:ext cx="96" cy="144"/>
              </a:xfrm>
              <a:prstGeom prst="curvedRightArrow">
                <a:avLst>
                  <a:gd name="adj1" fmla="val 30000"/>
                  <a:gd name="adj2" fmla="val 60000"/>
                  <a:gd name="adj3" fmla="val 33333"/>
                </a:avLst>
              </a:prstGeom>
              <a:solidFill>
                <a:srgbClr val="E8E8E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6456" name="AutoShape 136"/>
              <p:cNvSpPr>
                <a:spLocks noChangeArrowheads="1"/>
              </p:cNvSpPr>
              <p:nvPr/>
            </p:nvSpPr>
            <p:spPr bwMode="auto">
              <a:xfrm flipV="1">
                <a:off x="5169" y="1222"/>
                <a:ext cx="240" cy="160"/>
              </a:xfrm>
              <a:prstGeom prst="curvedUpArrow">
                <a:avLst>
                  <a:gd name="adj1" fmla="val 30000"/>
                  <a:gd name="adj2" fmla="val 60000"/>
                  <a:gd name="adj3" fmla="val 33333"/>
                </a:avLst>
              </a:prstGeom>
              <a:solidFill>
                <a:srgbClr val="E8E8E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sp>
          <p:nvSpPr>
            <p:cNvPr id="56616" name="AutoShape 296"/>
            <p:cNvSpPr>
              <a:spLocks noChangeArrowheads="1"/>
            </p:cNvSpPr>
            <p:nvPr/>
          </p:nvSpPr>
          <p:spPr bwMode="auto">
            <a:xfrm flipH="1">
              <a:off x="4320" y="1344"/>
              <a:ext cx="96" cy="144"/>
            </a:xfrm>
            <a:prstGeom prst="curvedRightArrow">
              <a:avLst>
                <a:gd name="adj1" fmla="val 30000"/>
                <a:gd name="adj2" fmla="val 60000"/>
                <a:gd name="adj3" fmla="val 33333"/>
              </a:avLst>
            </a:prstGeom>
            <a:solidFill>
              <a:srgbClr val="E8E8E8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6617" name="AutoShape 297"/>
            <p:cNvSpPr>
              <a:spLocks noChangeArrowheads="1"/>
            </p:cNvSpPr>
            <p:nvPr/>
          </p:nvSpPr>
          <p:spPr bwMode="auto">
            <a:xfrm rot="16200000" flipH="1">
              <a:off x="4281" y="1678"/>
              <a:ext cx="144" cy="216"/>
            </a:xfrm>
            <a:prstGeom prst="curvedRightArrow">
              <a:avLst>
                <a:gd name="adj1" fmla="val 30000"/>
                <a:gd name="adj2" fmla="val 60000"/>
                <a:gd name="adj3" fmla="val 33333"/>
              </a:avLst>
            </a:prstGeom>
            <a:solidFill>
              <a:srgbClr val="E8E8E8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56620" name="Rectangle 300"/>
          <p:cNvSpPr>
            <a:spLocks noChangeArrowheads="1"/>
          </p:cNvSpPr>
          <p:nvPr/>
        </p:nvSpPr>
        <p:spPr bwMode="auto">
          <a:xfrm>
            <a:off x="762000" y="4403725"/>
            <a:ext cx="667362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fr-FR"/>
              <a:t> La vitesse passe de 0 à U dans une couche très mince</a:t>
            </a:r>
            <a:endParaRPr lang="fr-FR">
              <a:solidFill>
                <a:srgbClr val="800000"/>
              </a:solidFill>
            </a:endParaRPr>
          </a:p>
        </p:txBody>
      </p:sp>
      <p:sp>
        <p:nvSpPr>
          <p:cNvPr id="56621" name="Rectangle 301"/>
          <p:cNvSpPr>
            <a:spLocks noChangeArrowheads="1"/>
          </p:cNvSpPr>
          <p:nvPr/>
        </p:nvSpPr>
        <p:spPr bwMode="auto">
          <a:xfrm>
            <a:off x="762000" y="5121275"/>
            <a:ext cx="737894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fr-FR"/>
              <a:t> Même principe dans la </a:t>
            </a:r>
            <a:r>
              <a:rPr lang="fr-FR">
                <a:solidFill>
                  <a:srgbClr val="FF0000"/>
                </a:solidFill>
              </a:rPr>
              <a:t>zone turbulente</a:t>
            </a:r>
            <a:r>
              <a:rPr lang="fr-FR"/>
              <a:t>, mais </a:t>
            </a:r>
            <a:r>
              <a:rPr lang="fr-FR">
                <a:solidFill>
                  <a:srgbClr val="FF0000"/>
                </a:solidFill>
              </a:rPr>
              <a:t>fluctuations</a:t>
            </a:r>
            <a:r>
              <a:rPr lang="fr-FR"/>
              <a:t> et </a:t>
            </a:r>
            <a:br>
              <a:rPr lang="fr-FR"/>
            </a:br>
            <a:r>
              <a:rPr lang="fr-FR"/>
              <a:t>	</a:t>
            </a:r>
            <a:r>
              <a:rPr lang="fr-FR">
                <a:solidFill>
                  <a:srgbClr val="800000"/>
                </a:solidFill>
                <a:latin typeface="Symbol" charset="0"/>
              </a:rPr>
              <a:t>d(</a:t>
            </a:r>
            <a:r>
              <a:rPr lang="fr-FR">
                <a:solidFill>
                  <a:srgbClr val="0000FF"/>
                </a:solidFill>
                <a:latin typeface="+mj-lt"/>
              </a:rPr>
              <a:t>x</a:t>
            </a:r>
            <a:r>
              <a:rPr lang="fr-FR">
                <a:solidFill>
                  <a:srgbClr val="800000"/>
                </a:solidFill>
                <a:latin typeface="Symbol" charset="0"/>
              </a:rPr>
              <a:t>)</a:t>
            </a:r>
            <a:r>
              <a:rPr lang="fr-FR"/>
              <a:t> augmente plus vite avec x</a:t>
            </a:r>
          </a:p>
        </p:txBody>
      </p:sp>
      <p:sp>
        <p:nvSpPr>
          <p:cNvPr id="56622" name="Rectangle 302"/>
          <p:cNvSpPr>
            <a:spLocks noChangeArrowheads="1"/>
          </p:cNvSpPr>
          <p:nvPr/>
        </p:nvSpPr>
        <p:spPr bwMode="auto">
          <a:xfrm>
            <a:off x="762000" y="5791919"/>
            <a:ext cx="516038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fr-FR"/>
              <a:t> Profil de vitesse </a:t>
            </a:r>
            <a:r>
              <a:rPr lang="fr-FR">
                <a:solidFill>
                  <a:srgbClr val="FF0000"/>
                </a:solidFill>
              </a:rPr>
              <a:t>plus</a:t>
            </a:r>
            <a:r>
              <a:rPr lang="fr-FR"/>
              <a:t> </a:t>
            </a:r>
            <a:r>
              <a:rPr lang="fr-FR">
                <a:solidFill>
                  <a:srgbClr val="FF0000"/>
                </a:solidFill>
              </a:rPr>
              <a:t>aplati en turbulent</a:t>
            </a:r>
          </a:p>
        </p:txBody>
      </p:sp>
      <p:grpSp>
        <p:nvGrpSpPr>
          <p:cNvPr id="56626" name="Group 306"/>
          <p:cNvGrpSpPr>
            <a:grpSpLocks/>
          </p:cNvGrpSpPr>
          <p:nvPr/>
        </p:nvGrpSpPr>
        <p:grpSpPr bwMode="auto">
          <a:xfrm>
            <a:off x="0" y="1820863"/>
            <a:ext cx="841375" cy="1341437"/>
            <a:chOff x="0" y="1147"/>
            <a:chExt cx="530" cy="845"/>
          </a:xfrm>
        </p:grpSpPr>
        <p:sp>
          <p:nvSpPr>
            <p:cNvPr id="56627" name="Line 307"/>
            <p:cNvSpPr>
              <a:spLocks noChangeShapeType="1"/>
            </p:cNvSpPr>
            <p:nvPr/>
          </p:nvSpPr>
          <p:spPr bwMode="auto">
            <a:xfrm>
              <a:off x="194" y="1147"/>
              <a:ext cx="336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56628" name="Line 308"/>
            <p:cNvSpPr>
              <a:spLocks noChangeShapeType="1"/>
            </p:cNvSpPr>
            <p:nvPr/>
          </p:nvSpPr>
          <p:spPr bwMode="auto">
            <a:xfrm>
              <a:off x="194" y="1334"/>
              <a:ext cx="336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56629" name="Line 309"/>
            <p:cNvSpPr>
              <a:spLocks noChangeShapeType="1"/>
            </p:cNvSpPr>
            <p:nvPr/>
          </p:nvSpPr>
          <p:spPr bwMode="auto">
            <a:xfrm>
              <a:off x="194" y="1520"/>
              <a:ext cx="336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56630" name="Line 310"/>
            <p:cNvSpPr>
              <a:spLocks noChangeShapeType="1"/>
            </p:cNvSpPr>
            <p:nvPr/>
          </p:nvSpPr>
          <p:spPr bwMode="auto">
            <a:xfrm>
              <a:off x="194" y="1707"/>
              <a:ext cx="336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0313" tIns="35157" rIns="70313" bIns="35157">
              <a:spAutoFit/>
            </a:bodyPr>
            <a:lstStyle/>
            <a:p>
              <a:endParaRPr lang="fr-FR"/>
            </a:p>
          </p:txBody>
        </p:sp>
        <p:grpSp>
          <p:nvGrpSpPr>
            <p:cNvPr id="56631" name="Group 311"/>
            <p:cNvGrpSpPr>
              <a:grpSpLocks/>
            </p:cNvGrpSpPr>
            <p:nvPr/>
          </p:nvGrpSpPr>
          <p:grpSpPr bwMode="auto">
            <a:xfrm>
              <a:off x="192" y="1243"/>
              <a:ext cx="336" cy="560"/>
              <a:chOff x="1213" y="3460"/>
              <a:chExt cx="418" cy="560"/>
            </a:xfrm>
          </p:grpSpPr>
          <p:sp>
            <p:nvSpPr>
              <p:cNvPr id="56632" name="Line 312"/>
              <p:cNvSpPr>
                <a:spLocks noChangeShapeType="1"/>
              </p:cNvSpPr>
              <p:nvPr/>
            </p:nvSpPr>
            <p:spPr bwMode="auto">
              <a:xfrm>
                <a:off x="1213" y="3460"/>
                <a:ext cx="418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70313" tIns="35157" rIns="70313" bIns="35157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56633" name="Line 313"/>
              <p:cNvSpPr>
                <a:spLocks noChangeShapeType="1"/>
              </p:cNvSpPr>
              <p:nvPr/>
            </p:nvSpPr>
            <p:spPr bwMode="auto">
              <a:xfrm>
                <a:off x="1213" y="3647"/>
                <a:ext cx="418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70313" tIns="35157" rIns="70313" bIns="35157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56634" name="Line 314"/>
              <p:cNvSpPr>
                <a:spLocks noChangeShapeType="1"/>
              </p:cNvSpPr>
              <p:nvPr/>
            </p:nvSpPr>
            <p:spPr bwMode="auto">
              <a:xfrm>
                <a:off x="1213" y="3833"/>
                <a:ext cx="418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70313" tIns="35157" rIns="70313" bIns="35157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56635" name="Line 315"/>
              <p:cNvSpPr>
                <a:spLocks noChangeShapeType="1"/>
              </p:cNvSpPr>
              <p:nvPr/>
            </p:nvSpPr>
            <p:spPr bwMode="auto">
              <a:xfrm>
                <a:off x="1213" y="4020"/>
                <a:ext cx="418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70313" tIns="35157" rIns="70313" bIns="35157">
                <a:spAutoFit/>
              </a:bodyPr>
              <a:lstStyle/>
              <a:p>
                <a:endParaRPr lang="fr-FR"/>
              </a:p>
            </p:txBody>
          </p:sp>
        </p:grpSp>
        <p:sp>
          <p:nvSpPr>
            <p:cNvPr id="56636" name="Text Box 316"/>
            <p:cNvSpPr txBox="1">
              <a:spLocks noChangeArrowheads="1"/>
            </p:cNvSpPr>
            <p:nvPr/>
          </p:nvSpPr>
          <p:spPr bwMode="auto">
            <a:xfrm>
              <a:off x="0" y="1434"/>
              <a:ext cx="209" cy="2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0313" tIns="35157" rIns="70313" bIns="35157">
              <a:spAutoFit/>
            </a:bodyPr>
            <a:lstStyle>
              <a:lvl1pPr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0163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80168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20332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160337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0605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5177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29749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4321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fr-FR" sz="2100">
                  <a:solidFill>
                    <a:srgbClr val="0000FF"/>
                  </a:solidFill>
                  <a:latin typeface="Times New Roman" charset="0"/>
                </a:rPr>
                <a:t>U</a:t>
              </a:r>
            </a:p>
          </p:txBody>
        </p:sp>
        <p:sp>
          <p:nvSpPr>
            <p:cNvPr id="56637" name="Line 317"/>
            <p:cNvSpPr>
              <a:spLocks noChangeShapeType="1"/>
            </p:cNvSpPr>
            <p:nvPr/>
          </p:nvSpPr>
          <p:spPr bwMode="auto">
            <a:xfrm>
              <a:off x="194" y="1896"/>
              <a:ext cx="336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56638" name="Line 318"/>
            <p:cNvSpPr>
              <a:spLocks noChangeShapeType="1"/>
            </p:cNvSpPr>
            <p:nvPr/>
          </p:nvSpPr>
          <p:spPr bwMode="auto">
            <a:xfrm>
              <a:off x="192" y="1992"/>
              <a:ext cx="336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0313" tIns="35157" rIns="70313" bIns="35157">
              <a:spAutoFit/>
            </a:bodyPr>
            <a:lstStyle/>
            <a:p>
              <a:endParaRPr lang="fr-FR"/>
            </a:p>
          </p:txBody>
        </p:sp>
      </p:grpSp>
      <p:sp>
        <p:nvSpPr>
          <p:cNvPr id="56648" name="Freeform 328"/>
          <p:cNvSpPr>
            <a:spLocks/>
          </p:cNvSpPr>
          <p:nvPr/>
        </p:nvSpPr>
        <p:spPr bwMode="auto">
          <a:xfrm>
            <a:off x="1549400" y="2762250"/>
            <a:ext cx="7112000" cy="254000"/>
          </a:xfrm>
          <a:custGeom>
            <a:avLst/>
            <a:gdLst>
              <a:gd name="T0" fmla="*/ 0 w 4480"/>
              <a:gd name="T1" fmla="*/ 74 h 160"/>
              <a:gd name="T2" fmla="*/ 4480 w 4480"/>
              <a:gd name="T3" fmla="*/ 0 h 160"/>
              <a:gd name="T4" fmla="*/ 4480 w 4480"/>
              <a:gd name="T5" fmla="*/ 160 h 160"/>
              <a:gd name="T6" fmla="*/ 0 w 4480"/>
              <a:gd name="T7" fmla="*/ 74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480" h="160">
                <a:moveTo>
                  <a:pt x="0" y="74"/>
                </a:moveTo>
                <a:lnTo>
                  <a:pt x="4480" y="0"/>
                </a:lnTo>
                <a:lnTo>
                  <a:pt x="4480" y="160"/>
                </a:lnTo>
                <a:lnTo>
                  <a:pt x="0" y="74"/>
                </a:lnTo>
                <a:close/>
              </a:path>
            </a:pathLst>
          </a:custGeom>
          <a:solidFill>
            <a:srgbClr val="E6E6E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grpSp>
        <p:nvGrpSpPr>
          <p:cNvPr id="56653" name="Group 333"/>
          <p:cNvGrpSpPr>
            <a:grpSpLocks/>
          </p:cNvGrpSpPr>
          <p:nvPr/>
        </p:nvGrpSpPr>
        <p:grpSpPr bwMode="auto">
          <a:xfrm>
            <a:off x="1536700" y="2895600"/>
            <a:ext cx="1714500" cy="574675"/>
            <a:chOff x="968" y="1824"/>
            <a:chExt cx="1080" cy="362"/>
          </a:xfrm>
        </p:grpSpPr>
        <p:sp>
          <p:nvSpPr>
            <p:cNvPr id="56650" name="Line 330"/>
            <p:cNvSpPr>
              <a:spLocks noChangeShapeType="1"/>
            </p:cNvSpPr>
            <p:nvPr/>
          </p:nvSpPr>
          <p:spPr bwMode="auto">
            <a:xfrm>
              <a:off x="968" y="1930"/>
              <a:ext cx="1080" cy="0"/>
            </a:xfrm>
            <a:prstGeom prst="line">
              <a:avLst/>
            </a:prstGeom>
            <a:noFill/>
            <a:ln w="15875">
              <a:solidFill>
                <a:schemeClr val="hlink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6651" name="Text Box 331"/>
            <p:cNvSpPr txBox="1">
              <a:spLocks noChangeArrowheads="1"/>
            </p:cNvSpPr>
            <p:nvPr/>
          </p:nvSpPr>
          <p:spPr bwMode="auto">
            <a:xfrm>
              <a:off x="1392" y="1824"/>
              <a:ext cx="212" cy="3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2400">
                  <a:solidFill>
                    <a:srgbClr val="0000FF"/>
                  </a:solidFill>
                  <a:latin typeface="Apple Chancery" charset="0"/>
                </a:rPr>
                <a:t>x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1403648" y="4725144"/>
            <a:ext cx="69847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/>
              <a:t>qui augmente avec </a:t>
            </a:r>
            <a:r>
              <a:rPr lang="fr-FR">
                <a:solidFill>
                  <a:srgbClr val="0000FF"/>
                </a:solidFill>
              </a:rPr>
              <a:t>x</a:t>
            </a:r>
            <a:r>
              <a:rPr lang="fr-FR"/>
              <a:t> : </a:t>
            </a:r>
            <a:r>
              <a:rPr lang="fr-FR" b="1"/>
              <a:t>couche limite </a:t>
            </a:r>
            <a:r>
              <a:rPr lang="fr-FR"/>
              <a:t>d</a:t>
            </a:r>
            <a:r>
              <a:rPr lang="ja-JP" altLang="fr-FR">
                <a:latin typeface="Arial"/>
              </a:rPr>
              <a:t>’</a:t>
            </a:r>
            <a:r>
              <a:rPr lang="fr-FR"/>
              <a:t>épaisseur</a:t>
            </a:r>
            <a:r>
              <a:rPr lang="fr-FR" b="1"/>
              <a:t> </a:t>
            </a:r>
            <a:r>
              <a:rPr lang="fr-FR">
                <a:solidFill>
                  <a:srgbClr val="800000"/>
                </a:solidFill>
                <a:latin typeface="Symbol" charset="0"/>
              </a:rPr>
              <a:t>d</a:t>
            </a:r>
            <a:r>
              <a:rPr lang="fr-FR">
                <a:solidFill>
                  <a:srgbClr val="800000"/>
                </a:solidFill>
              </a:rPr>
              <a:t>(</a:t>
            </a:r>
            <a:r>
              <a:rPr lang="fr-FR">
                <a:solidFill>
                  <a:srgbClr val="0000FF"/>
                </a:solidFill>
              </a:rPr>
              <a:t>x</a:t>
            </a:r>
            <a:r>
              <a:rPr lang="fr-FR">
                <a:solidFill>
                  <a:srgbClr val="800000"/>
                </a:solidFill>
              </a:rPr>
              <a:t>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6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9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3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6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6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571" grpId="0" animBg="1"/>
      <p:bldP spid="56567" grpId="0" animBg="1"/>
      <p:bldP spid="56356" grpId="0" animBg="1"/>
      <p:bldP spid="56361" grpId="0" animBg="1"/>
      <p:bldP spid="56457" grpId="0" animBg="1"/>
      <p:bldP spid="56558" grpId="0" animBg="1" autoUpdateAnimBg="0"/>
      <p:bldP spid="56559" grpId="0" animBg="1"/>
      <p:bldP spid="56560" grpId="0" animBg="1" autoUpdateAnimBg="0"/>
      <p:bldP spid="56576" grpId="0"/>
      <p:bldP spid="56614" grpId="0" animBg="1"/>
      <p:bldP spid="56615" grpId="0" animBg="1"/>
      <p:bldP spid="56620" grpId="0" build="p" autoUpdateAnimBg="0" advAuto="0"/>
      <p:bldP spid="56621" grpId="0" build="p" autoUpdateAnimBg="0" advAuto="0"/>
      <p:bldP spid="56622" grpId="0" build="p" autoUpdateAnimBg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Formation au bord d’attaque</a:t>
            </a:r>
          </a:p>
        </p:txBody>
      </p:sp>
      <p:pic>
        <p:nvPicPr>
          <p:cNvPr id="4" name="Couche_limite_bord_attaque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560" y="1268760"/>
            <a:ext cx="8156398" cy="458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898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Croissance de la CL</a:t>
            </a:r>
          </a:p>
        </p:txBody>
      </p:sp>
      <p:pic>
        <p:nvPicPr>
          <p:cNvPr id="3" name="Couche_limite_croissance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6068" y="1268760"/>
            <a:ext cx="8132396" cy="4574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336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 turbulente : une moyenne</a:t>
            </a:r>
          </a:p>
        </p:txBody>
      </p:sp>
      <p:pic>
        <p:nvPicPr>
          <p:cNvPr id="3" name="Couche_limite_lam_turb_short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5580" y="1412776"/>
            <a:ext cx="7552840" cy="4248472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845595" y="6165304"/>
            <a:ext cx="5452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>
                <a:solidFill>
                  <a:srgbClr val="008000"/>
                </a:solidFill>
              </a:rPr>
              <a:t>En bas laminaire</a:t>
            </a:r>
            <a:r>
              <a:rPr lang="fr-FR" sz="2400"/>
              <a:t>, </a:t>
            </a:r>
            <a:r>
              <a:rPr lang="fr-FR" sz="2400">
                <a:solidFill>
                  <a:srgbClr val="FF0000"/>
                </a:solidFill>
              </a:rPr>
              <a:t>en haut turbulent</a:t>
            </a:r>
            <a:r>
              <a:rPr lang="fr-FR" sz="2400"/>
              <a:t> ...</a:t>
            </a:r>
          </a:p>
        </p:txBody>
      </p:sp>
    </p:spTree>
    <p:extLst>
      <p:ext uri="{BB962C8B-B14F-4D97-AF65-F5344CB8AC3E}">
        <p14:creationId xmlns:p14="http://schemas.microsoft.com/office/powerpoint/2010/main" val="3298258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Les forces visqueuses sont localisées</a:t>
            </a:r>
          </a:p>
        </p:txBody>
      </p:sp>
      <p:grpSp>
        <p:nvGrpSpPr>
          <p:cNvPr id="57347" name="Group 3"/>
          <p:cNvGrpSpPr>
            <a:grpSpLocks/>
          </p:cNvGrpSpPr>
          <p:nvPr/>
        </p:nvGrpSpPr>
        <p:grpSpPr bwMode="auto">
          <a:xfrm>
            <a:off x="914400" y="1169988"/>
            <a:ext cx="7734300" cy="1720850"/>
            <a:chOff x="576" y="904"/>
            <a:chExt cx="4872" cy="1084"/>
          </a:xfrm>
        </p:grpSpPr>
        <p:sp>
          <p:nvSpPr>
            <p:cNvPr id="57348" name="Rectangle 4"/>
            <p:cNvSpPr>
              <a:spLocks noChangeArrowheads="1"/>
            </p:cNvSpPr>
            <p:nvPr/>
          </p:nvSpPr>
          <p:spPr bwMode="auto">
            <a:xfrm>
              <a:off x="2736" y="904"/>
              <a:ext cx="2712" cy="1068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7349" name="Freeform 5"/>
            <p:cNvSpPr>
              <a:spLocks/>
            </p:cNvSpPr>
            <p:nvPr/>
          </p:nvSpPr>
          <p:spPr bwMode="auto">
            <a:xfrm>
              <a:off x="576" y="904"/>
              <a:ext cx="2164" cy="1084"/>
            </a:xfrm>
            <a:custGeom>
              <a:avLst/>
              <a:gdLst>
                <a:gd name="T0" fmla="*/ 604 w 2380"/>
                <a:gd name="T1" fmla="*/ 1084 h 1084"/>
                <a:gd name="T2" fmla="*/ 692 w 2380"/>
                <a:gd name="T3" fmla="*/ 1012 h 1084"/>
                <a:gd name="T4" fmla="*/ 884 w 2380"/>
                <a:gd name="T5" fmla="*/ 920 h 1084"/>
                <a:gd name="T6" fmla="*/ 1032 w 2380"/>
                <a:gd name="T7" fmla="*/ 872 h 1084"/>
                <a:gd name="T8" fmla="*/ 1260 w 2380"/>
                <a:gd name="T9" fmla="*/ 812 h 1084"/>
                <a:gd name="T10" fmla="*/ 1492 w 2380"/>
                <a:gd name="T11" fmla="*/ 764 h 1084"/>
                <a:gd name="T12" fmla="*/ 1688 w 2380"/>
                <a:gd name="T13" fmla="*/ 724 h 1084"/>
                <a:gd name="T14" fmla="*/ 1932 w 2380"/>
                <a:gd name="T15" fmla="*/ 688 h 1084"/>
                <a:gd name="T16" fmla="*/ 2120 w 2380"/>
                <a:gd name="T17" fmla="*/ 668 h 1084"/>
                <a:gd name="T18" fmla="*/ 2288 w 2380"/>
                <a:gd name="T19" fmla="*/ 656 h 1084"/>
                <a:gd name="T20" fmla="*/ 2380 w 2380"/>
                <a:gd name="T21" fmla="*/ 640 h 1084"/>
                <a:gd name="T22" fmla="*/ 2380 w 2380"/>
                <a:gd name="T23" fmla="*/ 0 h 1084"/>
                <a:gd name="T24" fmla="*/ 0 w 2380"/>
                <a:gd name="T25" fmla="*/ 0 h 1084"/>
                <a:gd name="T26" fmla="*/ 0 w 2380"/>
                <a:gd name="T27" fmla="*/ 1084 h 1084"/>
                <a:gd name="T28" fmla="*/ 604 w 2380"/>
                <a:gd name="T29" fmla="*/ 1084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80" h="1084">
                  <a:moveTo>
                    <a:pt x="604" y="1084"/>
                  </a:moveTo>
                  <a:lnTo>
                    <a:pt x="692" y="1012"/>
                  </a:lnTo>
                  <a:lnTo>
                    <a:pt x="884" y="920"/>
                  </a:lnTo>
                  <a:lnTo>
                    <a:pt x="1032" y="872"/>
                  </a:lnTo>
                  <a:lnTo>
                    <a:pt x="1260" y="812"/>
                  </a:lnTo>
                  <a:cubicBezTo>
                    <a:pt x="1489" y="763"/>
                    <a:pt x="1410" y="764"/>
                    <a:pt x="1492" y="764"/>
                  </a:cubicBezTo>
                  <a:cubicBezTo>
                    <a:pt x="1685" y="723"/>
                    <a:pt x="1618" y="724"/>
                    <a:pt x="1688" y="724"/>
                  </a:cubicBezTo>
                  <a:lnTo>
                    <a:pt x="1932" y="688"/>
                  </a:lnTo>
                  <a:lnTo>
                    <a:pt x="2120" y="668"/>
                  </a:lnTo>
                  <a:lnTo>
                    <a:pt x="2288" y="656"/>
                  </a:lnTo>
                  <a:lnTo>
                    <a:pt x="2380" y="640"/>
                  </a:lnTo>
                  <a:lnTo>
                    <a:pt x="2380" y="0"/>
                  </a:lnTo>
                  <a:lnTo>
                    <a:pt x="0" y="0"/>
                  </a:lnTo>
                  <a:lnTo>
                    <a:pt x="0" y="1084"/>
                  </a:lnTo>
                  <a:lnTo>
                    <a:pt x="604" y="1084"/>
                  </a:lnTo>
                  <a:close/>
                </a:path>
              </a:pathLst>
            </a:custGeom>
            <a:solidFill>
              <a:srgbClr val="CC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57351" name="Freeform 7"/>
          <p:cNvSpPr>
            <a:spLocks/>
          </p:cNvSpPr>
          <p:nvPr/>
        </p:nvSpPr>
        <p:spPr bwMode="auto">
          <a:xfrm>
            <a:off x="4343400" y="2047875"/>
            <a:ext cx="1162050" cy="793750"/>
          </a:xfrm>
          <a:custGeom>
            <a:avLst/>
            <a:gdLst>
              <a:gd name="T0" fmla="*/ 0 w 732"/>
              <a:gd name="T1" fmla="*/ 500 h 500"/>
              <a:gd name="T2" fmla="*/ 0 w 732"/>
              <a:gd name="T3" fmla="*/ 102 h 500"/>
              <a:gd name="T4" fmla="*/ 24 w 732"/>
              <a:gd name="T5" fmla="*/ 104 h 500"/>
              <a:gd name="T6" fmla="*/ 42 w 732"/>
              <a:gd name="T7" fmla="*/ 100 h 500"/>
              <a:gd name="T8" fmla="*/ 56 w 732"/>
              <a:gd name="T9" fmla="*/ 90 h 500"/>
              <a:gd name="T10" fmla="*/ 80 w 732"/>
              <a:gd name="T11" fmla="*/ 58 h 500"/>
              <a:gd name="T12" fmla="*/ 92 w 732"/>
              <a:gd name="T13" fmla="*/ 50 h 500"/>
              <a:gd name="T14" fmla="*/ 120 w 732"/>
              <a:gd name="T15" fmla="*/ 56 h 500"/>
              <a:gd name="T16" fmla="*/ 162 w 732"/>
              <a:gd name="T17" fmla="*/ 90 h 500"/>
              <a:gd name="T18" fmla="*/ 192 w 732"/>
              <a:gd name="T19" fmla="*/ 98 h 500"/>
              <a:gd name="T20" fmla="*/ 230 w 732"/>
              <a:gd name="T21" fmla="*/ 88 h 500"/>
              <a:gd name="T22" fmla="*/ 322 w 732"/>
              <a:gd name="T23" fmla="*/ 52 h 500"/>
              <a:gd name="T24" fmla="*/ 338 w 732"/>
              <a:gd name="T25" fmla="*/ 50 h 500"/>
              <a:gd name="T26" fmla="*/ 358 w 732"/>
              <a:gd name="T27" fmla="*/ 56 h 500"/>
              <a:gd name="T28" fmla="*/ 402 w 732"/>
              <a:gd name="T29" fmla="*/ 88 h 500"/>
              <a:gd name="T30" fmla="*/ 426 w 732"/>
              <a:gd name="T31" fmla="*/ 100 h 500"/>
              <a:gd name="T32" fmla="*/ 442 w 732"/>
              <a:gd name="T33" fmla="*/ 94 h 500"/>
              <a:gd name="T34" fmla="*/ 472 w 732"/>
              <a:gd name="T35" fmla="*/ 60 h 500"/>
              <a:gd name="T36" fmla="*/ 508 w 732"/>
              <a:gd name="T37" fmla="*/ 12 h 500"/>
              <a:gd name="T38" fmla="*/ 522 w 732"/>
              <a:gd name="T39" fmla="*/ 6 h 500"/>
              <a:gd name="T40" fmla="*/ 536 w 732"/>
              <a:gd name="T41" fmla="*/ 0 h 500"/>
              <a:gd name="T42" fmla="*/ 572 w 732"/>
              <a:gd name="T43" fmla="*/ 16 h 500"/>
              <a:gd name="T44" fmla="*/ 612 w 732"/>
              <a:gd name="T45" fmla="*/ 44 h 500"/>
              <a:gd name="T46" fmla="*/ 638 w 732"/>
              <a:gd name="T47" fmla="*/ 54 h 500"/>
              <a:gd name="T48" fmla="*/ 698 w 732"/>
              <a:gd name="T49" fmla="*/ 52 h 500"/>
              <a:gd name="T50" fmla="*/ 732 w 732"/>
              <a:gd name="T51" fmla="*/ 42 h 500"/>
              <a:gd name="T52" fmla="*/ 732 w 732"/>
              <a:gd name="T53" fmla="*/ 486 h 500"/>
              <a:gd name="T54" fmla="*/ 0 w 732"/>
              <a:gd name="T55" fmla="*/ 500 h 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732" h="500">
                <a:moveTo>
                  <a:pt x="0" y="500"/>
                </a:moveTo>
                <a:lnTo>
                  <a:pt x="0" y="102"/>
                </a:lnTo>
                <a:lnTo>
                  <a:pt x="24" y="104"/>
                </a:lnTo>
                <a:lnTo>
                  <a:pt x="42" y="100"/>
                </a:lnTo>
                <a:lnTo>
                  <a:pt x="56" y="90"/>
                </a:lnTo>
                <a:cubicBezTo>
                  <a:pt x="76" y="56"/>
                  <a:pt x="63" y="58"/>
                  <a:pt x="80" y="58"/>
                </a:cubicBezTo>
                <a:cubicBezTo>
                  <a:pt x="88" y="49"/>
                  <a:pt x="84" y="50"/>
                  <a:pt x="92" y="50"/>
                </a:cubicBezTo>
                <a:lnTo>
                  <a:pt x="120" y="56"/>
                </a:lnTo>
                <a:lnTo>
                  <a:pt x="162" y="90"/>
                </a:lnTo>
                <a:cubicBezTo>
                  <a:pt x="189" y="98"/>
                  <a:pt x="178" y="98"/>
                  <a:pt x="192" y="98"/>
                </a:cubicBezTo>
                <a:lnTo>
                  <a:pt x="230" y="88"/>
                </a:lnTo>
                <a:cubicBezTo>
                  <a:pt x="317" y="51"/>
                  <a:pt x="284" y="52"/>
                  <a:pt x="322" y="52"/>
                </a:cubicBezTo>
                <a:cubicBezTo>
                  <a:pt x="336" y="49"/>
                  <a:pt x="331" y="50"/>
                  <a:pt x="338" y="50"/>
                </a:cubicBezTo>
                <a:cubicBezTo>
                  <a:pt x="358" y="54"/>
                  <a:pt x="358" y="47"/>
                  <a:pt x="358" y="56"/>
                </a:cubicBezTo>
                <a:lnTo>
                  <a:pt x="402" y="88"/>
                </a:lnTo>
                <a:lnTo>
                  <a:pt x="426" y="100"/>
                </a:lnTo>
                <a:lnTo>
                  <a:pt x="442" y="94"/>
                </a:lnTo>
                <a:lnTo>
                  <a:pt x="472" y="60"/>
                </a:lnTo>
                <a:lnTo>
                  <a:pt x="508" y="12"/>
                </a:lnTo>
                <a:lnTo>
                  <a:pt x="522" y="6"/>
                </a:lnTo>
                <a:lnTo>
                  <a:pt x="536" y="0"/>
                </a:lnTo>
                <a:cubicBezTo>
                  <a:pt x="570" y="16"/>
                  <a:pt x="557" y="16"/>
                  <a:pt x="572" y="16"/>
                </a:cubicBezTo>
                <a:cubicBezTo>
                  <a:pt x="610" y="44"/>
                  <a:pt x="594" y="44"/>
                  <a:pt x="612" y="44"/>
                </a:cubicBezTo>
                <a:lnTo>
                  <a:pt x="638" y="54"/>
                </a:lnTo>
                <a:lnTo>
                  <a:pt x="698" y="52"/>
                </a:lnTo>
                <a:lnTo>
                  <a:pt x="732" y="42"/>
                </a:lnTo>
                <a:lnTo>
                  <a:pt x="732" y="486"/>
                </a:lnTo>
                <a:lnTo>
                  <a:pt x="0" y="50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grpSp>
        <p:nvGrpSpPr>
          <p:cNvPr id="3" name="Grouper 2"/>
          <p:cNvGrpSpPr/>
          <p:nvPr/>
        </p:nvGrpSpPr>
        <p:grpSpPr>
          <a:xfrm>
            <a:off x="1524000" y="1511300"/>
            <a:ext cx="7129463" cy="1379538"/>
            <a:chOff x="1524000" y="1511300"/>
            <a:chExt cx="7129463" cy="1379538"/>
          </a:xfrm>
        </p:grpSpPr>
        <p:sp>
          <p:nvSpPr>
            <p:cNvPr id="57350" name="Freeform 6"/>
            <p:cNvSpPr>
              <a:spLocks/>
            </p:cNvSpPr>
            <p:nvPr/>
          </p:nvSpPr>
          <p:spPr bwMode="auto">
            <a:xfrm>
              <a:off x="4440238" y="1511300"/>
              <a:ext cx="4213225" cy="1325563"/>
            </a:xfrm>
            <a:custGeom>
              <a:avLst/>
              <a:gdLst>
                <a:gd name="T0" fmla="*/ 670 w 2654"/>
                <a:gd name="T1" fmla="*/ 395 h 835"/>
                <a:gd name="T2" fmla="*/ 862 w 2654"/>
                <a:gd name="T3" fmla="*/ 339 h 835"/>
                <a:gd name="T4" fmla="*/ 1107 w 2654"/>
                <a:gd name="T5" fmla="*/ 277 h 835"/>
                <a:gd name="T6" fmla="*/ 1406 w 2654"/>
                <a:gd name="T7" fmla="*/ 200 h 835"/>
                <a:gd name="T8" fmla="*/ 1707 w 2654"/>
                <a:gd name="T9" fmla="*/ 139 h 835"/>
                <a:gd name="T10" fmla="*/ 2107 w 2654"/>
                <a:gd name="T11" fmla="*/ 75 h 835"/>
                <a:gd name="T12" fmla="*/ 2470 w 2654"/>
                <a:gd name="T13" fmla="*/ 21 h 835"/>
                <a:gd name="T14" fmla="*/ 2654 w 2654"/>
                <a:gd name="T15" fmla="*/ 0 h 835"/>
                <a:gd name="T16" fmla="*/ 2654 w 2654"/>
                <a:gd name="T17" fmla="*/ 792 h 835"/>
                <a:gd name="T18" fmla="*/ 670 w 2654"/>
                <a:gd name="T19" fmla="*/ 835 h 835"/>
                <a:gd name="T20" fmla="*/ 670 w 2654"/>
                <a:gd name="T21" fmla="*/ 395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54" h="835">
                  <a:moveTo>
                    <a:pt x="670" y="395"/>
                  </a:moveTo>
                  <a:lnTo>
                    <a:pt x="862" y="339"/>
                  </a:lnTo>
                  <a:lnTo>
                    <a:pt x="1107" y="277"/>
                  </a:lnTo>
                  <a:lnTo>
                    <a:pt x="1406" y="200"/>
                  </a:lnTo>
                  <a:lnTo>
                    <a:pt x="1707" y="139"/>
                  </a:lnTo>
                  <a:lnTo>
                    <a:pt x="2107" y="75"/>
                  </a:lnTo>
                  <a:lnTo>
                    <a:pt x="2470" y="21"/>
                  </a:lnTo>
                  <a:lnTo>
                    <a:pt x="2654" y="0"/>
                  </a:lnTo>
                  <a:lnTo>
                    <a:pt x="2654" y="792"/>
                  </a:lnTo>
                  <a:cubicBezTo>
                    <a:pt x="662" y="835"/>
                    <a:pt x="0" y="835"/>
                    <a:pt x="670" y="835"/>
                  </a:cubicBezTo>
                  <a:lnTo>
                    <a:pt x="670" y="395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7365" name="Freeform 21"/>
            <p:cNvSpPr>
              <a:spLocks/>
            </p:cNvSpPr>
            <p:nvPr/>
          </p:nvSpPr>
          <p:spPr bwMode="auto">
            <a:xfrm>
              <a:off x="1524000" y="2198688"/>
              <a:ext cx="2819400" cy="692150"/>
            </a:xfrm>
            <a:custGeom>
              <a:avLst/>
              <a:gdLst>
                <a:gd name="T0" fmla="*/ 0 w 1776"/>
                <a:gd name="T1" fmla="*/ 436 h 436"/>
                <a:gd name="T2" fmla="*/ 80 w 1776"/>
                <a:gd name="T3" fmla="*/ 380 h 436"/>
                <a:gd name="T4" fmla="*/ 188 w 1776"/>
                <a:gd name="T5" fmla="*/ 320 h 436"/>
                <a:gd name="T6" fmla="*/ 308 w 1776"/>
                <a:gd name="T7" fmla="*/ 268 h 436"/>
                <a:gd name="T8" fmla="*/ 512 w 1776"/>
                <a:gd name="T9" fmla="*/ 204 h 436"/>
                <a:gd name="T10" fmla="*/ 712 w 1776"/>
                <a:gd name="T11" fmla="*/ 156 h 436"/>
                <a:gd name="T12" fmla="*/ 984 w 1776"/>
                <a:gd name="T13" fmla="*/ 100 h 436"/>
                <a:gd name="T14" fmla="*/ 1120 w 1776"/>
                <a:gd name="T15" fmla="*/ 76 h 436"/>
                <a:gd name="T16" fmla="*/ 1264 w 1776"/>
                <a:gd name="T17" fmla="*/ 52 h 436"/>
                <a:gd name="T18" fmla="*/ 1436 w 1776"/>
                <a:gd name="T19" fmla="*/ 28 h 436"/>
                <a:gd name="T20" fmla="*/ 1564 w 1776"/>
                <a:gd name="T21" fmla="*/ 16 h 436"/>
                <a:gd name="T22" fmla="*/ 1676 w 1776"/>
                <a:gd name="T23" fmla="*/ 4 h 436"/>
                <a:gd name="T24" fmla="*/ 1776 w 1776"/>
                <a:gd name="T25" fmla="*/ 0 h 436"/>
                <a:gd name="T26" fmla="*/ 1776 w 1776"/>
                <a:gd name="T27" fmla="*/ 396 h 436"/>
                <a:gd name="T28" fmla="*/ 0 w 1776"/>
                <a:gd name="T29" fmla="*/ 436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76" h="436">
                  <a:moveTo>
                    <a:pt x="0" y="436"/>
                  </a:moveTo>
                  <a:lnTo>
                    <a:pt x="80" y="380"/>
                  </a:lnTo>
                  <a:lnTo>
                    <a:pt x="188" y="320"/>
                  </a:lnTo>
                  <a:lnTo>
                    <a:pt x="308" y="268"/>
                  </a:lnTo>
                  <a:lnTo>
                    <a:pt x="512" y="204"/>
                  </a:lnTo>
                  <a:lnTo>
                    <a:pt x="712" y="156"/>
                  </a:lnTo>
                  <a:lnTo>
                    <a:pt x="984" y="100"/>
                  </a:lnTo>
                  <a:lnTo>
                    <a:pt x="1120" y="76"/>
                  </a:lnTo>
                  <a:lnTo>
                    <a:pt x="1264" y="52"/>
                  </a:lnTo>
                  <a:lnTo>
                    <a:pt x="1436" y="28"/>
                  </a:lnTo>
                  <a:cubicBezTo>
                    <a:pt x="1561" y="15"/>
                    <a:pt x="1518" y="16"/>
                    <a:pt x="1564" y="16"/>
                  </a:cubicBezTo>
                  <a:lnTo>
                    <a:pt x="1676" y="4"/>
                  </a:lnTo>
                  <a:lnTo>
                    <a:pt x="1776" y="0"/>
                  </a:lnTo>
                  <a:lnTo>
                    <a:pt x="1776" y="396"/>
                  </a:lnTo>
                  <a:lnTo>
                    <a:pt x="0" y="436"/>
                  </a:lnTo>
                  <a:close/>
                </a:path>
              </a:pathLst>
            </a:custGeom>
            <a:solidFill>
              <a:srgbClr val="CC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57366" name="Freeform 22"/>
          <p:cNvSpPr>
            <a:spLocks/>
          </p:cNvSpPr>
          <p:nvPr/>
        </p:nvSpPr>
        <p:spPr bwMode="auto">
          <a:xfrm>
            <a:off x="1530350" y="2198688"/>
            <a:ext cx="2819400" cy="685800"/>
          </a:xfrm>
          <a:custGeom>
            <a:avLst/>
            <a:gdLst>
              <a:gd name="T0" fmla="*/ 0 w 1776"/>
              <a:gd name="T1" fmla="*/ 240 h 240"/>
              <a:gd name="T2" fmla="*/ 336 w 1776"/>
              <a:gd name="T3" fmla="*/ 144 h 240"/>
              <a:gd name="T4" fmla="*/ 1056 w 1776"/>
              <a:gd name="T5" fmla="*/ 48 h 240"/>
              <a:gd name="T6" fmla="*/ 1776 w 1776"/>
              <a:gd name="T7" fmla="*/ 0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776" h="240">
                <a:moveTo>
                  <a:pt x="0" y="240"/>
                </a:moveTo>
                <a:cubicBezTo>
                  <a:pt x="80" y="208"/>
                  <a:pt x="160" y="176"/>
                  <a:pt x="336" y="144"/>
                </a:cubicBezTo>
                <a:cubicBezTo>
                  <a:pt x="512" y="112"/>
                  <a:pt x="816" y="72"/>
                  <a:pt x="1056" y="48"/>
                </a:cubicBezTo>
                <a:cubicBezTo>
                  <a:pt x="1296" y="24"/>
                  <a:pt x="1536" y="12"/>
                  <a:pt x="1776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7367" name="Freeform 23"/>
          <p:cNvSpPr>
            <a:spLocks/>
          </p:cNvSpPr>
          <p:nvPr/>
        </p:nvSpPr>
        <p:spPr bwMode="auto">
          <a:xfrm>
            <a:off x="4341813" y="2032000"/>
            <a:ext cx="1143000" cy="177800"/>
          </a:xfrm>
          <a:custGeom>
            <a:avLst/>
            <a:gdLst>
              <a:gd name="T0" fmla="*/ 0 w 720"/>
              <a:gd name="T1" fmla="*/ 104 h 112"/>
              <a:gd name="T2" fmla="*/ 48 w 720"/>
              <a:gd name="T3" fmla="*/ 104 h 112"/>
              <a:gd name="T4" fmla="*/ 96 w 720"/>
              <a:gd name="T5" fmla="*/ 56 h 112"/>
              <a:gd name="T6" fmla="*/ 192 w 720"/>
              <a:gd name="T7" fmla="*/ 104 h 112"/>
              <a:gd name="T8" fmla="*/ 336 w 720"/>
              <a:gd name="T9" fmla="*/ 56 h 112"/>
              <a:gd name="T10" fmla="*/ 432 w 720"/>
              <a:gd name="T11" fmla="*/ 104 h 112"/>
              <a:gd name="T12" fmla="*/ 528 w 720"/>
              <a:gd name="T13" fmla="*/ 8 h 112"/>
              <a:gd name="T14" fmla="*/ 624 w 720"/>
              <a:gd name="T15" fmla="*/ 56 h 112"/>
              <a:gd name="T16" fmla="*/ 720 w 720"/>
              <a:gd name="T17" fmla="*/ 56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20" h="112">
                <a:moveTo>
                  <a:pt x="0" y="104"/>
                </a:moveTo>
                <a:cubicBezTo>
                  <a:pt x="16" y="108"/>
                  <a:pt x="32" y="112"/>
                  <a:pt x="48" y="104"/>
                </a:cubicBezTo>
                <a:cubicBezTo>
                  <a:pt x="64" y="96"/>
                  <a:pt x="72" y="56"/>
                  <a:pt x="96" y="56"/>
                </a:cubicBezTo>
                <a:cubicBezTo>
                  <a:pt x="120" y="56"/>
                  <a:pt x="152" y="104"/>
                  <a:pt x="192" y="104"/>
                </a:cubicBezTo>
                <a:cubicBezTo>
                  <a:pt x="232" y="104"/>
                  <a:pt x="296" y="56"/>
                  <a:pt x="336" y="56"/>
                </a:cubicBezTo>
                <a:cubicBezTo>
                  <a:pt x="376" y="56"/>
                  <a:pt x="400" y="112"/>
                  <a:pt x="432" y="104"/>
                </a:cubicBezTo>
                <a:cubicBezTo>
                  <a:pt x="464" y="96"/>
                  <a:pt x="496" y="16"/>
                  <a:pt x="528" y="8"/>
                </a:cubicBezTo>
                <a:cubicBezTo>
                  <a:pt x="560" y="0"/>
                  <a:pt x="592" y="48"/>
                  <a:pt x="624" y="56"/>
                </a:cubicBezTo>
                <a:cubicBezTo>
                  <a:pt x="656" y="64"/>
                  <a:pt x="704" y="56"/>
                  <a:pt x="720" y="5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7368" name="Freeform 24"/>
          <p:cNvSpPr>
            <a:spLocks/>
          </p:cNvSpPr>
          <p:nvPr/>
        </p:nvSpPr>
        <p:spPr bwMode="auto">
          <a:xfrm>
            <a:off x="5484813" y="1503363"/>
            <a:ext cx="3173412" cy="630237"/>
          </a:xfrm>
          <a:custGeom>
            <a:avLst/>
            <a:gdLst>
              <a:gd name="T0" fmla="*/ 0 w 1999"/>
              <a:gd name="T1" fmla="*/ 364 h 364"/>
              <a:gd name="T2" fmla="*/ 384 w 1999"/>
              <a:gd name="T3" fmla="*/ 268 h 364"/>
              <a:gd name="T4" fmla="*/ 816 w 1999"/>
              <a:gd name="T5" fmla="*/ 172 h 364"/>
              <a:gd name="T6" fmla="*/ 1271 w 1999"/>
              <a:gd name="T7" fmla="*/ 95 h 364"/>
              <a:gd name="T8" fmla="*/ 1999 w 1999"/>
              <a:gd name="T9" fmla="*/ 0 h 3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99" h="364">
                <a:moveTo>
                  <a:pt x="0" y="364"/>
                </a:moveTo>
                <a:cubicBezTo>
                  <a:pt x="124" y="332"/>
                  <a:pt x="248" y="300"/>
                  <a:pt x="384" y="268"/>
                </a:cubicBezTo>
                <a:cubicBezTo>
                  <a:pt x="520" y="236"/>
                  <a:pt x="668" y="201"/>
                  <a:pt x="816" y="172"/>
                </a:cubicBezTo>
                <a:cubicBezTo>
                  <a:pt x="964" y="143"/>
                  <a:pt x="1074" y="124"/>
                  <a:pt x="1271" y="95"/>
                </a:cubicBezTo>
                <a:cubicBezTo>
                  <a:pt x="1468" y="66"/>
                  <a:pt x="1733" y="33"/>
                  <a:pt x="1999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grpSp>
        <p:nvGrpSpPr>
          <p:cNvPr id="57369" name="Group 25"/>
          <p:cNvGrpSpPr>
            <a:grpSpLocks/>
          </p:cNvGrpSpPr>
          <p:nvPr/>
        </p:nvGrpSpPr>
        <p:grpSpPr bwMode="auto">
          <a:xfrm>
            <a:off x="3789363" y="1865313"/>
            <a:ext cx="528637" cy="982662"/>
            <a:chOff x="2266" y="1342"/>
            <a:chExt cx="333" cy="619"/>
          </a:xfrm>
        </p:grpSpPr>
        <p:sp>
          <p:nvSpPr>
            <p:cNvPr id="57370" name="Line 26"/>
            <p:cNvSpPr>
              <a:spLocks noChangeShapeType="1"/>
            </p:cNvSpPr>
            <p:nvPr/>
          </p:nvSpPr>
          <p:spPr bwMode="auto">
            <a:xfrm flipV="1">
              <a:off x="2273" y="1342"/>
              <a:ext cx="0" cy="6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7371" name="Freeform 27"/>
            <p:cNvSpPr>
              <a:spLocks/>
            </p:cNvSpPr>
            <p:nvPr/>
          </p:nvSpPr>
          <p:spPr bwMode="auto">
            <a:xfrm>
              <a:off x="2266" y="1355"/>
              <a:ext cx="330" cy="606"/>
            </a:xfrm>
            <a:custGeom>
              <a:avLst/>
              <a:gdLst>
                <a:gd name="T0" fmla="*/ 0 w 389"/>
                <a:gd name="T1" fmla="*/ 725 h 727"/>
                <a:gd name="T2" fmla="*/ 43 w 389"/>
                <a:gd name="T3" fmla="*/ 725 h 727"/>
                <a:gd name="T4" fmla="*/ 104 w 389"/>
                <a:gd name="T5" fmla="*/ 712 h 727"/>
                <a:gd name="T6" fmla="*/ 189 w 389"/>
                <a:gd name="T7" fmla="*/ 682 h 727"/>
                <a:gd name="T8" fmla="*/ 267 w 389"/>
                <a:gd name="T9" fmla="*/ 621 h 727"/>
                <a:gd name="T10" fmla="*/ 328 w 389"/>
                <a:gd name="T11" fmla="*/ 544 h 727"/>
                <a:gd name="T12" fmla="*/ 379 w 389"/>
                <a:gd name="T13" fmla="*/ 392 h 727"/>
                <a:gd name="T14" fmla="*/ 389 w 389"/>
                <a:gd name="T15" fmla="*/ 0 h 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9" h="727">
                  <a:moveTo>
                    <a:pt x="0" y="725"/>
                  </a:moveTo>
                  <a:cubicBezTo>
                    <a:pt x="13" y="726"/>
                    <a:pt x="26" y="727"/>
                    <a:pt x="43" y="725"/>
                  </a:cubicBezTo>
                  <a:cubicBezTo>
                    <a:pt x="60" y="723"/>
                    <a:pt x="80" y="719"/>
                    <a:pt x="104" y="712"/>
                  </a:cubicBezTo>
                  <a:cubicBezTo>
                    <a:pt x="128" y="705"/>
                    <a:pt x="162" y="697"/>
                    <a:pt x="189" y="682"/>
                  </a:cubicBezTo>
                  <a:cubicBezTo>
                    <a:pt x="216" y="667"/>
                    <a:pt x="244" y="644"/>
                    <a:pt x="267" y="621"/>
                  </a:cubicBezTo>
                  <a:cubicBezTo>
                    <a:pt x="290" y="598"/>
                    <a:pt x="309" y="582"/>
                    <a:pt x="328" y="544"/>
                  </a:cubicBezTo>
                  <a:cubicBezTo>
                    <a:pt x="347" y="506"/>
                    <a:pt x="369" y="483"/>
                    <a:pt x="379" y="392"/>
                  </a:cubicBezTo>
                  <a:cubicBezTo>
                    <a:pt x="389" y="301"/>
                    <a:pt x="389" y="150"/>
                    <a:pt x="389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7372" name="Line 28"/>
            <p:cNvSpPr>
              <a:spLocks noChangeShapeType="1"/>
            </p:cNvSpPr>
            <p:nvPr/>
          </p:nvSpPr>
          <p:spPr bwMode="auto">
            <a:xfrm>
              <a:off x="2272" y="1905"/>
              <a:ext cx="181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57373" name="Line 29"/>
            <p:cNvSpPr>
              <a:spLocks noChangeShapeType="1"/>
            </p:cNvSpPr>
            <p:nvPr/>
          </p:nvSpPr>
          <p:spPr bwMode="auto">
            <a:xfrm>
              <a:off x="2272" y="1809"/>
              <a:ext cx="242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57374" name="Line 30"/>
            <p:cNvSpPr>
              <a:spLocks noChangeShapeType="1"/>
            </p:cNvSpPr>
            <p:nvPr/>
          </p:nvSpPr>
          <p:spPr bwMode="auto">
            <a:xfrm>
              <a:off x="2272" y="1713"/>
              <a:ext cx="309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57375" name="Line 31"/>
            <p:cNvSpPr>
              <a:spLocks noChangeShapeType="1"/>
            </p:cNvSpPr>
            <p:nvPr/>
          </p:nvSpPr>
          <p:spPr bwMode="auto">
            <a:xfrm>
              <a:off x="2272" y="1616"/>
              <a:ext cx="32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57376" name="Line 32"/>
            <p:cNvSpPr>
              <a:spLocks noChangeShapeType="1"/>
            </p:cNvSpPr>
            <p:nvPr/>
          </p:nvSpPr>
          <p:spPr bwMode="auto">
            <a:xfrm>
              <a:off x="2272" y="1520"/>
              <a:ext cx="32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57377" name="Line 33"/>
            <p:cNvSpPr>
              <a:spLocks noChangeShapeType="1"/>
            </p:cNvSpPr>
            <p:nvPr/>
          </p:nvSpPr>
          <p:spPr bwMode="auto">
            <a:xfrm>
              <a:off x="2272" y="1424"/>
              <a:ext cx="32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</p:grpSp>
      <p:sp>
        <p:nvSpPr>
          <p:cNvPr id="57378" name="Line 34"/>
          <p:cNvSpPr>
            <a:spLocks noChangeShapeType="1"/>
          </p:cNvSpPr>
          <p:nvPr/>
        </p:nvSpPr>
        <p:spPr bwMode="auto">
          <a:xfrm>
            <a:off x="4343400" y="1158875"/>
            <a:ext cx="0" cy="1676400"/>
          </a:xfrm>
          <a:prstGeom prst="line">
            <a:avLst/>
          </a:prstGeom>
          <a:noFill/>
          <a:ln w="1587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7379" name="Line 35"/>
          <p:cNvSpPr>
            <a:spLocks noChangeShapeType="1"/>
          </p:cNvSpPr>
          <p:nvPr/>
        </p:nvSpPr>
        <p:spPr bwMode="auto">
          <a:xfrm>
            <a:off x="5502275" y="1143000"/>
            <a:ext cx="0" cy="1676400"/>
          </a:xfrm>
          <a:prstGeom prst="line">
            <a:avLst/>
          </a:prstGeom>
          <a:noFill/>
          <a:ln w="1587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7380" name="AutoShape 36"/>
          <p:cNvSpPr>
            <a:spLocks noChangeArrowheads="1"/>
          </p:cNvSpPr>
          <p:nvPr/>
        </p:nvSpPr>
        <p:spPr bwMode="auto">
          <a:xfrm flipH="1">
            <a:off x="4724400" y="2401888"/>
            <a:ext cx="152400" cy="228600"/>
          </a:xfrm>
          <a:prstGeom prst="curvedRightArrow">
            <a:avLst>
              <a:gd name="adj1" fmla="val 30000"/>
              <a:gd name="adj2" fmla="val 60000"/>
              <a:gd name="adj3" fmla="val 33333"/>
            </a:avLst>
          </a:prstGeom>
          <a:solidFill>
            <a:srgbClr val="E8E8E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grpSp>
        <p:nvGrpSpPr>
          <p:cNvPr id="57381" name="Group 37"/>
          <p:cNvGrpSpPr>
            <a:grpSpLocks/>
          </p:cNvGrpSpPr>
          <p:nvPr/>
        </p:nvGrpSpPr>
        <p:grpSpPr bwMode="auto">
          <a:xfrm>
            <a:off x="5943600" y="1557338"/>
            <a:ext cx="566738" cy="1252537"/>
            <a:chOff x="3744" y="1148"/>
            <a:chExt cx="357" cy="789"/>
          </a:xfrm>
        </p:grpSpPr>
        <p:sp>
          <p:nvSpPr>
            <p:cNvPr id="57382" name="Line 38"/>
            <p:cNvSpPr>
              <a:spLocks noChangeShapeType="1"/>
            </p:cNvSpPr>
            <p:nvPr/>
          </p:nvSpPr>
          <p:spPr bwMode="auto">
            <a:xfrm flipV="1">
              <a:off x="3744" y="1148"/>
              <a:ext cx="0" cy="7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7383" name="Line 39"/>
            <p:cNvSpPr>
              <a:spLocks noChangeShapeType="1"/>
            </p:cNvSpPr>
            <p:nvPr/>
          </p:nvSpPr>
          <p:spPr bwMode="auto">
            <a:xfrm>
              <a:off x="3744" y="1236"/>
              <a:ext cx="35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57384" name="Freeform 40"/>
            <p:cNvSpPr>
              <a:spLocks/>
            </p:cNvSpPr>
            <p:nvPr/>
          </p:nvSpPr>
          <p:spPr bwMode="auto">
            <a:xfrm>
              <a:off x="3744" y="1152"/>
              <a:ext cx="357" cy="785"/>
            </a:xfrm>
            <a:custGeom>
              <a:avLst/>
              <a:gdLst>
                <a:gd name="T0" fmla="*/ 0 w 493"/>
                <a:gd name="T1" fmla="*/ 704 h 709"/>
                <a:gd name="T2" fmla="*/ 96 w 493"/>
                <a:gd name="T3" fmla="*/ 704 h 709"/>
                <a:gd name="T4" fmla="*/ 324 w 493"/>
                <a:gd name="T5" fmla="*/ 676 h 709"/>
                <a:gd name="T6" fmla="*/ 448 w 493"/>
                <a:gd name="T7" fmla="*/ 624 h 709"/>
                <a:gd name="T8" fmla="*/ 484 w 493"/>
                <a:gd name="T9" fmla="*/ 492 h 709"/>
                <a:gd name="T10" fmla="*/ 492 w 493"/>
                <a:gd name="T11" fmla="*/ 96 h 709"/>
                <a:gd name="T12" fmla="*/ 492 w 493"/>
                <a:gd name="T13" fmla="*/ 0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3" h="709">
                  <a:moveTo>
                    <a:pt x="0" y="704"/>
                  </a:moveTo>
                  <a:cubicBezTo>
                    <a:pt x="21" y="706"/>
                    <a:pt x="42" y="709"/>
                    <a:pt x="96" y="704"/>
                  </a:cubicBezTo>
                  <a:cubicBezTo>
                    <a:pt x="150" y="699"/>
                    <a:pt x="265" y="689"/>
                    <a:pt x="324" y="676"/>
                  </a:cubicBezTo>
                  <a:cubicBezTo>
                    <a:pt x="383" y="663"/>
                    <a:pt x="421" y="655"/>
                    <a:pt x="448" y="624"/>
                  </a:cubicBezTo>
                  <a:cubicBezTo>
                    <a:pt x="475" y="593"/>
                    <a:pt x="477" y="580"/>
                    <a:pt x="484" y="492"/>
                  </a:cubicBezTo>
                  <a:cubicBezTo>
                    <a:pt x="491" y="404"/>
                    <a:pt x="491" y="178"/>
                    <a:pt x="492" y="96"/>
                  </a:cubicBezTo>
                  <a:cubicBezTo>
                    <a:pt x="493" y="14"/>
                    <a:pt x="492" y="7"/>
                    <a:pt x="492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7385" name="Line 41"/>
            <p:cNvSpPr>
              <a:spLocks noChangeShapeType="1"/>
            </p:cNvSpPr>
            <p:nvPr/>
          </p:nvSpPr>
          <p:spPr bwMode="auto">
            <a:xfrm>
              <a:off x="3744" y="1316"/>
              <a:ext cx="35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57386" name="Line 42"/>
            <p:cNvSpPr>
              <a:spLocks noChangeShapeType="1"/>
            </p:cNvSpPr>
            <p:nvPr/>
          </p:nvSpPr>
          <p:spPr bwMode="auto">
            <a:xfrm>
              <a:off x="3744" y="1396"/>
              <a:ext cx="35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57387" name="Line 43"/>
            <p:cNvSpPr>
              <a:spLocks noChangeShapeType="1"/>
            </p:cNvSpPr>
            <p:nvPr/>
          </p:nvSpPr>
          <p:spPr bwMode="auto">
            <a:xfrm>
              <a:off x="3744" y="1476"/>
              <a:ext cx="35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57388" name="Line 44"/>
            <p:cNvSpPr>
              <a:spLocks noChangeShapeType="1"/>
            </p:cNvSpPr>
            <p:nvPr/>
          </p:nvSpPr>
          <p:spPr bwMode="auto">
            <a:xfrm>
              <a:off x="3744" y="1556"/>
              <a:ext cx="35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57389" name="Line 45"/>
            <p:cNvSpPr>
              <a:spLocks noChangeShapeType="1"/>
            </p:cNvSpPr>
            <p:nvPr/>
          </p:nvSpPr>
          <p:spPr bwMode="auto">
            <a:xfrm>
              <a:off x="3744" y="1636"/>
              <a:ext cx="349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57390" name="Line 46"/>
            <p:cNvSpPr>
              <a:spLocks noChangeShapeType="1"/>
            </p:cNvSpPr>
            <p:nvPr/>
          </p:nvSpPr>
          <p:spPr bwMode="auto">
            <a:xfrm>
              <a:off x="3744" y="1716"/>
              <a:ext cx="345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57391" name="Line 47"/>
            <p:cNvSpPr>
              <a:spLocks noChangeShapeType="1"/>
            </p:cNvSpPr>
            <p:nvPr/>
          </p:nvSpPr>
          <p:spPr bwMode="auto">
            <a:xfrm>
              <a:off x="3744" y="1796"/>
              <a:ext cx="341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57392" name="Line 48"/>
            <p:cNvSpPr>
              <a:spLocks noChangeShapeType="1"/>
            </p:cNvSpPr>
            <p:nvPr/>
          </p:nvSpPr>
          <p:spPr bwMode="auto">
            <a:xfrm>
              <a:off x="3744" y="1876"/>
              <a:ext cx="285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</p:grpSp>
      <p:grpSp>
        <p:nvGrpSpPr>
          <p:cNvPr id="57393" name="Group 49"/>
          <p:cNvGrpSpPr>
            <a:grpSpLocks/>
          </p:cNvGrpSpPr>
          <p:nvPr/>
        </p:nvGrpSpPr>
        <p:grpSpPr bwMode="auto">
          <a:xfrm>
            <a:off x="2590800" y="2097088"/>
            <a:ext cx="528638" cy="763587"/>
            <a:chOff x="2266" y="1342"/>
            <a:chExt cx="333" cy="619"/>
          </a:xfrm>
        </p:grpSpPr>
        <p:sp>
          <p:nvSpPr>
            <p:cNvPr id="57394" name="Line 50"/>
            <p:cNvSpPr>
              <a:spLocks noChangeShapeType="1"/>
            </p:cNvSpPr>
            <p:nvPr/>
          </p:nvSpPr>
          <p:spPr bwMode="auto">
            <a:xfrm flipV="1">
              <a:off x="2273" y="1342"/>
              <a:ext cx="0" cy="6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7395" name="Freeform 51"/>
            <p:cNvSpPr>
              <a:spLocks/>
            </p:cNvSpPr>
            <p:nvPr/>
          </p:nvSpPr>
          <p:spPr bwMode="auto">
            <a:xfrm>
              <a:off x="2266" y="1355"/>
              <a:ext cx="330" cy="606"/>
            </a:xfrm>
            <a:custGeom>
              <a:avLst/>
              <a:gdLst>
                <a:gd name="T0" fmla="*/ 0 w 389"/>
                <a:gd name="T1" fmla="*/ 725 h 727"/>
                <a:gd name="T2" fmla="*/ 43 w 389"/>
                <a:gd name="T3" fmla="*/ 725 h 727"/>
                <a:gd name="T4" fmla="*/ 104 w 389"/>
                <a:gd name="T5" fmla="*/ 712 h 727"/>
                <a:gd name="T6" fmla="*/ 189 w 389"/>
                <a:gd name="T7" fmla="*/ 682 h 727"/>
                <a:gd name="T8" fmla="*/ 267 w 389"/>
                <a:gd name="T9" fmla="*/ 621 h 727"/>
                <a:gd name="T10" fmla="*/ 328 w 389"/>
                <a:gd name="T11" fmla="*/ 544 h 727"/>
                <a:gd name="T12" fmla="*/ 379 w 389"/>
                <a:gd name="T13" fmla="*/ 392 h 727"/>
                <a:gd name="T14" fmla="*/ 389 w 389"/>
                <a:gd name="T15" fmla="*/ 0 h 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9" h="727">
                  <a:moveTo>
                    <a:pt x="0" y="725"/>
                  </a:moveTo>
                  <a:cubicBezTo>
                    <a:pt x="13" y="726"/>
                    <a:pt x="26" y="727"/>
                    <a:pt x="43" y="725"/>
                  </a:cubicBezTo>
                  <a:cubicBezTo>
                    <a:pt x="60" y="723"/>
                    <a:pt x="80" y="719"/>
                    <a:pt x="104" y="712"/>
                  </a:cubicBezTo>
                  <a:cubicBezTo>
                    <a:pt x="128" y="705"/>
                    <a:pt x="162" y="697"/>
                    <a:pt x="189" y="682"/>
                  </a:cubicBezTo>
                  <a:cubicBezTo>
                    <a:pt x="216" y="667"/>
                    <a:pt x="244" y="644"/>
                    <a:pt x="267" y="621"/>
                  </a:cubicBezTo>
                  <a:cubicBezTo>
                    <a:pt x="290" y="598"/>
                    <a:pt x="309" y="582"/>
                    <a:pt x="328" y="544"/>
                  </a:cubicBezTo>
                  <a:cubicBezTo>
                    <a:pt x="347" y="506"/>
                    <a:pt x="369" y="483"/>
                    <a:pt x="379" y="392"/>
                  </a:cubicBezTo>
                  <a:cubicBezTo>
                    <a:pt x="389" y="301"/>
                    <a:pt x="389" y="150"/>
                    <a:pt x="389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7396" name="Line 52"/>
            <p:cNvSpPr>
              <a:spLocks noChangeShapeType="1"/>
            </p:cNvSpPr>
            <p:nvPr/>
          </p:nvSpPr>
          <p:spPr bwMode="auto">
            <a:xfrm>
              <a:off x="2272" y="1905"/>
              <a:ext cx="181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57397" name="Line 53"/>
            <p:cNvSpPr>
              <a:spLocks noChangeShapeType="1"/>
            </p:cNvSpPr>
            <p:nvPr/>
          </p:nvSpPr>
          <p:spPr bwMode="auto">
            <a:xfrm>
              <a:off x="2272" y="1809"/>
              <a:ext cx="242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57398" name="Line 54"/>
            <p:cNvSpPr>
              <a:spLocks noChangeShapeType="1"/>
            </p:cNvSpPr>
            <p:nvPr/>
          </p:nvSpPr>
          <p:spPr bwMode="auto">
            <a:xfrm>
              <a:off x="2272" y="1713"/>
              <a:ext cx="309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57399" name="Line 55"/>
            <p:cNvSpPr>
              <a:spLocks noChangeShapeType="1"/>
            </p:cNvSpPr>
            <p:nvPr/>
          </p:nvSpPr>
          <p:spPr bwMode="auto">
            <a:xfrm>
              <a:off x="2272" y="1616"/>
              <a:ext cx="32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57400" name="Line 56"/>
            <p:cNvSpPr>
              <a:spLocks noChangeShapeType="1"/>
            </p:cNvSpPr>
            <p:nvPr/>
          </p:nvSpPr>
          <p:spPr bwMode="auto">
            <a:xfrm>
              <a:off x="2272" y="1520"/>
              <a:ext cx="32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57401" name="Line 57"/>
            <p:cNvSpPr>
              <a:spLocks noChangeShapeType="1"/>
            </p:cNvSpPr>
            <p:nvPr/>
          </p:nvSpPr>
          <p:spPr bwMode="auto">
            <a:xfrm>
              <a:off x="2272" y="1424"/>
              <a:ext cx="32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</p:grpSp>
      <p:grpSp>
        <p:nvGrpSpPr>
          <p:cNvPr id="57402" name="Group 58"/>
          <p:cNvGrpSpPr>
            <a:grpSpLocks/>
          </p:cNvGrpSpPr>
          <p:nvPr/>
        </p:nvGrpSpPr>
        <p:grpSpPr bwMode="auto">
          <a:xfrm>
            <a:off x="1876425" y="2290763"/>
            <a:ext cx="528638" cy="582612"/>
            <a:chOff x="2266" y="1342"/>
            <a:chExt cx="333" cy="619"/>
          </a:xfrm>
        </p:grpSpPr>
        <p:sp>
          <p:nvSpPr>
            <p:cNvPr id="57403" name="Line 59"/>
            <p:cNvSpPr>
              <a:spLocks noChangeShapeType="1"/>
            </p:cNvSpPr>
            <p:nvPr/>
          </p:nvSpPr>
          <p:spPr bwMode="auto">
            <a:xfrm flipV="1">
              <a:off x="2273" y="1342"/>
              <a:ext cx="0" cy="6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7404" name="Freeform 60"/>
            <p:cNvSpPr>
              <a:spLocks/>
            </p:cNvSpPr>
            <p:nvPr/>
          </p:nvSpPr>
          <p:spPr bwMode="auto">
            <a:xfrm>
              <a:off x="2266" y="1355"/>
              <a:ext cx="330" cy="606"/>
            </a:xfrm>
            <a:custGeom>
              <a:avLst/>
              <a:gdLst>
                <a:gd name="T0" fmla="*/ 0 w 389"/>
                <a:gd name="T1" fmla="*/ 725 h 727"/>
                <a:gd name="T2" fmla="*/ 43 w 389"/>
                <a:gd name="T3" fmla="*/ 725 h 727"/>
                <a:gd name="T4" fmla="*/ 104 w 389"/>
                <a:gd name="T5" fmla="*/ 712 h 727"/>
                <a:gd name="T6" fmla="*/ 189 w 389"/>
                <a:gd name="T7" fmla="*/ 682 h 727"/>
                <a:gd name="T8" fmla="*/ 267 w 389"/>
                <a:gd name="T9" fmla="*/ 621 h 727"/>
                <a:gd name="T10" fmla="*/ 328 w 389"/>
                <a:gd name="T11" fmla="*/ 544 h 727"/>
                <a:gd name="T12" fmla="*/ 379 w 389"/>
                <a:gd name="T13" fmla="*/ 392 h 727"/>
                <a:gd name="T14" fmla="*/ 389 w 389"/>
                <a:gd name="T15" fmla="*/ 0 h 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9" h="727">
                  <a:moveTo>
                    <a:pt x="0" y="725"/>
                  </a:moveTo>
                  <a:cubicBezTo>
                    <a:pt x="13" y="726"/>
                    <a:pt x="26" y="727"/>
                    <a:pt x="43" y="725"/>
                  </a:cubicBezTo>
                  <a:cubicBezTo>
                    <a:pt x="60" y="723"/>
                    <a:pt x="80" y="719"/>
                    <a:pt x="104" y="712"/>
                  </a:cubicBezTo>
                  <a:cubicBezTo>
                    <a:pt x="128" y="705"/>
                    <a:pt x="162" y="697"/>
                    <a:pt x="189" y="682"/>
                  </a:cubicBezTo>
                  <a:cubicBezTo>
                    <a:pt x="216" y="667"/>
                    <a:pt x="244" y="644"/>
                    <a:pt x="267" y="621"/>
                  </a:cubicBezTo>
                  <a:cubicBezTo>
                    <a:pt x="290" y="598"/>
                    <a:pt x="309" y="582"/>
                    <a:pt x="328" y="544"/>
                  </a:cubicBezTo>
                  <a:cubicBezTo>
                    <a:pt x="347" y="506"/>
                    <a:pt x="369" y="483"/>
                    <a:pt x="379" y="392"/>
                  </a:cubicBezTo>
                  <a:cubicBezTo>
                    <a:pt x="389" y="301"/>
                    <a:pt x="389" y="150"/>
                    <a:pt x="389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7405" name="Line 61"/>
            <p:cNvSpPr>
              <a:spLocks noChangeShapeType="1"/>
            </p:cNvSpPr>
            <p:nvPr/>
          </p:nvSpPr>
          <p:spPr bwMode="auto">
            <a:xfrm>
              <a:off x="2272" y="1905"/>
              <a:ext cx="181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57406" name="Line 62"/>
            <p:cNvSpPr>
              <a:spLocks noChangeShapeType="1"/>
            </p:cNvSpPr>
            <p:nvPr/>
          </p:nvSpPr>
          <p:spPr bwMode="auto">
            <a:xfrm>
              <a:off x="2272" y="1809"/>
              <a:ext cx="242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57407" name="Line 63"/>
            <p:cNvSpPr>
              <a:spLocks noChangeShapeType="1"/>
            </p:cNvSpPr>
            <p:nvPr/>
          </p:nvSpPr>
          <p:spPr bwMode="auto">
            <a:xfrm>
              <a:off x="2272" y="1713"/>
              <a:ext cx="309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57408" name="Line 64"/>
            <p:cNvSpPr>
              <a:spLocks noChangeShapeType="1"/>
            </p:cNvSpPr>
            <p:nvPr/>
          </p:nvSpPr>
          <p:spPr bwMode="auto">
            <a:xfrm>
              <a:off x="2272" y="1616"/>
              <a:ext cx="32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57409" name="Line 65"/>
            <p:cNvSpPr>
              <a:spLocks noChangeShapeType="1"/>
            </p:cNvSpPr>
            <p:nvPr/>
          </p:nvSpPr>
          <p:spPr bwMode="auto">
            <a:xfrm>
              <a:off x="2272" y="1520"/>
              <a:ext cx="32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57410" name="Line 66"/>
            <p:cNvSpPr>
              <a:spLocks noChangeShapeType="1"/>
            </p:cNvSpPr>
            <p:nvPr/>
          </p:nvSpPr>
          <p:spPr bwMode="auto">
            <a:xfrm>
              <a:off x="2272" y="1424"/>
              <a:ext cx="32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</p:grpSp>
      <p:grpSp>
        <p:nvGrpSpPr>
          <p:cNvPr id="57411" name="Group 67"/>
          <p:cNvGrpSpPr>
            <a:grpSpLocks/>
          </p:cNvGrpSpPr>
          <p:nvPr/>
        </p:nvGrpSpPr>
        <p:grpSpPr bwMode="auto">
          <a:xfrm>
            <a:off x="7129463" y="1144588"/>
            <a:ext cx="566737" cy="1646237"/>
            <a:chOff x="3744" y="1148"/>
            <a:chExt cx="357" cy="789"/>
          </a:xfrm>
        </p:grpSpPr>
        <p:sp>
          <p:nvSpPr>
            <p:cNvPr id="57412" name="Line 68"/>
            <p:cNvSpPr>
              <a:spLocks noChangeShapeType="1"/>
            </p:cNvSpPr>
            <p:nvPr/>
          </p:nvSpPr>
          <p:spPr bwMode="auto">
            <a:xfrm flipV="1">
              <a:off x="3744" y="1148"/>
              <a:ext cx="0" cy="7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7413" name="Line 69"/>
            <p:cNvSpPr>
              <a:spLocks noChangeShapeType="1"/>
            </p:cNvSpPr>
            <p:nvPr/>
          </p:nvSpPr>
          <p:spPr bwMode="auto">
            <a:xfrm>
              <a:off x="3744" y="1236"/>
              <a:ext cx="35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57414" name="Freeform 70"/>
            <p:cNvSpPr>
              <a:spLocks/>
            </p:cNvSpPr>
            <p:nvPr/>
          </p:nvSpPr>
          <p:spPr bwMode="auto">
            <a:xfrm>
              <a:off x="3744" y="1152"/>
              <a:ext cx="357" cy="785"/>
            </a:xfrm>
            <a:custGeom>
              <a:avLst/>
              <a:gdLst>
                <a:gd name="T0" fmla="*/ 0 w 493"/>
                <a:gd name="T1" fmla="*/ 704 h 709"/>
                <a:gd name="T2" fmla="*/ 96 w 493"/>
                <a:gd name="T3" fmla="*/ 704 h 709"/>
                <a:gd name="T4" fmla="*/ 324 w 493"/>
                <a:gd name="T5" fmla="*/ 676 h 709"/>
                <a:gd name="T6" fmla="*/ 448 w 493"/>
                <a:gd name="T7" fmla="*/ 624 h 709"/>
                <a:gd name="T8" fmla="*/ 484 w 493"/>
                <a:gd name="T9" fmla="*/ 492 h 709"/>
                <a:gd name="T10" fmla="*/ 492 w 493"/>
                <a:gd name="T11" fmla="*/ 96 h 709"/>
                <a:gd name="T12" fmla="*/ 492 w 493"/>
                <a:gd name="T13" fmla="*/ 0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3" h="709">
                  <a:moveTo>
                    <a:pt x="0" y="704"/>
                  </a:moveTo>
                  <a:cubicBezTo>
                    <a:pt x="21" y="706"/>
                    <a:pt x="42" y="709"/>
                    <a:pt x="96" y="704"/>
                  </a:cubicBezTo>
                  <a:cubicBezTo>
                    <a:pt x="150" y="699"/>
                    <a:pt x="265" y="689"/>
                    <a:pt x="324" y="676"/>
                  </a:cubicBezTo>
                  <a:cubicBezTo>
                    <a:pt x="383" y="663"/>
                    <a:pt x="421" y="655"/>
                    <a:pt x="448" y="624"/>
                  </a:cubicBezTo>
                  <a:cubicBezTo>
                    <a:pt x="475" y="593"/>
                    <a:pt x="477" y="580"/>
                    <a:pt x="484" y="492"/>
                  </a:cubicBezTo>
                  <a:cubicBezTo>
                    <a:pt x="491" y="404"/>
                    <a:pt x="491" y="178"/>
                    <a:pt x="492" y="96"/>
                  </a:cubicBezTo>
                  <a:cubicBezTo>
                    <a:pt x="493" y="14"/>
                    <a:pt x="492" y="7"/>
                    <a:pt x="492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7415" name="Line 71"/>
            <p:cNvSpPr>
              <a:spLocks noChangeShapeType="1"/>
            </p:cNvSpPr>
            <p:nvPr/>
          </p:nvSpPr>
          <p:spPr bwMode="auto">
            <a:xfrm>
              <a:off x="3744" y="1316"/>
              <a:ext cx="35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57416" name="Line 72"/>
            <p:cNvSpPr>
              <a:spLocks noChangeShapeType="1"/>
            </p:cNvSpPr>
            <p:nvPr/>
          </p:nvSpPr>
          <p:spPr bwMode="auto">
            <a:xfrm>
              <a:off x="3744" y="1396"/>
              <a:ext cx="35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57417" name="Line 73"/>
            <p:cNvSpPr>
              <a:spLocks noChangeShapeType="1"/>
            </p:cNvSpPr>
            <p:nvPr/>
          </p:nvSpPr>
          <p:spPr bwMode="auto">
            <a:xfrm>
              <a:off x="3744" y="1476"/>
              <a:ext cx="35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57418" name="Line 74"/>
            <p:cNvSpPr>
              <a:spLocks noChangeShapeType="1"/>
            </p:cNvSpPr>
            <p:nvPr/>
          </p:nvSpPr>
          <p:spPr bwMode="auto">
            <a:xfrm>
              <a:off x="3744" y="1556"/>
              <a:ext cx="35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57419" name="Line 75"/>
            <p:cNvSpPr>
              <a:spLocks noChangeShapeType="1"/>
            </p:cNvSpPr>
            <p:nvPr/>
          </p:nvSpPr>
          <p:spPr bwMode="auto">
            <a:xfrm>
              <a:off x="3744" y="1636"/>
              <a:ext cx="349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57420" name="Line 76"/>
            <p:cNvSpPr>
              <a:spLocks noChangeShapeType="1"/>
            </p:cNvSpPr>
            <p:nvPr/>
          </p:nvSpPr>
          <p:spPr bwMode="auto">
            <a:xfrm>
              <a:off x="3744" y="1716"/>
              <a:ext cx="345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57421" name="Line 77"/>
            <p:cNvSpPr>
              <a:spLocks noChangeShapeType="1"/>
            </p:cNvSpPr>
            <p:nvPr/>
          </p:nvSpPr>
          <p:spPr bwMode="auto">
            <a:xfrm>
              <a:off x="3744" y="1796"/>
              <a:ext cx="341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57422" name="Line 78"/>
            <p:cNvSpPr>
              <a:spLocks noChangeShapeType="1"/>
            </p:cNvSpPr>
            <p:nvPr/>
          </p:nvSpPr>
          <p:spPr bwMode="auto">
            <a:xfrm>
              <a:off x="3744" y="1876"/>
              <a:ext cx="285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</p:grpSp>
      <p:sp>
        <p:nvSpPr>
          <p:cNvPr id="57429" name="Text Box 85"/>
          <p:cNvSpPr txBox="1">
            <a:spLocks noChangeArrowheads="1"/>
          </p:cNvSpPr>
          <p:nvPr/>
        </p:nvSpPr>
        <p:spPr bwMode="auto">
          <a:xfrm>
            <a:off x="1981200" y="1182688"/>
            <a:ext cx="1936750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FR" sz="1800">
                <a:solidFill>
                  <a:schemeClr val="hlink"/>
                </a:solidFill>
              </a:rPr>
              <a:t>Zone écoulement</a:t>
            </a:r>
            <a:br>
              <a:rPr lang="fr-FR" sz="1800">
                <a:solidFill>
                  <a:schemeClr val="hlink"/>
                </a:solidFill>
              </a:rPr>
            </a:br>
            <a:r>
              <a:rPr lang="fr-FR" sz="1800">
                <a:solidFill>
                  <a:schemeClr val="hlink"/>
                </a:solidFill>
              </a:rPr>
              <a:t>fluide parfait</a:t>
            </a:r>
          </a:p>
        </p:txBody>
      </p:sp>
      <p:grpSp>
        <p:nvGrpSpPr>
          <p:cNvPr id="57462" name="Group 118"/>
          <p:cNvGrpSpPr>
            <a:grpSpLocks/>
          </p:cNvGrpSpPr>
          <p:nvPr/>
        </p:nvGrpSpPr>
        <p:grpSpPr bwMode="auto">
          <a:xfrm>
            <a:off x="1889125" y="1200150"/>
            <a:ext cx="4603750" cy="1082675"/>
            <a:chOff x="1190" y="923"/>
            <a:chExt cx="2900" cy="682"/>
          </a:xfrm>
        </p:grpSpPr>
        <p:grpSp>
          <p:nvGrpSpPr>
            <p:cNvPr id="57431" name="Group 87"/>
            <p:cNvGrpSpPr>
              <a:grpSpLocks/>
            </p:cNvGrpSpPr>
            <p:nvPr/>
          </p:nvGrpSpPr>
          <p:grpSpPr bwMode="auto">
            <a:xfrm>
              <a:off x="1637" y="1248"/>
              <a:ext cx="336" cy="246"/>
              <a:chOff x="1637" y="1248"/>
              <a:chExt cx="336" cy="246"/>
            </a:xfrm>
          </p:grpSpPr>
          <p:sp>
            <p:nvSpPr>
              <p:cNvPr id="57432" name="Text Box 88"/>
              <p:cNvSpPr txBox="1">
                <a:spLocks noChangeArrowheads="1"/>
              </p:cNvSpPr>
              <p:nvPr/>
            </p:nvSpPr>
            <p:spPr bwMode="auto">
              <a:xfrm>
                <a:off x="1680" y="1248"/>
                <a:ext cx="209" cy="2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70313" tIns="35157" rIns="70313" bIns="35157">
                <a:spAutoFit/>
              </a:bodyPr>
              <a:lstStyle>
                <a:lvl1pPr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1pPr>
                <a:lvl2pPr marL="40163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80168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20332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160337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0605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5177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29749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4321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r>
                  <a:rPr lang="fr-FR" sz="2100">
                    <a:solidFill>
                      <a:srgbClr val="0000FF"/>
                    </a:solidFill>
                    <a:latin typeface="Times New Roman" charset="0"/>
                  </a:rPr>
                  <a:t>U</a:t>
                </a:r>
              </a:p>
            </p:txBody>
          </p:sp>
          <p:sp>
            <p:nvSpPr>
              <p:cNvPr id="57433" name="Line 89"/>
              <p:cNvSpPr>
                <a:spLocks noChangeShapeType="1"/>
              </p:cNvSpPr>
              <p:nvPr/>
            </p:nvSpPr>
            <p:spPr bwMode="auto">
              <a:xfrm>
                <a:off x="1637" y="1488"/>
                <a:ext cx="336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70313" tIns="35157" rIns="70313" bIns="35157">
                <a:spAutoFit/>
              </a:bodyPr>
              <a:lstStyle/>
              <a:p>
                <a:endParaRPr lang="fr-FR"/>
              </a:p>
            </p:txBody>
          </p:sp>
        </p:grpSp>
        <p:grpSp>
          <p:nvGrpSpPr>
            <p:cNvPr id="57434" name="Group 90"/>
            <p:cNvGrpSpPr>
              <a:grpSpLocks/>
            </p:cNvGrpSpPr>
            <p:nvPr/>
          </p:nvGrpSpPr>
          <p:grpSpPr bwMode="auto">
            <a:xfrm>
              <a:off x="1190" y="1359"/>
              <a:ext cx="336" cy="246"/>
              <a:chOff x="1637" y="1248"/>
              <a:chExt cx="336" cy="246"/>
            </a:xfrm>
          </p:grpSpPr>
          <p:sp>
            <p:nvSpPr>
              <p:cNvPr id="57435" name="Text Box 91"/>
              <p:cNvSpPr txBox="1">
                <a:spLocks noChangeArrowheads="1"/>
              </p:cNvSpPr>
              <p:nvPr/>
            </p:nvSpPr>
            <p:spPr bwMode="auto">
              <a:xfrm>
                <a:off x="1680" y="1248"/>
                <a:ext cx="209" cy="2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70313" tIns="35157" rIns="70313" bIns="35157">
                <a:spAutoFit/>
              </a:bodyPr>
              <a:lstStyle>
                <a:lvl1pPr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1pPr>
                <a:lvl2pPr marL="40163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80168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20332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160337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0605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5177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29749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4321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r>
                  <a:rPr lang="fr-FR" sz="2100">
                    <a:solidFill>
                      <a:srgbClr val="0000FF"/>
                    </a:solidFill>
                    <a:latin typeface="Times New Roman" charset="0"/>
                  </a:rPr>
                  <a:t>U</a:t>
                </a:r>
              </a:p>
            </p:txBody>
          </p:sp>
          <p:sp>
            <p:nvSpPr>
              <p:cNvPr id="57436" name="Line 92"/>
              <p:cNvSpPr>
                <a:spLocks noChangeShapeType="1"/>
              </p:cNvSpPr>
              <p:nvPr/>
            </p:nvSpPr>
            <p:spPr bwMode="auto">
              <a:xfrm>
                <a:off x="1637" y="1488"/>
                <a:ext cx="336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70313" tIns="35157" rIns="70313" bIns="35157">
                <a:spAutoFit/>
              </a:bodyPr>
              <a:lstStyle/>
              <a:p>
                <a:endParaRPr lang="fr-FR"/>
              </a:p>
            </p:txBody>
          </p:sp>
        </p:grpSp>
        <p:grpSp>
          <p:nvGrpSpPr>
            <p:cNvPr id="57437" name="Group 93"/>
            <p:cNvGrpSpPr>
              <a:grpSpLocks/>
            </p:cNvGrpSpPr>
            <p:nvPr/>
          </p:nvGrpSpPr>
          <p:grpSpPr bwMode="auto">
            <a:xfrm>
              <a:off x="2389" y="1104"/>
              <a:ext cx="336" cy="246"/>
              <a:chOff x="1637" y="1248"/>
              <a:chExt cx="336" cy="246"/>
            </a:xfrm>
          </p:grpSpPr>
          <p:sp>
            <p:nvSpPr>
              <p:cNvPr id="57438" name="Text Box 94"/>
              <p:cNvSpPr txBox="1">
                <a:spLocks noChangeArrowheads="1"/>
              </p:cNvSpPr>
              <p:nvPr/>
            </p:nvSpPr>
            <p:spPr bwMode="auto">
              <a:xfrm>
                <a:off x="1680" y="1248"/>
                <a:ext cx="209" cy="2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70313" tIns="35157" rIns="70313" bIns="35157">
                <a:spAutoFit/>
              </a:bodyPr>
              <a:lstStyle>
                <a:lvl1pPr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1pPr>
                <a:lvl2pPr marL="40163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80168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20332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160337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0605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5177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29749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4321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r>
                  <a:rPr lang="fr-FR" sz="2100">
                    <a:solidFill>
                      <a:srgbClr val="0000FF"/>
                    </a:solidFill>
                    <a:latin typeface="Times New Roman" charset="0"/>
                  </a:rPr>
                  <a:t>U</a:t>
                </a:r>
              </a:p>
            </p:txBody>
          </p:sp>
          <p:sp>
            <p:nvSpPr>
              <p:cNvPr id="57439" name="Line 95"/>
              <p:cNvSpPr>
                <a:spLocks noChangeShapeType="1"/>
              </p:cNvSpPr>
              <p:nvPr/>
            </p:nvSpPr>
            <p:spPr bwMode="auto">
              <a:xfrm>
                <a:off x="1637" y="1488"/>
                <a:ext cx="336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70313" tIns="35157" rIns="70313" bIns="35157">
                <a:spAutoFit/>
              </a:bodyPr>
              <a:lstStyle/>
              <a:p>
                <a:endParaRPr lang="fr-FR"/>
              </a:p>
            </p:txBody>
          </p:sp>
        </p:grpSp>
        <p:grpSp>
          <p:nvGrpSpPr>
            <p:cNvPr id="57440" name="Group 96"/>
            <p:cNvGrpSpPr>
              <a:grpSpLocks/>
            </p:cNvGrpSpPr>
            <p:nvPr/>
          </p:nvGrpSpPr>
          <p:grpSpPr bwMode="auto">
            <a:xfrm>
              <a:off x="3754" y="923"/>
              <a:ext cx="336" cy="246"/>
              <a:chOff x="1637" y="1248"/>
              <a:chExt cx="336" cy="246"/>
            </a:xfrm>
          </p:grpSpPr>
          <p:sp>
            <p:nvSpPr>
              <p:cNvPr id="57441" name="Text Box 97"/>
              <p:cNvSpPr txBox="1">
                <a:spLocks noChangeArrowheads="1"/>
              </p:cNvSpPr>
              <p:nvPr/>
            </p:nvSpPr>
            <p:spPr bwMode="auto">
              <a:xfrm>
                <a:off x="1680" y="1248"/>
                <a:ext cx="209" cy="2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70313" tIns="35157" rIns="70313" bIns="35157">
                <a:spAutoFit/>
              </a:bodyPr>
              <a:lstStyle>
                <a:lvl1pPr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1pPr>
                <a:lvl2pPr marL="40163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80168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20332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160337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0605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5177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29749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4321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r>
                  <a:rPr lang="fr-FR" sz="2100">
                    <a:solidFill>
                      <a:srgbClr val="0000FF"/>
                    </a:solidFill>
                    <a:latin typeface="Times New Roman" charset="0"/>
                  </a:rPr>
                  <a:t>U</a:t>
                </a:r>
              </a:p>
            </p:txBody>
          </p:sp>
          <p:sp>
            <p:nvSpPr>
              <p:cNvPr id="57442" name="Line 98"/>
              <p:cNvSpPr>
                <a:spLocks noChangeShapeType="1"/>
              </p:cNvSpPr>
              <p:nvPr/>
            </p:nvSpPr>
            <p:spPr bwMode="auto">
              <a:xfrm>
                <a:off x="1637" y="1488"/>
                <a:ext cx="336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70313" tIns="35157" rIns="70313" bIns="35157">
                <a:spAutoFit/>
              </a:bodyPr>
              <a:lstStyle/>
              <a:p>
                <a:endParaRPr lang="fr-FR"/>
              </a:p>
            </p:txBody>
          </p:sp>
        </p:grpSp>
      </p:grpSp>
      <p:sp>
        <p:nvSpPr>
          <p:cNvPr id="57446" name="AutoShape 102"/>
          <p:cNvSpPr>
            <a:spLocks noChangeArrowheads="1"/>
          </p:cNvSpPr>
          <p:nvPr/>
        </p:nvSpPr>
        <p:spPr bwMode="auto">
          <a:xfrm>
            <a:off x="5105400" y="2554288"/>
            <a:ext cx="152400" cy="228600"/>
          </a:xfrm>
          <a:prstGeom prst="curvedRightArrow">
            <a:avLst>
              <a:gd name="adj1" fmla="val 30000"/>
              <a:gd name="adj2" fmla="val 60000"/>
              <a:gd name="adj3" fmla="val 33333"/>
            </a:avLst>
          </a:prstGeom>
          <a:solidFill>
            <a:srgbClr val="E8E8E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7447" name="AutoShape 103"/>
          <p:cNvSpPr>
            <a:spLocks noChangeArrowheads="1"/>
          </p:cNvSpPr>
          <p:nvPr/>
        </p:nvSpPr>
        <p:spPr bwMode="auto">
          <a:xfrm rot="5400000">
            <a:off x="5219700" y="2211388"/>
            <a:ext cx="152400" cy="228600"/>
          </a:xfrm>
          <a:prstGeom prst="curvedRightArrow">
            <a:avLst>
              <a:gd name="adj1" fmla="val 30000"/>
              <a:gd name="adj2" fmla="val 60000"/>
              <a:gd name="adj3" fmla="val 33333"/>
            </a:avLst>
          </a:prstGeom>
          <a:solidFill>
            <a:srgbClr val="E8E8E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grpSp>
        <p:nvGrpSpPr>
          <p:cNvPr id="57448" name="Group 104"/>
          <p:cNvGrpSpPr>
            <a:grpSpLocks/>
          </p:cNvGrpSpPr>
          <p:nvPr/>
        </p:nvGrpSpPr>
        <p:grpSpPr bwMode="auto">
          <a:xfrm>
            <a:off x="5638800" y="1674813"/>
            <a:ext cx="2971800" cy="1108075"/>
            <a:chOff x="3552" y="1222"/>
            <a:chExt cx="1872" cy="698"/>
          </a:xfrm>
        </p:grpSpPr>
        <p:grpSp>
          <p:nvGrpSpPr>
            <p:cNvPr id="57449" name="Group 105"/>
            <p:cNvGrpSpPr>
              <a:grpSpLocks/>
            </p:cNvGrpSpPr>
            <p:nvPr/>
          </p:nvGrpSpPr>
          <p:grpSpPr bwMode="auto">
            <a:xfrm>
              <a:off x="3552" y="1222"/>
              <a:ext cx="1872" cy="698"/>
              <a:chOff x="3552" y="1222"/>
              <a:chExt cx="1872" cy="698"/>
            </a:xfrm>
          </p:grpSpPr>
          <p:sp>
            <p:nvSpPr>
              <p:cNvPr id="57450" name="AutoShape 106"/>
              <p:cNvSpPr>
                <a:spLocks noChangeArrowheads="1"/>
              </p:cNvSpPr>
              <p:nvPr/>
            </p:nvSpPr>
            <p:spPr bwMode="auto">
              <a:xfrm>
                <a:off x="4900" y="1632"/>
                <a:ext cx="144" cy="240"/>
              </a:xfrm>
              <a:prstGeom prst="curvedLeftArrow">
                <a:avLst>
                  <a:gd name="adj1" fmla="val 33333"/>
                  <a:gd name="adj2" fmla="val 66667"/>
                  <a:gd name="adj3" fmla="val 33333"/>
                </a:avLst>
              </a:prstGeom>
              <a:solidFill>
                <a:srgbClr val="E8E8E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7451" name="AutoShape 107"/>
              <p:cNvSpPr>
                <a:spLocks noChangeArrowheads="1"/>
              </p:cNvSpPr>
              <p:nvPr/>
            </p:nvSpPr>
            <p:spPr bwMode="auto">
              <a:xfrm>
                <a:off x="5136" y="1584"/>
                <a:ext cx="288" cy="192"/>
              </a:xfrm>
              <a:prstGeom prst="curvedUpArrow">
                <a:avLst>
                  <a:gd name="adj1" fmla="val 30000"/>
                  <a:gd name="adj2" fmla="val 60000"/>
                  <a:gd name="adj3" fmla="val 33333"/>
                </a:avLst>
              </a:prstGeom>
              <a:solidFill>
                <a:srgbClr val="E8E8E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7452" name="AutoShape 108"/>
              <p:cNvSpPr>
                <a:spLocks noChangeArrowheads="1"/>
              </p:cNvSpPr>
              <p:nvPr/>
            </p:nvSpPr>
            <p:spPr bwMode="auto">
              <a:xfrm>
                <a:off x="3552" y="1536"/>
                <a:ext cx="96" cy="144"/>
              </a:xfrm>
              <a:prstGeom prst="curvedRightArrow">
                <a:avLst>
                  <a:gd name="adj1" fmla="val 30000"/>
                  <a:gd name="adj2" fmla="val 60000"/>
                  <a:gd name="adj3" fmla="val 33333"/>
                </a:avLst>
              </a:prstGeom>
              <a:solidFill>
                <a:srgbClr val="E8E8E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7453" name="AutoShape 109"/>
              <p:cNvSpPr>
                <a:spLocks noChangeArrowheads="1"/>
              </p:cNvSpPr>
              <p:nvPr/>
            </p:nvSpPr>
            <p:spPr bwMode="auto">
              <a:xfrm rot="5400000" flipH="1">
                <a:off x="4896" y="1285"/>
                <a:ext cx="192" cy="288"/>
              </a:xfrm>
              <a:prstGeom prst="curvedLeftArrow">
                <a:avLst>
                  <a:gd name="adj1" fmla="val 30000"/>
                  <a:gd name="adj2" fmla="val 60000"/>
                  <a:gd name="adj3" fmla="val 33333"/>
                </a:avLst>
              </a:prstGeom>
              <a:solidFill>
                <a:srgbClr val="E8E8E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7454" name="AutoShape 110"/>
              <p:cNvSpPr>
                <a:spLocks noChangeArrowheads="1"/>
              </p:cNvSpPr>
              <p:nvPr/>
            </p:nvSpPr>
            <p:spPr bwMode="auto">
              <a:xfrm flipH="1">
                <a:off x="3552" y="1776"/>
                <a:ext cx="96" cy="144"/>
              </a:xfrm>
              <a:prstGeom prst="curvedRightArrow">
                <a:avLst>
                  <a:gd name="adj1" fmla="val 30000"/>
                  <a:gd name="adj2" fmla="val 60000"/>
                  <a:gd name="adj3" fmla="val 33333"/>
                </a:avLst>
              </a:prstGeom>
              <a:solidFill>
                <a:srgbClr val="E8E8E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7455" name="AutoShape 111"/>
              <p:cNvSpPr>
                <a:spLocks noChangeArrowheads="1"/>
              </p:cNvSpPr>
              <p:nvPr/>
            </p:nvSpPr>
            <p:spPr bwMode="auto">
              <a:xfrm flipV="1">
                <a:off x="5169" y="1222"/>
                <a:ext cx="240" cy="160"/>
              </a:xfrm>
              <a:prstGeom prst="curvedUpArrow">
                <a:avLst>
                  <a:gd name="adj1" fmla="val 30000"/>
                  <a:gd name="adj2" fmla="val 60000"/>
                  <a:gd name="adj3" fmla="val 33333"/>
                </a:avLst>
              </a:prstGeom>
              <a:solidFill>
                <a:srgbClr val="E8E8E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sp>
          <p:nvSpPr>
            <p:cNvPr id="57456" name="AutoShape 112"/>
            <p:cNvSpPr>
              <a:spLocks noChangeArrowheads="1"/>
            </p:cNvSpPr>
            <p:nvPr/>
          </p:nvSpPr>
          <p:spPr bwMode="auto">
            <a:xfrm flipH="1">
              <a:off x="4320" y="1344"/>
              <a:ext cx="96" cy="144"/>
            </a:xfrm>
            <a:prstGeom prst="curvedRightArrow">
              <a:avLst>
                <a:gd name="adj1" fmla="val 30000"/>
                <a:gd name="adj2" fmla="val 60000"/>
                <a:gd name="adj3" fmla="val 33333"/>
              </a:avLst>
            </a:prstGeom>
            <a:solidFill>
              <a:srgbClr val="E8E8E8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7457" name="AutoShape 113"/>
            <p:cNvSpPr>
              <a:spLocks noChangeArrowheads="1"/>
            </p:cNvSpPr>
            <p:nvPr/>
          </p:nvSpPr>
          <p:spPr bwMode="auto">
            <a:xfrm rot="16200000" flipH="1">
              <a:off x="4281" y="1678"/>
              <a:ext cx="144" cy="216"/>
            </a:xfrm>
            <a:prstGeom prst="curvedRightArrow">
              <a:avLst>
                <a:gd name="adj1" fmla="val 30000"/>
                <a:gd name="adj2" fmla="val 60000"/>
                <a:gd name="adj3" fmla="val 33333"/>
              </a:avLst>
            </a:prstGeom>
            <a:solidFill>
              <a:srgbClr val="E8E8E8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57458" name="Text Box 114"/>
          <p:cNvSpPr txBox="1">
            <a:spLocks noChangeArrowheads="1"/>
          </p:cNvSpPr>
          <p:nvPr/>
        </p:nvSpPr>
        <p:spPr bwMode="auto">
          <a:xfrm>
            <a:off x="746125" y="4038600"/>
            <a:ext cx="8152717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200"/>
              <a:t>Or, les gradients de vitesse sont localisés dans la couche limite</a:t>
            </a:r>
          </a:p>
        </p:txBody>
      </p:sp>
      <p:sp>
        <p:nvSpPr>
          <p:cNvPr id="57459" name="Text Box 115"/>
          <p:cNvSpPr txBox="1">
            <a:spLocks noChangeArrowheads="1"/>
          </p:cNvSpPr>
          <p:nvPr/>
        </p:nvSpPr>
        <p:spPr bwMode="auto">
          <a:xfrm>
            <a:off x="1639888" y="5022850"/>
            <a:ext cx="5862637" cy="11493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FR" sz="2200">
                <a:solidFill>
                  <a:srgbClr val="FFFF66"/>
                </a:solidFill>
              </a:rPr>
              <a:t>A l</a:t>
            </a:r>
            <a:r>
              <a:rPr lang="ja-JP" altLang="fr-FR" sz="2200">
                <a:solidFill>
                  <a:srgbClr val="FFFF66"/>
                </a:solidFill>
                <a:latin typeface="Arial"/>
              </a:rPr>
              <a:t>’</a:t>
            </a:r>
            <a:r>
              <a:rPr lang="fr-FR" sz="2200">
                <a:solidFill>
                  <a:srgbClr val="FFFF66"/>
                </a:solidFill>
              </a:rPr>
              <a:t>extérieur de la couche limite</a:t>
            </a:r>
            <a:r>
              <a:rPr lang="fr-FR" sz="2200">
                <a:solidFill>
                  <a:srgbClr val="FFFFFF"/>
                </a:solidFill>
              </a:rPr>
              <a:t>, les forces </a:t>
            </a:r>
            <a:br>
              <a:rPr lang="fr-FR" sz="2200">
                <a:solidFill>
                  <a:srgbClr val="FFFFFF"/>
                </a:solidFill>
              </a:rPr>
            </a:br>
            <a:r>
              <a:rPr lang="fr-FR" sz="2200">
                <a:solidFill>
                  <a:srgbClr val="FFFFFF"/>
                </a:solidFill>
              </a:rPr>
              <a:t>visqueuses sont négligeables</a:t>
            </a:r>
            <a:br>
              <a:rPr lang="fr-FR" sz="2200">
                <a:solidFill>
                  <a:srgbClr val="FFFFFF"/>
                </a:solidFill>
              </a:rPr>
            </a:br>
            <a:r>
              <a:rPr lang="fr-FR" sz="2200">
                <a:solidFill>
                  <a:srgbClr val="FFFF66"/>
                </a:solidFill>
              </a:rPr>
              <a:t>Fluide parfait</a:t>
            </a:r>
            <a:r>
              <a:rPr lang="fr-FR" sz="2200">
                <a:solidFill>
                  <a:srgbClr val="FFFFFF"/>
                </a:solidFill>
              </a:rPr>
              <a:t> !!</a:t>
            </a:r>
          </a:p>
        </p:txBody>
      </p:sp>
      <p:pic>
        <p:nvPicPr>
          <p:cNvPr id="57460" name="Picture 116" descr="&#10;Image 200.png                                                  000E498AMacintosh HD                   C3E3631A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346450"/>
            <a:ext cx="3505200" cy="61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7464" name="Group 120"/>
          <p:cNvGrpSpPr>
            <a:grpSpLocks/>
          </p:cNvGrpSpPr>
          <p:nvPr/>
        </p:nvGrpSpPr>
        <p:grpSpPr bwMode="auto">
          <a:xfrm>
            <a:off x="0" y="1820863"/>
            <a:ext cx="841375" cy="1341437"/>
            <a:chOff x="0" y="1147"/>
            <a:chExt cx="530" cy="845"/>
          </a:xfrm>
        </p:grpSpPr>
        <p:sp>
          <p:nvSpPr>
            <p:cNvPr id="57465" name="Line 121"/>
            <p:cNvSpPr>
              <a:spLocks noChangeShapeType="1"/>
            </p:cNvSpPr>
            <p:nvPr/>
          </p:nvSpPr>
          <p:spPr bwMode="auto">
            <a:xfrm>
              <a:off x="194" y="1147"/>
              <a:ext cx="336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57466" name="Line 122"/>
            <p:cNvSpPr>
              <a:spLocks noChangeShapeType="1"/>
            </p:cNvSpPr>
            <p:nvPr/>
          </p:nvSpPr>
          <p:spPr bwMode="auto">
            <a:xfrm>
              <a:off x="194" y="1334"/>
              <a:ext cx="336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57467" name="Line 123"/>
            <p:cNvSpPr>
              <a:spLocks noChangeShapeType="1"/>
            </p:cNvSpPr>
            <p:nvPr/>
          </p:nvSpPr>
          <p:spPr bwMode="auto">
            <a:xfrm>
              <a:off x="194" y="1520"/>
              <a:ext cx="336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57468" name="Line 124"/>
            <p:cNvSpPr>
              <a:spLocks noChangeShapeType="1"/>
            </p:cNvSpPr>
            <p:nvPr/>
          </p:nvSpPr>
          <p:spPr bwMode="auto">
            <a:xfrm>
              <a:off x="194" y="1707"/>
              <a:ext cx="336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0313" tIns="35157" rIns="70313" bIns="35157">
              <a:spAutoFit/>
            </a:bodyPr>
            <a:lstStyle/>
            <a:p>
              <a:endParaRPr lang="fr-FR"/>
            </a:p>
          </p:txBody>
        </p:sp>
        <p:grpSp>
          <p:nvGrpSpPr>
            <p:cNvPr id="57469" name="Group 125"/>
            <p:cNvGrpSpPr>
              <a:grpSpLocks/>
            </p:cNvGrpSpPr>
            <p:nvPr/>
          </p:nvGrpSpPr>
          <p:grpSpPr bwMode="auto">
            <a:xfrm>
              <a:off x="192" y="1243"/>
              <a:ext cx="336" cy="560"/>
              <a:chOff x="1213" y="3460"/>
              <a:chExt cx="418" cy="560"/>
            </a:xfrm>
          </p:grpSpPr>
          <p:sp>
            <p:nvSpPr>
              <p:cNvPr id="57470" name="Line 126"/>
              <p:cNvSpPr>
                <a:spLocks noChangeShapeType="1"/>
              </p:cNvSpPr>
              <p:nvPr/>
            </p:nvSpPr>
            <p:spPr bwMode="auto">
              <a:xfrm>
                <a:off x="1213" y="3460"/>
                <a:ext cx="418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70313" tIns="35157" rIns="70313" bIns="35157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57471" name="Line 127"/>
              <p:cNvSpPr>
                <a:spLocks noChangeShapeType="1"/>
              </p:cNvSpPr>
              <p:nvPr/>
            </p:nvSpPr>
            <p:spPr bwMode="auto">
              <a:xfrm>
                <a:off x="1213" y="3647"/>
                <a:ext cx="418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70313" tIns="35157" rIns="70313" bIns="35157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57472" name="Line 128"/>
              <p:cNvSpPr>
                <a:spLocks noChangeShapeType="1"/>
              </p:cNvSpPr>
              <p:nvPr/>
            </p:nvSpPr>
            <p:spPr bwMode="auto">
              <a:xfrm>
                <a:off x="1213" y="3833"/>
                <a:ext cx="418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70313" tIns="35157" rIns="70313" bIns="35157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57473" name="Line 129"/>
              <p:cNvSpPr>
                <a:spLocks noChangeShapeType="1"/>
              </p:cNvSpPr>
              <p:nvPr/>
            </p:nvSpPr>
            <p:spPr bwMode="auto">
              <a:xfrm>
                <a:off x="1213" y="4020"/>
                <a:ext cx="418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70313" tIns="35157" rIns="70313" bIns="35157">
                <a:spAutoFit/>
              </a:bodyPr>
              <a:lstStyle/>
              <a:p>
                <a:endParaRPr lang="fr-FR"/>
              </a:p>
            </p:txBody>
          </p:sp>
        </p:grpSp>
        <p:sp>
          <p:nvSpPr>
            <p:cNvPr id="57474" name="Text Box 130"/>
            <p:cNvSpPr txBox="1">
              <a:spLocks noChangeArrowheads="1"/>
            </p:cNvSpPr>
            <p:nvPr/>
          </p:nvSpPr>
          <p:spPr bwMode="auto">
            <a:xfrm>
              <a:off x="0" y="1434"/>
              <a:ext cx="209" cy="2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0313" tIns="35157" rIns="70313" bIns="35157">
              <a:spAutoFit/>
            </a:bodyPr>
            <a:lstStyle>
              <a:lvl1pPr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0163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80168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20332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160337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0605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5177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29749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4321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fr-FR" sz="2100">
                  <a:solidFill>
                    <a:srgbClr val="0000FF"/>
                  </a:solidFill>
                  <a:latin typeface="Times New Roman" charset="0"/>
                </a:rPr>
                <a:t>U</a:t>
              </a:r>
            </a:p>
          </p:txBody>
        </p:sp>
        <p:sp>
          <p:nvSpPr>
            <p:cNvPr id="57475" name="Line 131"/>
            <p:cNvSpPr>
              <a:spLocks noChangeShapeType="1"/>
            </p:cNvSpPr>
            <p:nvPr/>
          </p:nvSpPr>
          <p:spPr bwMode="auto">
            <a:xfrm>
              <a:off x="194" y="1896"/>
              <a:ext cx="336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57476" name="Line 132"/>
            <p:cNvSpPr>
              <a:spLocks noChangeShapeType="1"/>
            </p:cNvSpPr>
            <p:nvPr/>
          </p:nvSpPr>
          <p:spPr bwMode="auto">
            <a:xfrm>
              <a:off x="192" y="1992"/>
              <a:ext cx="336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0313" tIns="35157" rIns="70313" bIns="35157">
              <a:spAutoFit/>
            </a:bodyPr>
            <a:lstStyle/>
            <a:p>
              <a:endParaRPr lang="fr-FR"/>
            </a:p>
          </p:txBody>
        </p:sp>
      </p:grpSp>
      <p:sp>
        <p:nvSpPr>
          <p:cNvPr id="57480" name="Freeform 136"/>
          <p:cNvSpPr>
            <a:spLocks/>
          </p:cNvSpPr>
          <p:nvPr/>
        </p:nvSpPr>
        <p:spPr bwMode="auto">
          <a:xfrm>
            <a:off x="1549400" y="2770188"/>
            <a:ext cx="7112000" cy="254000"/>
          </a:xfrm>
          <a:custGeom>
            <a:avLst/>
            <a:gdLst>
              <a:gd name="T0" fmla="*/ 0 w 4480"/>
              <a:gd name="T1" fmla="*/ 74 h 160"/>
              <a:gd name="T2" fmla="*/ 4480 w 4480"/>
              <a:gd name="T3" fmla="*/ 0 h 160"/>
              <a:gd name="T4" fmla="*/ 4480 w 4480"/>
              <a:gd name="T5" fmla="*/ 160 h 160"/>
              <a:gd name="T6" fmla="*/ 0 w 4480"/>
              <a:gd name="T7" fmla="*/ 74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480" h="160">
                <a:moveTo>
                  <a:pt x="0" y="74"/>
                </a:moveTo>
                <a:lnTo>
                  <a:pt x="4480" y="0"/>
                </a:lnTo>
                <a:lnTo>
                  <a:pt x="4480" y="160"/>
                </a:lnTo>
                <a:lnTo>
                  <a:pt x="0" y="74"/>
                </a:lnTo>
                <a:close/>
              </a:path>
            </a:pathLst>
          </a:custGeom>
          <a:solidFill>
            <a:srgbClr val="E6E6E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grpSp>
        <p:nvGrpSpPr>
          <p:cNvPr id="57482" name="Group 138"/>
          <p:cNvGrpSpPr>
            <a:grpSpLocks/>
          </p:cNvGrpSpPr>
          <p:nvPr/>
        </p:nvGrpSpPr>
        <p:grpSpPr bwMode="auto">
          <a:xfrm>
            <a:off x="3200400" y="2338388"/>
            <a:ext cx="566738" cy="520700"/>
            <a:chOff x="2016" y="1473"/>
            <a:chExt cx="357" cy="328"/>
          </a:xfrm>
        </p:grpSpPr>
        <p:sp>
          <p:nvSpPr>
            <p:cNvPr id="57483" name="Line 139"/>
            <p:cNvSpPr>
              <a:spLocks noChangeShapeType="1"/>
            </p:cNvSpPr>
            <p:nvPr/>
          </p:nvSpPr>
          <p:spPr bwMode="auto">
            <a:xfrm flipV="1">
              <a:off x="2026" y="1473"/>
              <a:ext cx="0" cy="32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7484" name="Text Box 140"/>
            <p:cNvSpPr txBox="1">
              <a:spLocks noChangeArrowheads="1"/>
            </p:cNvSpPr>
            <p:nvPr/>
          </p:nvSpPr>
          <p:spPr bwMode="auto">
            <a:xfrm>
              <a:off x="2016" y="1489"/>
              <a:ext cx="357" cy="2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1800">
                  <a:solidFill>
                    <a:srgbClr val="FF0000"/>
                  </a:solidFill>
                  <a:latin typeface="Symbol" charset="0"/>
                </a:rPr>
                <a:t>d</a:t>
              </a:r>
              <a:r>
                <a:rPr lang="fr-FR" sz="1800">
                  <a:solidFill>
                    <a:srgbClr val="FF0000"/>
                  </a:solidFill>
                </a:rPr>
                <a:t>(</a:t>
              </a:r>
              <a:r>
                <a:rPr lang="fr-FR" sz="1800">
                  <a:solidFill>
                    <a:srgbClr val="0000FF"/>
                  </a:solidFill>
                </a:rPr>
                <a:t>x</a:t>
              </a:r>
              <a:r>
                <a:rPr lang="fr-FR" sz="1800">
                  <a:solidFill>
                    <a:srgbClr val="FF0000"/>
                  </a:solidFill>
                </a:rPr>
                <a:t>)</a:t>
              </a:r>
            </a:p>
          </p:txBody>
        </p:sp>
      </p:grpSp>
      <p:sp>
        <p:nvSpPr>
          <p:cNvPr id="2" name="ZoneTexte 1"/>
          <p:cNvSpPr txBox="1"/>
          <p:nvPr/>
        </p:nvSpPr>
        <p:spPr>
          <a:xfrm>
            <a:off x="1331640" y="3429000"/>
            <a:ext cx="123491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/>
              <a:t>Rappel : </a:t>
            </a:r>
          </a:p>
        </p:txBody>
      </p:sp>
      <p:grpSp>
        <p:nvGrpSpPr>
          <p:cNvPr id="117" name="Grouper 116"/>
          <p:cNvGrpSpPr/>
          <p:nvPr/>
        </p:nvGrpSpPr>
        <p:grpSpPr>
          <a:xfrm>
            <a:off x="1547664" y="2852936"/>
            <a:ext cx="7344816" cy="400110"/>
            <a:chOff x="1547664" y="2852936"/>
            <a:chExt cx="7344816" cy="400110"/>
          </a:xfrm>
        </p:grpSpPr>
        <p:cxnSp>
          <p:nvCxnSpPr>
            <p:cNvPr id="118" name="Connecteur droit 117"/>
            <p:cNvCxnSpPr/>
            <p:nvPr/>
          </p:nvCxnSpPr>
          <p:spPr bwMode="auto">
            <a:xfrm>
              <a:off x="1547664" y="2893330"/>
              <a:ext cx="7344816" cy="0"/>
            </a:xfrm>
            <a:prstGeom prst="line">
              <a:avLst/>
            </a:prstGeom>
            <a:solidFill>
              <a:schemeClr val="accent1"/>
            </a:solidFill>
            <a:ln w="349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grpSp>
          <p:nvGrpSpPr>
            <p:cNvPr id="119" name="Grouper 118"/>
            <p:cNvGrpSpPr/>
            <p:nvPr/>
          </p:nvGrpSpPr>
          <p:grpSpPr>
            <a:xfrm>
              <a:off x="3059832" y="2852936"/>
              <a:ext cx="327500" cy="400110"/>
              <a:chOff x="3059832" y="2852936"/>
              <a:chExt cx="327500" cy="400110"/>
            </a:xfrm>
          </p:grpSpPr>
          <p:sp>
            <p:nvSpPr>
              <p:cNvPr id="120" name="ZoneTexte 119"/>
              <p:cNvSpPr txBox="1"/>
              <p:nvPr/>
            </p:nvSpPr>
            <p:spPr>
              <a:xfrm>
                <a:off x="3059832" y="2852936"/>
                <a:ext cx="32750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>
                    <a:solidFill>
                      <a:srgbClr val="0000FF"/>
                    </a:solidFill>
                  </a:rPr>
                  <a:t>x</a:t>
                </a:r>
              </a:p>
            </p:txBody>
          </p:sp>
          <p:cxnSp>
            <p:nvCxnSpPr>
              <p:cNvPr id="121" name="Connecteur droit 120"/>
              <p:cNvCxnSpPr/>
              <p:nvPr/>
            </p:nvCxnSpPr>
            <p:spPr bwMode="auto">
              <a:xfrm>
                <a:off x="3219723" y="2881511"/>
                <a:ext cx="0" cy="115441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122" name="Group 69"/>
          <p:cNvGrpSpPr>
            <a:grpSpLocks/>
          </p:cNvGrpSpPr>
          <p:nvPr/>
        </p:nvGrpSpPr>
        <p:grpSpPr bwMode="auto">
          <a:xfrm>
            <a:off x="6626058" y="1805046"/>
            <a:ext cx="566738" cy="990600"/>
            <a:chOff x="4176" y="1304"/>
            <a:chExt cx="357" cy="624"/>
          </a:xfrm>
        </p:grpSpPr>
        <p:sp>
          <p:nvSpPr>
            <p:cNvPr id="123" name="Line 70"/>
            <p:cNvSpPr>
              <a:spLocks noChangeShapeType="1"/>
            </p:cNvSpPr>
            <p:nvPr/>
          </p:nvSpPr>
          <p:spPr bwMode="auto">
            <a:xfrm flipV="1">
              <a:off x="4186" y="1304"/>
              <a:ext cx="8" cy="62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4" name="Text Box 71"/>
            <p:cNvSpPr txBox="1">
              <a:spLocks noChangeArrowheads="1"/>
            </p:cNvSpPr>
            <p:nvPr/>
          </p:nvSpPr>
          <p:spPr bwMode="auto">
            <a:xfrm>
              <a:off x="4176" y="1488"/>
              <a:ext cx="357" cy="2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1800">
                  <a:solidFill>
                    <a:srgbClr val="800000"/>
                  </a:solidFill>
                  <a:latin typeface="Symbol" charset="0"/>
                </a:rPr>
                <a:t>d</a:t>
              </a:r>
              <a:r>
                <a:rPr lang="fr-FR" sz="1800">
                  <a:solidFill>
                    <a:srgbClr val="800000"/>
                  </a:solidFill>
                </a:rPr>
                <a:t>(</a:t>
              </a:r>
              <a:r>
                <a:rPr lang="fr-FR" sz="1800">
                  <a:solidFill>
                    <a:srgbClr val="0000FF"/>
                  </a:solidFill>
                </a:rPr>
                <a:t>x</a:t>
              </a:r>
              <a:r>
                <a:rPr lang="fr-FR" sz="1800">
                  <a:solidFill>
                    <a:srgbClr val="800000"/>
                  </a:solidFill>
                </a:rPr>
                <a:t>)</a:t>
              </a:r>
            </a:p>
          </p:txBody>
        </p:sp>
      </p:grpSp>
      <p:sp>
        <p:nvSpPr>
          <p:cNvPr id="4" name="Rectangle 3"/>
          <p:cNvSpPr/>
          <p:nvPr/>
        </p:nvSpPr>
        <p:spPr>
          <a:xfrm>
            <a:off x="1907704" y="4437112"/>
            <a:ext cx="452500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200"/>
              <a:t>donc les forces visqueuses aussi !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5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5" presetClass="emph" presetSubtype="0" repeatCount="5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500" fill="hold"/>
                                        <p:tgtEl>
                                          <p:spTgt spid="574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429" grpId="1" build="allAtOnce"/>
      <p:bldP spid="57429" grpId="2" build="allAtOnce"/>
      <p:bldP spid="57458" grpId="1" uiExpand="1" build="allAtOnce"/>
      <p:bldP spid="57459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Quelles grandeurs quantifiables ?</a:t>
            </a:r>
          </a:p>
        </p:txBody>
      </p:sp>
      <p:grpSp>
        <p:nvGrpSpPr>
          <p:cNvPr id="82947" name="Group 3"/>
          <p:cNvGrpSpPr>
            <a:grpSpLocks/>
          </p:cNvGrpSpPr>
          <p:nvPr/>
        </p:nvGrpSpPr>
        <p:grpSpPr bwMode="auto">
          <a:xfrm>
            <a:off x="914400" y="1169988"/>
            <a:ext cx="7734300" cy="1720850"/>
            <a:chOff x="576" y="904"/>
            <a:chExt cx="4872" cy="1084"/>
          </a:xfrm>
        </p:grpSpPr>
        <p:sp>
          <p:nvSpPr>
            <p:cNvPr id="82948" name="Rectangle 4"/>
            <p:cNvSpPr>
              <a:spLocks noChangeArrowheads="1"/>
            </p:cNvSpPr>
            <p:nvPr/>
          </p:nvSpPr>
          <p:spPr bwMode="auto">
            <a:xfrm>
              <a:off x="2736" y="904"/>
              <a:ext cx="2712" cy="1068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2949" name="Freeform 5"/>
            <p:cNvSpPr>
              <a:spLocks/>
            </p:cNvSpPr>
            <p:nvPr/>
          </p:nvSpPr>
          <p:spPr bwMode="auto">
            <a:xfrm>
              <a:off x="576" y="904"/>
              <a:ext cx="2164" cy="1084"/>
            </a:xfrm>
            <a:custGeom>
              <a:avLst/>
              <a:gdLst>
                <a:gd name="T0" fmla="*/ 604 w 2380"/>
                <a:gd name="T1" fmla="*/ 1084 h 1084"/>
                <a:gd name="T2" fmla="*/ 692 w 2380"/>
                <a:gd name="T3" fmla="*/ 1012 h 1084"/>
                <a:gd name="T4" fmla="*/ 884 w 2380"/>
                <a:gd name="T5" fmla="*/ 920 h 1084"/>
                <a:gd name="T6" fmla="*/ 1032 w 2380"/>
                <a:gd name="T7" fmla="*/ 872 h 1084"/>
                <a:gd name="T8" fmla="*/ 1260 w 2380"/>
                <a:gd name="T9" fmla="*/ 812 h 1084"/>
                <a:gd name="T10" fmla="*/ 1492 w 2380"/>
                <a:gd name="T11" fmla="*/ 764 h 1084"/>
                <a:gd name="T12" fmla="*/ 1688 w 2380"/>
                <a:gd name="T13" fmla="*/ 724 h 1084"/>
                <a:gd name="T14" fmla="*/ 1932 w 2380"/>
                <a:gd name="T15" fmla="*/ 688 h 1084"/>
                <a:gd name="T16" fmla="*/ 2120 w 2380"/>
                <a:gd name="T17" fmla="*/ 668 h 1084"/>
                <a:gd name="T18" fmla="*/ 2288 w 2380"/>
                <a:gd name="T19" fmla="*/ 656 h 1084"/>
                <a:gd name="T20" fmla="*/ 2380 w 2380"/>
                <a:gd name="T21" fmla="*/ 640 h 1084"/>
                <a:gd name="T22" fmla="*/ 2380 w 2380"/>
                <a:gd name="T23" fmla="*/ 0 h 1084"/>
                <a:gd name="T24" fmla="*/ 0 w 2380"/>
                <a:gd name="T25" fmla="*/ 0 h 1084"/>
                <a:gd name="T26" fmla="*/ 0 w 2380"/>
                <a:gd name="T27" fmla="*/ 1084 h 1084"/>
                <a:gd name="T28" fmla="*/ 604 w 2380"/>
                <a:gd name="T29" fmla="*/ 1084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80" h="1084">
                  <a:moveTo>
                    <a:pt x="604" y="1084"/>
                  </a:moveTo>
                  <a:lnTo>
                    <a:pt x="692" y="1012"/>
                  </a:lnTo>
                  <a:lnTo>
                    <a:pt x="884" y="920"/>
                  </a:lnTo>
                  <a:lnTo>
                    <a:pt x="1032" y="872"/>
                  </a:lnTo>
                  <a:lnTo>
                    <a:pt x="1260" y="812"/>
                  </a:lnTo>
                  <a:cubicBezTo>
                    <a:pt x="1489" y="763"/>
                    <a:pt x="1410" y="764"/>
                    <a:pt x="1492" y="764"/>
                  </a:cubicBezTo>
                  <a:cubicBezTo>
                    <a:pt x="1685" y="723"/>
                    <a:pt x="1618" y="724"/>
                    <a:pt x="1688" y="724"/>
                  </a:cubicBezTo>
                  <a:lnTo>
                    <a:pt x="1932" y="688"/>
                  </a:lnTo>
                  <a:lnTo>
                    <a:pt x="2120" y="668"/>
                  </a:lnTo>
                  <a:lnTo>
                    <a:pt x="2288" y="656"/>
                  </a:lnTo>
                  <a:lnTo>
                    <a:pt x="2380" y="640"/>
                  </a:lnTo>
                  <a:lnTo>
                    <a:pt x="2380" y="0"/>
                  </a:lnTo>
                  <a:lnTo>
                    <a:pt x="0" y="0"/>
                  </a:lnTo>
                  <a:lnTo>
                    <a:pt x="0" y="1084"/>
                  </a:lnTo>
                  <a:lnTo>
                    <a:pt x="604" y="1084"/>
                  </a:lnTo>
                  <a:close/>
                </a:path>
              </a:pathLst>
            </a:custGeom>
            <a:solidFill>
              <a:srgbClr val="CC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82950" name="Freeform 6"/>
          <p:cNvSpPr>
            <a:spLocks/>
          </p:cNvSpPr>
          <p:nvPr/>
        </p:nvSpPr>
        <p:spPr bwMode="auto">
          <a:xfrm>
            <a:off x="4440238" y="1511300"/>
            <a:ext cx="4213225" cy="1325563"/>
          </a:xfrm>
          <a:custGeom>
            <a:avLst/>
            <a:gdLst>
              <a:gd name="T0" fmla="*/ 670 w 2654"/>
              <a:gd name="T1" fmla="*/ 395 h 835"/>
              <a:gd name="T2" fmla="*/ 862 w 2654"/>
              <a:gd name="T3" fmla="*/ 339 h 835"/>
              <a:gd name="T4" fmla="*/ 1107 w 2654"/>
              <a:gd name="T5" fmla="*/ 277 h 835"/>
              <a:gd name="T6" fmla="*/ 1406 w 2654"/>
              <a:gd name="T7" fmla="*/ 200 h 835"/>
              <a:gd name="T8" fmla="*/ 1707 w 2654"/>
              <a:gd name="T9" fmla="*/ 139 h 835"/>
              <a:gd name="T10" fmla="*/ 2107 w 2654"/>
              <a:gd name="T11" fmla="*/ 75 h 835"/>
              <a:gd name="T12" fmla="*/ 2470 w 2654"/>
              <a:gd name="T13" fmla="*/ 21 h 835"/>
              <a:gd name="T14" fmla="*/ 2654 w 2654"/>
              <a:gd name="T15" fmla="*/ 0 h 835"/>
              <a:gd name="T16" fmla="*/ 2654 w 2654"/>
              <a:gd name="T17" fmla="*/ 792 h 835"/>
              <a:gd name="T18" fmla="*/ 670 w 2654"/>
              <a:gd name="T19" fmla="*/ 835 h 835"/>
              <a:gd name="T20" fmla="*/ 670 w 2654"/>
              <a:gd name="T21" fmla="*/ 395 h 8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654" h="835">
                <a:moveTo>
                  <a:pt x="670" y="395"/>
                </a:moveTo>
                <a:lnTo>
                  <a:pt x="862" y="339"/>
                </a:lnTo>
                <a:lnTo>
                  <a:pt x="1107" y="277"/>
                </a:lnTo>
                <a:lnTo>
                  <a:pt x="1406" y="200"/>
                </a:lnTo>
                <a:lnTo>
                  <a:pt x="1707" y="139"/>
                </a:lnTo>
                <a:lnTo>
                  <a:pt x="2107" y="75"/>
                </a:lnTo>
                <a:lnTo>
                  <a:pt x="2470" y="21"/>
                </a:lnTo>
                <a:lnTo>
                  <a:pt x="2654" y="0"/>
                </a:lnTo>
                <a:lnTo>
                  <a:pt x="2654" y="792"/>
                </a:lnTo>
                <a:cubicBezTo>
                  <a:pt x="662" y="835"/>
                  <a:pt x="0" y="835"/>
                  <a:pt x="670" y="835"/>
                </a:cubicBezTo>
                <a:lnTo>
                  <a:pt x="670" y="395"/>
                </a:lnTo>
                <a:close/>
              </a:path>
            </a:pathLst>
          </a:custGeom>
          <a:solidFill>
            <a:srgbClr val="FF99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82951" name="Freeform 7"/>
          <p:cNvSpPr>
            <a:spLocks/>
          </p:cNvSpPr>
          <p:nvPr/>
        </p:nvSpPr>
        <p:spPr bwMode="auto">
          <a:xfrm>
            <a:off x="4343400" y="2047875"/>
            <a:ext cx="1162050" cy="793750"/>
          </a:xfrm>
          <a:custGeom>
            <a:avLst/>
            <a:gdLst>
              <a:gd name="T0" fmla="*/ 0 w 732"/>
              <a:gd name="T1" fmla="*/ 500 h 500"/>
              <a:gd name="T2" fmla="*/ 0 w 732"/>
              <a:gd name="T3" fmla="*/ 102 h 500"/>
              <a:gd name="T4" fmla="*/ 24 w 732"/>
              <a:gd name="T5" fmla="*/ 104 h 500"/>
              <a:gd name="T6" fmla="*/ 42 w 732"/>
              <a:gd name="T7" fmla="*/ 100 h 500"/>
              <a:gd name="T8" fmla="*/ 56 w 732"/>
              <a:gd name="T9" fmla="*/ 90 h 500"/>
              <a:gd name="T10" fmla="*/ 80 w 732"/>
              <a:gd name="T11" fmla="*/ 58 h 500"/>
              <a:gd name="T12" fmla="*/ 92 w 732"/>
              <a:gd name="T13" fmla="*/ 50 h 500"/>
              <a:gd name="T14" fmla="*/ 120 w 732"/>
              <a:gd name="T15" fmla="*/ 56 h 500"/>
              <a:gd name="T16" fmla="*/ 162 w 732"/>
              <a:gd name="T17" fmla="*/ 90 h 500"/>
              <a:gd name="T18" fmla="*/ 192 w 732"/>
              <a:gd name="T19" fmla="*/ 98 h 500"/>
              <a:gd name="T20" fmla="*/ 230 w 732"/>
              <a:gd name="T21" fmla="*/ 88 h 500"/>
              <a:gd name="T22" fmla="*/ 322 w 732"/>
              <a:gd name="T23" fmla="*/ 52 h 500"/>
              <a:gd name="T24" fmla="*/ 338 w 732"/>
              <a:gd name="T25" fmla="*/ 50 h 500"/>
              <a:gd name="T26" fmla="*/ 358 w 732"/>
              <a:gd name="T27" fmla="*/ 56 h 500"/>
              <a:gd name="T28" fmla="*/ 402 w 732"/>
              <a:gd name="T29" fmla="*/ 88 h 500"/>
              <a:gd name="T30" fmla="*/ 426 w 732"/>
              <a:gd name="T31" fmla="*/ 100 h 500"/>
              <a:gd name="T32" fmla="*/ 442 w 732"/>
              <a:gd name="T33" fmla="*/ 94 h 500"/>
              <a:gd name="T34" fmla="*/ 472 w 732"/>
              <a:gd name="T35" fmla="*/ 60 h 500"/>
              <a:gd name="T36" fmla="*/ 508 w 732"/>
              <a:gd name="T37" fmla="*/ 12 h 500"/>
              <a:gd name="T38" fmla="*/ 522 w 732"/>
              <a:gd name="T39" fmla="*/ 6 h 500"/>
              <a:gd name="T40" fmla="*/ 536 w 732"/>
              <a:gd name="T41" fmla="*/ 0 h 500"/>
              <a:gd name="T42" fmla="*/ 572 w 732"/>
              <a:gd name="T43" fmla="*/ 16 h 500"/>
              <a:gd name="T44" fmla="*/ 612 w 732"/>
              <a:gd name="T45" fmla="*/ 44 h 500"/>
              <a:gd name="T46" fmla="*/ 638 w 732"/>
              <a:gd name="T47" fmla="*/ 54 h 500"/>
              <a:gd name="T48" fmla="*/ 698 w 732"/>
              <a:gd name="T49" fmla="*/ 52 h 500"/>
              <a:gd name="T50" fmla="*/ 732 w 732"/>
              <a:gd name="T51" fmla="*/ 42 h 500"/>
              <a:gd name="T52" fmla="*/ 732 w 732"/>
              <a:gd name="T53" fmla="*/ 486 h 500"/>
              <a:gd name="T54" fmla="*/ 0 w 732"/>
              <a:gd name="T55" fmla="*/ 500 h 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732" h="500">
                <a:moveTo>
                  <a:pt x="0" y="500"/>
                </a:moveTo>
                <a:lnTo>
                  <a:pt x="0" y="102"/>
                </a:lnTo>
                <a:lnTo>
                  <a:pt x="24" y="104"/>
                </a:lnTo>
                <a:lnTo>
                  <a:pt x="42" y="100"/>
                </a:lnTo>
                <a:lnTo>
                  <a:pt x="56" y="90"/>
                </a:lnTo>
                <a:cubicBezTo>
                  <a:pt x="76" y="56"/>
                  <a:pt x="63" y="58"/>
                  <a:pt x="80" y="58"/>
                </a:cubicBezTo>
                <a:cubicBezTo>
                  <a:pt x="88" y="49"/>
                  <a:pt x="84" y="50"/>
                  <a:pt x="92" y="50"/>
                </a:cubicBezTo>
                <a:lnTo>
                  <a:pt x="120" y="56"/>
                </a:lnTo>
                <a:lnTo>
                  <a:pt x="162" y="90"/>
                </a:lnTo>
                <a:cubicBezTo>
                  <a:pt x="189" y="98"/>
                  <a:pt x="178" y="98"/>
                  <a:pt x="192" y="98"/>
                </a:cubicBezTo>
                <a:lnTo>
                  <a:pt x="230" y="88"/>
                </a:lnTo>
                <a:cubicBezTo>
                  <a:pt x="317" y="51"/>
                  <a:pt x="284" y="52"/>
                  <a:pt x="322" y="52"/>
                </a:cubicBezTo>
                <a:cubicBezTo>
                  <a:pt x="336" y="49"/>
                  <a:pt x="331" y="50"/>
                  <a:pt x="338" y="50"/>
                </a:cubicBezTo>
                <a:cubicBezTo>
                  <a:pt x="358" y="54"/>
                  <a:pt x="358" y="47"/>
                  <a:pt x="358" y="56"/>
                </a:cubicBezTo>
                <a:lnTo>
                  <a:pt x="402" y="88"/>
                </a:lnTo>
                <a:lnTo>
                  <a:pt x="426" y="100"/>
                </a:lnTo>
                <a:lnTo>
                  <a:pt x="442" y="94"/>
                </a:lnTo>
                <a:lnTo>
                  <a:pt x="472" y="60"/>
                </a:lnTo>
                <a:lnTo>
                  <a:pt x="508" y="12"/>
                </a:lnTo>
                <a:lnTo>
                  <a:pt x="522" y="6"/>
                </a:lnTo>
                <a:lnTo>
                  <a:pt x="536" y="0"/>
                </a:lnTo>
                <a:cubicBezTo>
                  <a:pt x="570" y="16"/>
                  <a:pt x="557" y="16"/>
                  <a:pt x="572" y="16"/>
                </a:cubicBezTo>
                <a:cubicBezTo>
                  <a:pt x="610" y="44"/>
                  <a:pt x="594" y="44"/>
                  <a:pt x="612" y="44"/>
                </a:cubicBezTo>
                <a:lnTo>
                  <a:pt x="638" y="54"/>
                </a:lnTo>
                <a:lnTo>
                  <a:pt x="698" y="52"/>
                </a:lnTo>
                <a:lnTo>
                  <a:pt x="732" y="42"/>
                </a:lnTo>
                <a:lnTo>
                  <a:pt x="732" y="486"/>
                </a:lnTo>
                <a:lnTo>
                  <a:pt x="0" y="50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82952" name="Freeform 8"/>
          <p:cNvSpPr>
            <a:spLocks/>
          </p:cNvSpPr>
          <p:nvPr/>
        </p:nvSpPr>
        <p:spPr bwMode="auto">
          <a:xfrm>
            <a:off x="1524000" y="2198688"/>
            <a:ext cx="2819400" cy="692150"/>
          </a:xfrm>
          <a:custGeom>
            <a:avLst/>
            <a:gdLst>
              <a:gd name="T0" fmla="*/ 0 w 1776"/>
              <a:gd name="T1" fmla="*/ 436 h 436"/>
              <a:gd name="T2" fmla="*/ 80 w 1776"/>
              <a:gd name="T3" fmla="*/ 380 h 436"/>
              <a:gd name="T4" fmla="*/ 188 w 1776"/>
              <a:gd name="T5" fmla="*/ 320 h 436"/>
              <a:gd name="T6" fmla="*/ 308 w 1776"/>
              <a:gd name="T7" fmla="*/ 268 h 436"/>
              <a:gd name="T8" fmla="*/ 512 w 1776"/>
              <a:gd name="T9" fmla="*/ 204 h 436"/>
              <a:gd name="T10" fmla="*/ 712 w 1776"/>
              <a:gd name="T11" fmla="*/ 156 h 436"/>
              <a:gd name="T12" fmla="*/ 984 w 1776"/>
              <a:gd name="T13" fmla="*/ 100 h 436"/>
              <a:gd name="T14" fmla="*/ 1120 w 1776"/>
              <a:gd name="T15" fmla="*/ 76 h 436"/>
              <a:gd name="T16" fmla="*/ 1264 w 1776"/>
              <a:gd name="T17" fmla="*/ 52 h 436"/>
              <a:gd name="T18" fmla="*/ 1436 w 1776"/>
              <a:gd name="T19" fmla="*/ 28 h 436"/>
              <a:gd name="T20" fmla="*/ 1564 w 1776"/>
              <a:gd name="T21" fmla="*/ 16 h 436"/>
              <a:gd name="T22" fmla="*/ 1676 w 1776"/>
              <a:gd name="T23" fmla="*/ 4 h 436"/>
              <a:gd name="T24" fmla="*/ 1776 w 1776"/>
              <a:gd name="T25" fmla="*/ 0 h 436"/>
              <a:gd name="T26" fmla="*/ 1776 w 1776"/>
              <a:gd name="T27" fmla="*/ 396 h 436"/>
              <a:gd name="T28" fmla="*/ 0 w 1776"/>
              <a:gd name="T29" fmla="*/ 436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776" h="436">
                <a:moveTo>
                  <a:pt x="0" y="436"/>
                </a:moveTo>
                <a:lnTo>
                  <a:pt x="80" y="380"/>
                </a:lnTo>
                <a:lnTo>
                  <a:pt x="188" y="320"/>
                </a:lnTo>
                <a:lnTo>
                  <a:pt x="308" y="268"/>
                </a:lnTo>
                <a:lnTo>
                  <a:pt x="512" y="204"/>
                </a:lnTo>
                <a:lnTo>
                  <a:pt x="712" y="156"/>
                </a:lnTo>
                <a:lnTo>
                  <a:pt x="984" y="100"/>
                </a:lnTo>
                <a:lnTo>
                  <a:pt x="1120" y="76"/>
                </a:lnTo>
                <a:lnTo>
                  <a:pt x="1264" y="52"/>
                </a:lnTo>
                <a:lnTo>
                  <a:pt x="1436" y="28"/>
                </a:lnTo>
                <a:cubicBezTo>
                  <a:pt x="1561" y="15"/>
                  <a:pt x="1518" y="16"/>
                  <a:pt x="1564" y="16"/>
                </a:cubicBezTo>
                <a:lnTo>
                  <a:pt x="1676" y="4"/>
                </a:lnTo>
                <a:lnTo>
                  <a:pt x="1776" y="0"/>
                </a:lnTo>
                <a:lnTo>
                  <a:pt x="1776" y="396"/>
                </a:lnTo>
                <a:lnTo>
                  <a:pt x="0" y="436"/>
                </a:lnTo>
                <a:close/>
              </a:path>
            </a:pathLst>
          </a:cu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82953" name="Freeform 9"/>
          <p:cNvSpPr>
            <a:spLocks/>
          </p:cNvSpPr>
          <p:nvPr/>
        </p:nvSpPr>
        <p:spPr bwMode="auto">
          <a:xfrm>
            <a:off x="1530350" y="2198688"/>
            <a:ext cx="2819400" cy="685800"/>
          </a:xfrm>
          <a:custGeom>
            <a:avLst/>
            <a:gdLst>
              <a:gd name="T0" fmla="*/ 0 w 1776"/>
              <a:gd name="T1" fmla="*/ 240 h 240"/>
              <a:gd name="T2" fmla="*/ 336 w 1776"/>
              <a:gd name="T3" fmla="*/ 144 h 240"/>
              <a:gd name="T4" fmla="*/ 1056 w 1776"/>
              <a:gd name="T5" fmla="*/ 48 h 240"/>
              <a:gd name="T6" fmla="*/ 1776 w 1776"/>
              <a:gd name="T7" fmla="*/ 0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776" h="240">
                <a:moveTo>
                  <a:pt x="0" y="240"/>
                </a:moveTo>
                <a:cubicBezTo>
                  <a:pt x="80" y="208"/>
                  <a:pt x="160" y="176"/>
                  <a:pt x="336" y="144"/>
                </a:cubicBezTo>
                <a:cubicBezTo>
                  <a:pt x="512" y="112"/>
                  <a:pt x="816" y="72"/>
                  <a:pt x="1056" y="48"/>
                </a:cubicBezTo>
                <a:cubicBezTo>
                  <a:pt x="1296" y="24"/>
                  <a:pt x="1536" y="12"/>
                  <a:pt x="1776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82954" name="Freeform 10"/>
          <p:cNvSpPr>
            <a:spLocks/>
          </p:cNvSpPr>
          <p:nvPr/>
        </p:nvSpPr>
        <p:spPr bwMode="auto">
          <a:xfrm>
            <a:off x="4341813" y="2032000"/>
            <a:ext cx="1143000" cy="177800"/>
          </a:xfrm>
          <a:custGeom>
            <a:avLst/>
            <a:gdLst>
              <a:gd name="T0" fmla="*/ 0 w 720"/>
              <a:gd name="T1" fmla="*/ 104 h 112"/>
              <a:gd name="T2" fmla="*/ 48 w 720"/>
              <a:gd name="T3" fmla="*/ 104 h 112"/>
              <a:gd name="T4" fmla="*/ 96 w 720"/>
              <a:gd name="T5" fmla="*/ 56 h 112"/>
              <a:gd name="T6" fmla="*/ 192 w 720"/>
              <a:gd name="T7" fmla="*/ 104 h 112"/>
              <a:gd name="T8" fmla="*/ 336 w 720"/>
              <a:gd name="T9" fmla="*/ 56 h 112"/>
              <a:gd name="T10" fmla="*/ 432 w 720"/>
              <a:gd name="T11" fmla="*/ 104 h 112"/>
              <a:gd name="T12" fmla="*/ 528 w 720"/>
              <a:gd name="T13" fmla="*/ 8 h 112"/>
              <a:gd name="T14" fmla="*/ 624 w 720"/>
              <a:gd name="T15" fmla="*/ 56 h 112"/>
              <a:gd name="T16" fmla="*/ 720 w 720"/>
              <a:gd name="T17" fmla="*/ 56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20" h="112">
                <a:moveTo>
                  <a:pt x="0" y="104"/>
                </a:moveTo>
                <a:cubicBezTo>
                  <a:pt x="16" y="108"/>
                  <a:pt x="32" y="112"/>
                  <a:pt x="48" y="104"/>
                </a:cubicBezTo>
                <a:cubicBezTo>
                  <a:pt x="64" y="96"/>
                  <a:pt x="72" y="56"/>
                  <a:pt x="96" y="56"/>
                </a:cubicBezTo>
                <a:cubicBezTo>
                  <a:pt x="120" y="56"/>
                  <a:pt x="152" y="104"/>
                  <a:pt x="192" y="104"/>
                </a:cubicBezTo>
                <a:cubicBezTo>
                  <a:pt x="232" y="104"/>
                  <a:pt x="296" y="56"/>
                  <a:pt x="336" y="56"/>
                </a:cubicBezTo>
                <a:cubicBezTo>
                  <a:pt x="376" y="56"/>
                  <a:pt x="400" y="112"/>
                  <a:pt x="432" y="104"/>
                </a:cubicBezTo>
                <a:cubicBezTo>
                  <a:pt x="464" y="96"/>
                  <a:pt x="496" y="16"/>
                  <a:pt x="528" y="8"/>
                </a:cubicBezTo>
                <a:cubicBezTo>
                  <a:pt x="560" y="0"/>
                  <a:pt x="592" y="48"/>
                  <a:pt x="624" y="56"/>
                </a:cubicBezTo>
                <a:cubicBezTo>
                  <a:pt x="656" y="64"/>
                  <a:pt x="704" y="56"/>
                  <a:pt x="720" y="5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82955" name="Freeform 11"/>
          <p:cNvSpPr>
            <a:spLocks/>
          </p:cNvSpPr>
          <p:nvPr/>
        </p:nvSpPr>
        <p:spPr bwMode="auto">
          <a:xfrm>
            <a:off x="5484813" y="1503363"/>
            <a:ext cx="3173412" cy="630237"/>
          </a:xfrm>
          <a:custGeom>
            <a:avLst/>
            <a:gdLst>
              <a:gd name="T0" fmla="*/ 0 w 1999"/>
              <a:gd name="T1" fmla="*/ 364 h 364"/>
              <a:gd name="T2" fmla="*/ 384 w 1999"/>
              <a:gd name="T3" fmla="*/ 268 h 364"/>
              <a:gd name="T4" fmla="*/ 816 w 1999"/>
              <a:gd name="T5" fmla="*/ 172 h 364"/>
              <a:gd name="T6" fmla="*/ 1271 w 1999"/>
              <a:gd name="T7" fmla="*/ 95 h 364"/>
              <a:gd name="T8" fmla="*/ 1999 w 1999"/>
              <a:gd name="T9" fmla="*/ 0 h 3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99" h="364">
                <a:moveTo>
                  <a:pt x="0" y="364"/>
                </a:moveTo>
                <a:cubicBezTo>
                  <a:pt x="124" y="332"/>
                  <a:pt x="248" y="300"/>
                  <a:pt x="384" y="268"/>
                </a:cubicBezTo>
                <a:cubicBezTo>
                  <a:pt x="520" y="236"/>
                  <a:pt x="668" y="201"/>
                  <a:pt x="816" y="172"/>
                </a:cubicBezTo>
                <a:cubicBezTo>
                  <a:pt x="964" y="143"/>
                  <a:pt x="1074" y="124"/>
                  <a:pt x="1271" y="95"/>
                </a:cubicBezTo>
                <a:cubicBezTo>
                  <a:pt x="1468" y="66"/>
                  <a:pt x="1733" y="33"/>
                  <a:pt x="1999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grpSp>
        <p:nvGrpSpPr>
          <p:cNvPr id="82956" name="Group 12"/>
          <p:cNvGrpSpPr>
            <a:grpSpLocks/>
          </p:cNvGrpSpPr>
          <p:nvPr/>
        </p:nvGrpSpPr>
        <p:grpSpPr bwMode="auto">
          <a:xfrm>
            <a:off x="3789363" y="1865313"/>
            <a:ext cx="528637" cy="982662"/>
            <a:chOff x="2266" y="1342"/>
            <a:chExt cx="333" cy="619"/>
          </a:xfrm>
        </p:grpSpPr>
        <p:sp>
          <p:nvSpPr>
            <p:cNvPr id="82957" name="Line 13"/>
            <p:cNvSpPr>
              <a:spLocks noChangeShapeType="1"/>
            </p:cNvSpPr>
            <p:nvPr/>
          </p:nvSpPr>
          <p:spPr bwMode="auto">
            <a:xfrm flipV="1">
              <a:off x="2273" y="1342"/>
              <a:ext cx="0" cy="6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2958" name="Freeform 14"/>
            <p:cNvSpPr>
              <a:spLocks/>
            </p:cNvSpPr>
            <p:nvPr/>
          </p:nvSpPr>
          <p:spPr bwMode="auto">
            <a:xfrm>
              <a:off x="2266" y="1355"/>
              <a:ext cx="330" cy="606"/>
            </a:xfrm>
            <a:custGeom>
              <a:avLst/>
              <a:gdLst>
                <a:gd name="T0" fmla="*/ 0 w 389"/>
                <a:gd name="T1" fmla="*/ 725 h 727"/>
                <a:gd name="T2" fmla="*/ 43 w 389"/>
                <a:gd name="T3" fmla="*/ 725 h 727"/>
                <a:gd name="T4" fmla="*/ 104 w 389"/>
                <a:gd name="T5" fmla="*/ 712 h 727"/>
                <a:gd name="T6" fmla="*/ 189 w 389"/>
                <a:gd name="T7" fmla="*/ 682 h 727"/>
                <a:gd name="T8" fmla="*/ 267 w 389"/>
                <a:gd name="T9" fmla="*/ 621 h 727"/>
                <a:gd name="T10" fmla="*/ 328 w 389"/>
                <a:gd name="T11" fmla="*/ 544 h 727"/>
                <a:gd name="T12" fmla="*/ 379 w 389"/>
                <a:gd name="T13" fmla="*/ 392 h 727"/>
                <a:gd name="T14" fmla="*/ 389 w 389"/>
                <a:gd name="T15" fmla="*/ 0 h 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9" h="727">
                  <a:moveTo>
                    <a:pt x="0" y="725"/>
                  </a:moveTo>
                  <a:cubicBezTo>
                    <a:pt x="13" y="726"/>
                    <a:pt x="26" y="727"/>
                    <a:pt x="43" y="725"/>
                  </a:cubicBezTo>
                  <a:cubicBezTo>
                    <a:pt x="60" y="723"/>
                    <a:pt x="80" y="719"/>
                    <a:pt x="104" y="712"/>
                  </a:cubicBezTo>
                  <a:cubicBezTo>
                    <a:pt x="128" y="705"/>
                    <a:pt x="162" y="697"/>
                    <a:pt x="189" y="682"/>
                  </a:cubicBezTo>
                  <a:cubicBezTo>
                    <a:pt x="216" y="667"/>
                    <a:pt x="244" y="644"/>
                    <a:pt x="267" y="621"/>
                  </a:cubicBezTo>
                  <a:cubicBezTo>
                    <a:pt x="290" y="598"/>
                    <a:pt x="309" y="582"/>
                    <a:pt x="328" y="544"/>
                  </a:cubicBezTo>
                  <a:cubicBezTo>
                    <a:pt x="347" y="506"/>
                    <a:pt x="369" y="483"/>
                    <a:pt x="379" y="392"/>
                  </a:cubicBezTo>
                  <a:cubicBezTo>
                    <a:pt x="389" y="301"/>
                    <a:pt x="389" y="150"/>
                    <a:pt x="389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2959" name="Line 15"/>
            <p:cNvSpPr>
              <a:spLocks noChangeShapeType="1"/>
            </p:cNvSpPr>
            <p:nvPr/>
          </p:nvSpPr>
          <p:spPr bwMode="auto">
            <a:xfrm>
              <a:off x="2272" y="1905"/>
              <a:ext cx="181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82960" name="Line 16"/>
            <p:cNvSpPr>
              <a:spLocks noChangeShapeType="1"/>
            </p:cNvSpPr>
            <p:nvPr/>
          </p:nvSpPr>
          <p:spPr bwMode="auto">
            <a:xfrm>
              <a:off x="2272" y="1809"/>
              <a:ext cx="242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82961" name="Line 17"/>
            <p:cNvSpPr>
              <a:spLocks noChangeShapeType="1"/>
            </p:cNvSpPr>
            <p:nvPr/>
          </p:nvSpPr>
          <p:spPr bwMode="auto">
            <a:xfrm>
              <a:off x="2272" y="1713"/>
              <a:ext cx="309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82962" name="Line 18"/>
            <p:cNvSpPr>
              <a:spLocks noChangeShapeType="1"/>
            </p:cNvSpPr>
            <p:nvPr/>
          </p:nvSpPr>
          <p:spPr bwMode="auto">
            <a:xfrm>
              <a:off x="2272" y="1616"/>
              <a:ext cx="32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82963" name="Line 19"/>
            <p:cNvSpPr>
              <a:spLocks noChangeShapeType="1"/>
            </p:cNvSpPr>
            <p:nvPr/>
          </p:nvSpPr>
          <p:spPr bwMode="auto">
            <a:xfrm>
              <a:off x="2272" y="1520"/>
              <a:ext cx="32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82964" name="Line 20"/>
            <p:cNvSpPr>
              <a:spLocks noChangeShapeType="1"/>
            </p:cNvSpPr>
            <p:nvPr/>
          </p:nvSpPr>
          <p:spPr bwMode="auto">
            <a:xfrm>
              <a:off x="2272" y="1424"/>
              <a:ext cx="32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</p:grpSp>
      <p:sp>
        <p:nvSpPr>
          <p:cNvPr id="82965" name="Line 21"/>
          <p:cNvSpPr>
            <a:spLocks noChangeShapeType="1"/>
          </p:cNvSpPr>
          <p:nvPr/>
        </p:nvSpPr>
        <p:spPr bwMode="auto">
          <a:xfrm>
            <a:off x="4343400" y="1158875"/>
            <a:ext cx="0" cy="1676400"/>
          </a:xfrm>
          <a:prstGeom prst="line">
            <a:avLst/>
          </a:prstGeom>
          <a:noFill/>
          <a:ln w="1587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82966" name="Line 22"/>
          <p:cNvSpPr>
            <a:spLocks noChangeShapeType="1"/>
          </p:cNvSpPr>
          <p:nvPr/>
        </p:nvSpPr>
        <p:spPr bwMode="auto">
          <a:xfrm>
            <a:off x="5502275" y="1143000"/>
            <a:ext cx="0" cy="1676400"/>
          </a:xfrm>
          <a:prstGeom prst="line">
            <a:avLst/>
          </a:prstGeom>
          <a:noFill/>
          <a:ln w="1587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82967" name="AutoShape 23"/>
          <p:cNvSpPr>
            <a:spLocks noChangeArrowheads="1"/>
          </p:cNvSpPr>
          <p:nvPr/>
        </p:nvSpPr>
        <p:spPr bwMode="auto">
          <a:xfrm flipH="1">
            <a:off x="4724400" y="2401888"/>
            <a:ext cx="152400" cy="228600"/>
          </a:xfrm>
          <a:prstGeom prst="curvedRightArrow">
            <a:avLst>
              <a:gd name="adj1" fmla="val 30000"/>
              <a:gd name="adj2" fmla="val 60000"/>
              <a:gd name="adj3" fmla="val 33333"/>
            </a:avLst>
          </a:prstGeom>
          <a:solidFill>
            <a:srgbClr val="E8E8E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grpSp>
        <p:nvGrpSpPr>
          <p:cNvPr id="82968" name="Group 24"/>
          <p:cNvGrpSpPr>
            <a:grpSpLocks/>
          </p:cNvGrpSpPr>
          <p:nvPr/>
        </p:nvGrpSpPr>
        <p:grpSpPr bwMode="auto">
          <a:xfrm>
            <a:off x="5943600" y="1557338"/>
            <a:ext cx="566738" cy="1252537"/>
            <a:chOff x="3744" y="1148"/>
            <a:chExt cx="357" cy="789"/>
          </a:xfrm>
        </p:grpSpPr>
        <p:sp>
          <p:nvSpPr>
            <p:cNvPr id="82969" name="Line 25"/>
            <p:cNvSpPr>
              <a:spLocks noChangeShapeType="1"/>
            </p:cNvSpPr>
            <p:nvPr/>
          </p:nvSpPr>
          <p:spPr bwMode="auto">
            <a:xfrm flipV="1">
              <a:off x="3744" y="1148"/>
              <a:ext cx="0" cy="7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2970" name="Line 26"/>
            <p:cNvSpPr>
              <a:spLocks noChangeShapeType="1"/>
            </p:cNvSpPr>
            <p:nvPr/>
          </p:nvSpPr>
          <p:spPr bwMode="auto">
            <a:xfrm>
              <a:off x="3744" y="1236"/>
              <a:ext cx="35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82971" name="Freeform 27"/>
            <p:cNvSpPr>
              <a:spLocks/>
            </p:cNvSpPr>
            <p:nvPr/>
          </p:nvSpPr>
          <p:spPr bwMode="auto">
            <a:xfrm>
              <a:off x="3744" y="1152"/>
              <a:ext cx="357" cy="785"/>
            </a:xfrm>
            <a:custGeom>
              <a:avLst/>
              <a:gdLst>
                <a:gd name="T0" fmla="*/ 0 w 493"/>
                <a:gd name="T1" fmla="*/ 704 h 709"/>
                <a:gd name="T2" fmla="*/ 96 w 493"/>
                <a:gd name="T3" fmla="*/ 704 h 709"/>
                <a:gd name="T4" fmla="*/ 324 w 493"/>
                <a:gd name="T5" fmla="*/ 676 h 709"/>
                <a:gd name="T6" fmla="*/ 448 w 493"/>
                <a:gd name="T7" fmla="*/ 624 h 709"/>
                <a:gd name="T8" fmla="*/ 484 w 493"/>
                <a:gd name="T9" fmla="*/ 492 h 709"/>
                <a:gd name="T10" fmla="*/ 492 w 493"/>
                <a:gd name="T11" fmla="*/ 96 h 709"/>
                <a:gd name="T12" fmla="*/ 492 w 493"/>
                <a:gd name="T13" fmla="*/ 0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3" h="709">
                  <a:moveTo>
                    <a:pt x="0" y="704"/>
                  </a:moveTo>
                  <a:cubicBezTo>
                    <a:pt x="21" y="706"/>
                    <a:pt x="42" y="709"/>
                    <a:pt x="96" y="704"/>
                  </a:cubicBezTo>
                  <a:cubicBezTo>
                    <a:pt x="150" y="699"/>
                    <a:pt x="265" y="689"/>
                    <a:pt x="324" y="676"/>
                  </a:cubicBezTo>
                  <a:cubicBezTo>
                    <a:pt x="383" y="663"/>
                    <a:pt x="421" y="655"/>
                    <a:pt x="448" y="624"/>
                  </a:cubicBezTo>
                  <a:cubicBezTo>
                    <a:pt x="475" y="593"/>
                    <a:pt x="477" y="580"/>
                    <a:pt x="484" y="492"/>
                  </a:cubicBezTo>
                  <a:cubicBezTo>
                    <a:pt x="491" y="404"/>
                    <a:pt x="491" y="178"/>
                    <a:pt x="492" y="96"/>
                  </a:cubicBezTo>
                  <a:cubicBezTo>
                    <a:pt x="493" y="14"/>
                    <a:pt x="492" y="7"/>
                    <a:pt x="492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2972" name="Line 28"/>
            <p:cNvSpPr>
              <a:spLocks noChangeShapeType="1"/>
            </p:cNvSpPr>
            <p:nvPr/>
          </p:nvSpPr>
          <p:spPr bwMode="auto">
            <a:xfrm>
              <a:off x="3744" y="1316"/>
              <a:ext cx="35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82973" name="Line 29"/>
            <p:cNvSpPr>
              <a:spLocks noChangeShapeType="1"/>
            </p:cNvSpPr>
            <p:nvPr/>
          </p:nvSpPr>
          <p:spPr bwMode="auto">
            <a:xfrm>
              <a:off x="3744" y="1396"/>
              <a:ext cx="35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82974" name="Line 30"/>
            <p:cNvSpPr>
              <a:spLocks noChangeShapeType="1"/>
            </p:cNvSpPr>
            <p:nvPr/>
          </p:nvSpPr>
          <p:spPr bwMode="auto">
            <a:xfrm>
              <a:off x="3744" y="1476"/>
              <a:ext cx="35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82975" name="Line 31"/>
            <p:cNvSpPr>
              <a:spLocks noChangeShapeType="1"/>
            </p:cNvSpPr>
            <p:nvPr/>
          </p:nvSpPr>
          <p:spPr bwMode="auto">
            <a:xfrm>
              <a:off x="3744" y="1556"/>
              <a:ext cx="35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82976" name="Line 32"/>
            <p:cNvSpPr>
              <a:spLocks noChangeShapeType="1"/>
            </p:cNvSpPr>
            <p:nvPr/>
          </p:nvSpPr>
          <p:spPr bwMode="auto">
            <a:xfrm>
              <a:off x="3744" y="1636"/>
              <a:ext cx="349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82977" name="Line 33"/>
            <p:cNvSpPr>
              <a:spLocks noChangeShapeType="1"/>
            </p:cNvSpPr>
            <p:nvPr/>
          </p:nvSpPr>
          <p:spPr bwMode="auto">
            <a:xfrm>
              <a:off x="3744" y="1716"/>
              <a:ext cx="345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82978" name="Line 34"/>
            <p:cNvSpPr>
              <a:spLocks noChangeShapeType="1"/>
            </p:cNvSpPr>
            <p:nvPr/>
          </p:nvSpPr>
          <p:spPr bwMode="auto">
            <a:xfrm>
              <a:off x="3744" y="1796"/>
              <a:ext cx="341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82979" name="Line 35"/>
            <p:cNvSpPr>
              <a:spLocks noChangeShapeType="1"/>
            </p:cNvSpPr>
            <p:nvPr/>
          </p:nvSpPr>
          <p:spPr bwMode="auto">
            <a:xfrm>
              <a:off x="3744" y="1876"/>
              <a:ext cx="285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</p:grpSp>
      <p:grpSp>
        <p:nvGrpSpPr>
          <p:cNvPr id="82980" name="Group 36"/>
          <p:cNvGrpSpPr>
            <a:grpSpLocks/>
          </p:cNvGrpSpPr>
          <p:nvPr/>
        </p:nvGrpSpPr>
        <p:grpSpPr bwMode="auto">
          <a:xfrm>
            <a:off x="2590800" y="2097088"/>
            <a:ext cx="528638" cy="763587"/>
            <a:chOff x="2266" y="1342"/>
            <a:chExt cx="333" cy="619"/>
          </a:xfrm>
        </p:grpSpPr>
        <p:sp>
          <p:nvSpPr>
            <p:cNvPr id="82981" name="Line 37"/>
            <p:cNvSpPr>
              <a:spLocks noChangeShapeType="1"/>
            </p:cNvSpPr>
            <p:nvPr/>
          </p:nvSpPr>
          <p:spPr bwMode="auto">
            <a:xfrm flipV="1">
              <a:off x="2273" y="1342"/>
              <a:ext cx="0" cy="6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2982" name="Freeform 38"/>
            <p:cNvSpPr>
              <a:spLocks/>
            </p:cNvSpPr>
            <p:nvPr/>
          </p:nvSpPr>
          <p:spPr bwMode="auto">
            <a:xfrm>
              <a:off x="2266" y="1355"/>
              <a:ext cx="330" cy="606"/>
            </a:xfrm>
            <a:custGeom>
              <a:avLst/>
              <a:gdLst>
                <a:gd name="T0" fmla="*/ 0 w 389"/>
                <a:gd name="T1" fmla="*/ 725 h 727"/>
                <a:gd name="T2" fmla="*/ 43 w 389"/>
                <a:gd name="T3" fmla="*/ 725 h 727"/>
                <a:gd name="T4" fmla="*/ 104 w 389"/>
                <a:gd name="T5" fmla="*/ 712 h 727"/>
                <a:gd name="T6" fmla="*/ 189 w 389"/>
                <a:gd name="T7" fmla="*/ 682 h 727"/>
                <a:gd name="T8" fmla="*/ 267 w 389"/>
                <a:gd name="T9" fmla="*/ 621 h 727"/>
                <a:gd name="T10" fmla="*/ 328 w 389"/>
                <a:gd name="T11" fmla="*/ 544 h 727"/>
                <a:gd name="T12" fmla="*/ 379 w 389"/>
                <a:gd name="T13" fmla="*/ 392 h 727"/>
                <a:gd name="T14" fmla="*/ 389 w 389"/>
                <a:gd name="T15" fmla="*/ 0 h 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9" h="727">
                  <a:moveTo>
                    <a:pt x="0" y="725"/>
                  </a:moveTo>
                  <a:cubicBezTo>
                    <a:pt x="13" y="726"/>
                    <a:pt x="26" y="727"/>
                    <a:pt x="43" y="725"/>
                  </a:cubicBezTo>
                  <a:cubicBezTo>
                    <a:pt x="60" y="723"/>
                    <a:pt x="80" y="719"/>
                    <a:pt x="104" y="712"/>
                  </a:cubicBezTo>
                  <a:cubicBezTo>
                    <a:pt x="128" y="705"/>
                    <a:pt x="162" y="697"/>
                    <a:pt x="189" y="682"/>
                  </a:cubicBezTo>
                  <a:cubicBezTo>
                    <a:pt x="216" y="667"/>
                    <a:pt x="244" y="644"/>
                    <a:pt x="267" y="621"/>
                  </a:cubicBezTo>
                  <a:cubicBezTo>
                    <a:pt x="290" y="598"/>
                    <a:pt x="309" y="582"/>
                    <a:pt x="328" y="544"/>
                  </a:cubicBezTo>
                  <a:cubicBezTo>
                    <a:pt x="347" y="506"/>
                    <a:pt x="369" y="483"/>
                    <a:pt x="379" y="392"/>
                  </a:cubicBezTo>
                  <a:cubicBezTo>
                    <a:pt x="389" y="301"/>
                    <a:pt x="389" y="150"/>
                    <a:pt x="389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2983" name="Line 39"/>
            <p:cNvSpPr>
              <a:spLocks noChangeShapeType="1"/>
            </p:cNvSpPr>
            <p:nvPr/>
          </p:nvSpPr>
          <p:spPr bwMode="auto">
            <a:xfrm>
              <a:off x="2272" y="1905"/>
              <a:ext cx="181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82984" name="Line 40"/>
            <p:cNvSpPr>
              <a:spLocks noChangeShapeType="1"/>
            </p:cNvSpPr>
            <p:nvPr/>
          </p:nvSpPr>
          <p:spPr bwMode="auto">
            <a:xfrm>
              <a:off x="2272" y="1809"/>
              <a:ext cx="242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82985" name="Line 41"/>
            <p:cNvSpPr>
              <a:spLocks noChangeShapeType="1"/>
            </p:cNvSpPr>
            <p:nvPr/>
          </p:nvSpPr>
          <p:spPr bwMode="auto">
            <a:xfrm>
              <a:off x="2272" y="1713"/>
              <a:ext cx="309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82986" name="Line 42"/>
            <p:cNvSpPr>
              <a:spLocks noChangeShapeType="1"/>
            </p:cNvSpPr>
            <p:nvPr/>
          </p:nvSpPr>
          <p:spPr bwMode="auto">
            <a:xfrm>
              <a:off x="2272" y="1616"/>
              <a:ext cx="32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82987" name="Line 43"/>
            <p:cNvSpPr>
              <a:spLocks noChangeShapeType="1"/>
            </p:cNvSpPr>
            <p:nvPr/>
          </p:nvSpPr>
          <p:spPr bwMode="auto">
            <a:xfrm>
              <a:off x="2272" y="1520"/>
              <a:ext cx="32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82988" name="Line 44"/>
            <p:cNvSpPr>
              <a:spLocks noChangeShapeType="1"/>
            </p:cNvSpPr>
            <p:nvPr/>
          </p:nvSpPr>
          <p:spPr bwMode="auto">
            <a:xfrm>
              <a:off x="2272" y="1424"/>
              <a:ext cx="32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</p:grpSp>
      <p:grpSp>
        <p:nvGrpSpPr>
          <p:cNvPr id="82989" name="Group 45"/>
          <p:cNvGrpSpPr>
            <a:grpSpLocks/>
          </p:cNvGrpSpPr>
          <p:nvPr/>
        </p:nvGrpSpPr>
        <p:grpSpPr bwMode="auto">
          <a:xfrm>
            <a:off x="1876425" y="2290763"/>
            <a:ext cx="528638" cy="582612"/>
            <a:chOff x="2266" y="1342"/>
            <a:chExt cx="333" cy="619"/>
          </a:xfrm>
        </p:grpSpPr>
        <p:sp>
          <p:nvSpPr>
            <p:cNvPr id="82990" name="Line 46"/>
            <p:cNvSpPr>
              <a:spLocks noChangeShapeType="1"/>
            </p:cNvSpPr>
            <p:nvPr/>
          </p:nvSpPr>
          <p:spPr bwMode="auto">
            <a:xfrm flipV="1">
              <a:off x="2273" y="1342"/>
              <a:ext cx="0" cy="6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2991" name="Freeform 47"/>
            <p:cNvSpPr>
              <a:spLocks/>
            </p:cNvSpPr>
            <p:nvPr/>
          </p:nvSpPr>
          <p:spPr bwMode="auto">
            <a:xfrm>
              <a:off x="2266" y="1355"/>
              <a:ext cx="330" cy="606"/>
            </a:xfrm>
            <a:custGeom>
              <a:avLst/>
              <a:gdLst>
                <a:gd name="T0" fmla="*/ 0 w 389"/>
                <a:gd name="T1" fmla="*/ 725 h 727"/>
                <a:gd name="T2" fmla="*/ 43 w 389"/>
                <a:gd name="T3" fmla="*/ 725 h 727"/>
                <a:gd name="T4" fmla="*/ 104 w 389"/>
                <a:gd name="T5" fmla="*/ 712 h 727"/>
                <a:gd name="T6" fmla="*/ 189 w 389"/>
                <a:gd name="T7" fmla="*/ 682 h 727"/>
                <a:gd name="T8" fmla="*/ 267 w 389"/>
                <a:gd name="T9" fmla="*/ 621 h 727"/>
                <a:gd name="T10" fmla="*/ 328 w 389"/>
                <a:gd name="T11" fmla="*/ 544 h 727"/>
                <a:gd name="T12" fmla="*/ 379 w 389"/>
                <a:gd name="T13" fmla="*/ 392 h 727"/>
                <a:gd name="T14" fmla="*/ 389 w 389"/>
                <a:gd name="T15" fmla="*/ 0 h 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9" h="727">
                  <a:moveTo>
                    <a:pt x="0" y="725"/>
                  </a:moveTo>
                  <a:cubicBezTo>
                    <a:pt x="13" y="726"/>
                    <a:pt x="26" y="727"/>
                    <a:pt x="43" y="725"/>
                  </a:cubicBezTo>
                  <a:cubicBezTo>
                    <a:pt x="60" y="723"/>
                    <a:pt x="80" y="719"/>
                    <a:pt x="104" y="712"/>
                  </a:cubicBezTo>
                  <a:cubicBezTo>
                    <a:pt x="128" y="705"/>
                    <a:pt x="162" y="697"/>
                    <a:pt x="189" y="682"/>
                  </a:cubicBezTo>
                  <a:cubicBezTo>
                    <a:pt x="216" y="667"/>
                    <a:pt x="244" y="644"/>
                    <a:pt x="267" y="621"/>
                  </a:cubicBezTo>
                  <a:cubicBezTo>
                    <a:pt x="290" y="598"/>
                    <a:pt x="309" y="582"/>
                    <a:pt x="328" y="544"/>
                  </a:cubicBezTo>
                  <a:cubicBezTo>
                    <a:pt x="347" y="506"/>
                    <a:pt x="369" y="483"/>
                    <a:pt x="379" y="392"/>
                  </a:cubicBezTo>
                  <a:cubicBezTo>
                    <a:pt x="389" y="301"/>
                    <a:pt x="389" y="150"/>
                    <a:pt x="389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2992" name="Line 48"/>
            <p:cNvSpPr>
              <a:spLocks noChangeShapeType="1"/>
            </p:cNvSpPr>
            <p:nvPr/>
          </p:nvSpPr>
          <p:spPr bwMode="auto">
            <a:xfrm>
              <a:off x="2272" y="1905"/>
              <a:ext cx="181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82993" name="Line 49"/>
            <p:cNvSpPr>
              <a:spLocks noChangeShapeType="1"/>
            </p:cNvSpPr>
            <p:nvPr/>
          </p:nvSpPr>
          <p:spPr bwMode="auto">
            <a:xfrm>
              <a:off x="2272" y="1809"/>
              <a:ext cx="242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82994" name="Line 50"/>
            <p:cNvSpPr>
              <a:spLocks noChangeShapeType="1"/>
            </p:cNvSpPr>
            <p:nvPr/>
          </p:nvSpPr>
          <p:spPr bwMode="auto">
            <a:xfrm>
              <a:off x="2272" y="1713"/>
              <a:ext cx="309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82995" name="Line 51"/>
            <p:cNvSpPr>
              <a:spLocks noChangeShapeType="1"/>
            </p:cNvSpPr>
            <p:nvPr/>
          </p:nvSpPr>
          <p:spPr bwMode="auto">
            <a:xfrm>
              <a:off x="2272" y="1616"/>
              <a:ext cx="32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82996" name="Line 52"/>
            <p:cNvSpPr>
              <a:spLocks noChangeShapeType="1"/>
            </p:cNvSpPr>
            <p:nvPr/>
          </p:nvSpPr>
          <p:spPr bwMode="auto">
            <a:xfrm>
              <a:off x="2272" y="1520"/>
              <a:ext cx="32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82997" name="Line 53"/>
            <p:cNvSpPr>
              <a:spLocks noChangeShapeType="1"/>
            </p:cNvSpPr>
            <p:nvPr/>
          </p:nvSpPr>
          <p:spPr bwMode="auto">
            <a:xfrm>
              <a:off x="2272" y="1424"/>
              <a:ext cx="32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</p:grpSp>
      <p:grpSp>
        <p:nvGrpSpPr>
          <p:cNvPr id="82998" name="Group 54"/>
          <p:cNvGrpSpPr>
            <a:grpSpLocks/>
          </p:cNvGrpSpPr>
          <p:nvPr/>
        </p:nvGrpSpPr>
        <p:grpSpPr bwMode="auto">
          <a:xfrm>
            <a:off x="7129463" y="1144588"/>
            <a:ext cx="566737" cy="1646237"/>
            <a:chOff x="3744" y="1148"/>
            <a:chExt cx="357" cy="789"/>
          </a:xfrm>
        </p:grpSpPr>
        <p:sp>
          <p:nvSpPr>
            <p:cNvPr id="82999" name="Line 55"/>
            <p:cNvSpPr>
              <a:spLocks noChangeShapeType="1"/>
            </p:cNvSpPr>
            <p:nvPr/>
          </p:nvSpPr>
          <p:spPr bwMode="auto">
            <a:xfrm flipV="1">
              <a:off x="3744" y="1148"/>
              <a:ext cx="0" cy="7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3000" name="Line 56"/>
            <p:cNvSpPr>
              <a:spLocks noChangeShapeType="1"/>
            </p:cNvSpPr>
            <p:nvPr/>
          </p:nvSpPr>
          <p:spPr bwMode="auto">
            <a:xfrm>
              <a:off x="3744" y="1236"/>
              <a:ext cx="35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83001" name="Freeform 57"/>
            <p:cNvSpPr>
              <a:spLocks/>
            </p:cNvSpPr>
            <p:nvPr/>
          </p:nvSpPr>
          <p:spPr bwMode="auto">
            <a:xfrm>
              <a:off x="3744" y="1152"/>
              <a:ext cx="357" cy="785"/>
            </a:xfrm>
            <a:custGeom>
              <a:avLst/>
              <a:gdLst>
                <a:gd name="T0" fmla="*/ 0 w 493"/>
                <a:gd name="T1" fmla="*/ 704 h 709"/>
                <a:gd name="T2" fmla="*/ 96 w 493"/>
                <a:gd name="T3" fmla="*/ 704 h 709"/>
                <a:gd name="T4" fmla="*/ 324 w 493"/>
                <a:gd name="T5" fmla="*/ 676 h 709"/>
                <a:gd name="T6" fmla="*/ 448 w 493"/>
                <a:gd name="T7" fmla="*/ 624 h 709"/>
                <a:gd name="T8" fmla="*/ 484 w 493"/>
                <a:gd name="T9" fmla="*/ 492 h 709"/>
                <a:gd name="T10" fmla="*/ 492 w 493"/>
                <a:gd name="T11" fmla="*/ 96 h 709"/>
                <a:gd name="T12" fmla="*/ 492 w 493"/>
                <a:gd name="T13" fmla="*/ 0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3" h="709">
                  <a:moveTo>
                    <a:pt x="0" y="704"/>
                  </a:moveTo>
                  <a:cubicBezTo>
                    <a:pt x="21" y="706"/>
                    <a:pt x="42" y="709"/>
                    <a:pt x="96" y="704"/>
                  </a:cubicBezTo>
                  <a:cubicBezTo>
                    <a:pt x="150" y="699"/>
                    <a:pt x="265" y="689"/>
                    <a:pt x="324" y="676"/>
                  </a:cubicBezTo>
                  <a:cubicBezTo>
                    <a:pt x="383" y="663"/>
                    <a:pt x="421" y="655"/>
                    <a:pt x="448" y="624"/>
                  </a:cubicBezTo>
                  <a:cubicBezTo>
                    <a:pt x="475" y="593"/>
                    <a:pt x="477" y="580"/>
                    <a:pt x="484" y="492"/>
                  </a:cubicBezTo>
                  <a:cubicBezTo>
                    <a:pt x="491" y="404"/>
                    <a:pt x="491" y="178"/>
                    <a:pt x="492" y="96"/>
                  </a:cubicBezTo>
                  <a:cubicBezTo>
                    <a:pt x="493" y="14"/>
                    <a:pt x="492" y="7"/>
                    <a:pt x="492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3002" name="Line 58"/>
            <p:cNvSpPr>
              <a:spLocks noChangeShapeType="1"/>
            </p:cNvSpPr>
            <p:nvPr/>
          </p:nvSpPr>
          <p:spPr bwMode="auto">
            <a:xfrm>
              <a:off x="3744" y="1316"/>
              <a:ext cx="35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83003" name="Line 59"/>
            <p:cNvSpPr>
              <a:spLocks noChangeShapeType="1"/>
            </p:cNvSpPr>
            <p:nvPr/>
          </p:nvSpPr>
          <p:spPr bwMode="auto">
            <a:xfrm>
              <a:off x="3744" y="1396"/>
              <a:ext cx="35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83004" name="Line 60"/>
            <p:cNvSpPr>
              <a:spLocks noChangeShapeType="1"/>
            </p:cNvSpPr>
            <p:nvPr/>
          </p:nvSpPr>
          <p:spPr bwMode="auto">
            <a:xfrm>
              <a:off x="3744" y="1476"/>
              <a:ext cx="35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83005" name="Line 61"/>
            <p:cNvSpPr>
              <a:spLocks noChangeShapeType="1"/>
            </p:cNvSpPr>
            <p:nvPr/>
          </p:nvSpPr>
          <p:spPr bwMode="auto">
            <a:xfrm>
              <a:off x="3744" y="1556"/>
              <a:ext cx="35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83006" name="Line 62"/>
            <p:cNvSpPr>
              <a:spLocks noChangeShapeType="1"/>
            </p:cNvSpPr>
            <p:nvPr/>
          </p:nvSpPr>
          <p:spPr bwMode="auto">
            <a:xfrm>
              <a:off x="3744" y="1636"/>
              <a:ext cx="349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83007" name="Line 63"/>
            <p:cNvSpPr>
              <a:spLocks noChangeShapeType="1"/>
            </p:cNvSpPr>
            <p:nvPr/>
          </p:nvSpPr>
          <p:spPr bwMode="auto">
            <a:xfrm>
              <a:off x="3744" y="1716"/>
              <a:ext cx="345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83008" name="Line 64"/>
            <p:cNvSpPr>
              <a:spLocks noChangeShapeType="1"/>
            </p:cNvSpPr>
            <p:nvPr/>
          </p:nvSpPr>
          <p:spPr bwMode="auto">
            <a:xfrm>
              <a:off x="3744" y="1796"/>
              <a:ext cx="341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83009" name="Line 65"/>
            <p:cNvSpPr>
              <a:spLocks noChangeShapeType="1"/>
            </p:cNvSpPr>
            <p:nvPr/>
          </p:nvSpPr>
          <p:spPr bwMode="auto">
            <a:xfrm>
              <a:off x="3744" y="1876"/>
              <a:ext cx="285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endParaRPr lang="fr-FR"/>
            </a:p>
          </p:txBody>
        </p:sp>
      </p:grpSp>
      <p:grpSp>
        <p:nvGrpSpPr>
          <p:cNvPr id="83013" name="Group 69"/>
          <p:cNvGrpSpPr>
            <a:grpSpLocks/>
          </p:cNvGrpSpPr>
          <p:nvPr/>
        </p:nvGrpSpPr>
        <p:grpSpPr bwMode="auto">
          <a:xfrm>
            <a:off x="6629400" y="1804988"/>
            <a:ext cx="566738" cy="990600"/>
            <a:chOff x="4176" y="1304"/>
            <a:chExt cx="357" cy="624"/>
          </a:xfrm>
        </p:grpSpPr>
        <p:sp>
          <p:nvSpPr>
            <p:cNvPr id="83014" name="Line 70"/>
            <p:cNvSpPr>
              <a:spLocks noChangeShapeType="1"/>
            </p:cNvSpPr>
            <p:nvPr/>
          </p:nvSpPr>
          <p:spPr bwMode="auto">
            <a:xfrm flipV="1">
              <a:off x="4186" y="1304"/>
              <a:ext cx="8" cy="62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3015" name="Text Box 71"/>
            <p:cNvSpPr txBox="1">
              <a:spLocks noChangeArrowheads="1"/>
            </p:cNvSpPr>
            <p:nvPr/>
          </p:nvSpPr>
          <p:spPr bwMode="auto">
            <a:xfrm>
              <a:off x="4176" y="1488"/>
              <a:ext cx="357" cy="2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1800">
                  <a:solidFill>
                    <a:srgbClr val="800000"/>
                  </a:solidFill>
                  <a:latin typeface="Symbol" charset="0"/>
                </a:rPr>
                <a:t>d</a:t>
              </a:r>
              <a:r>
                <a:rPr lang="fr-FR" sz="1800">
                  <a:solidFill>
                    <a:srgbClr val="800000"/>
                  </a:solidFill>
                </a:rPr>
                <a:t>(</a:t>
              </a:r>
              <a:r>
                <a:rPr lang="fr-FR" sz="1800">
                  <a:solidFill>
                    <a:srgbClr val="0000FF"/>
                  </a:solidFill>
                </a:rPr>
                <a:t>x</a:t>
              </a:r>
              <a:r>
                <a:rPr lang="fr-FR" sz="1800">
                  <a:solidFill>
                    <a:srgbClr val="800000"/>
                  </a:solidFill>
                </a:rPr>
                <a:t>)</a:t>
              </a:r>
            </a:p>
          </p:txBody>
        </p:sp>
      </p:grpSp>
      <p:sp>
        <p:nvSpPr>
          <p:cNvPr id="83016" name="Text Box 72"/>
          <p:cNvSpPr txBox="1">
            <a:spLocks noChangeArrowheads="1"/>
          </p:cNvSpPr>
          <p:nvPr/>
        </p:nvSpPr>
        <p:spPr bwMode="auto">
          <a:xfrm>
            <a:off x="1981200" y="1182688"/>
            <a:ext cx="1936750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FR" sz="1800">
                <a:solidFill>
                  <a:schemeClr val="hlink"/>
                </a:solidFill>
              </a:rPr>
              <a:t>Zone écoulement</a:t>
            </a:r>
            <a:br>
              <a:rPr lang="fr-FR" sz="1800">
                <a:solidFill>
                  <a:schemeClr val="hlink"/>
                </a:solidFill>
              </a:rPr>
            </a:br>
            <a:r>
              <a:rPr lang="fr-FR" sz="1800">
                <a:solidFill>
                  <a:schemeClr val="hlink"/>
                </a:solidFill>
              </a:rPr>
              <a:t>fluide parfait</a:t>
            </a:r>
          </a:p>
        </p:txBody>
      </p:sp>
      <p:grpSp>
        <p:nvGrpSpPr>
          <p:cNvPr id="83017" name="Group 73"/>
          <p:cNvGrpSpPr>
            <a:grpSpLocks/>
          </p:cNvGrpSpPr>
          <p:nvPr/>
        </p:nvGrpSpPr>
        <p:grpSpPr bwMode="auto">
          <a:xfrm>
            <a:off x="1889125" y="1200150"/>
            <a:ext cx="4603750" cy="1082675"/>
            <a:chOff x="1190" y="923"/>
            <a:chExt cx="2900" cy="682"/>
          </a:xfrm>
        </p:grpSpPr>
        <p:grpSp>
          <p:nvGrpSpPr>
            <p:cNvPr id="83018" name="Group 74"/>
            <p:cNvGrpSpPr>
              <a:grpSpLocks/>
            </p:cNvGrpSpPr>
            <p:nvPr/>
          </p:nvGrpSpPr>
          <p:grpSpPr bwMode="auto">
            <a:xfrm>
              <a:off x="1637" y="1248"/>
              <a:ext cx="336" cy="246"/>
              <a:chOff x="1637" y="1248"/>
              <a:chExt cx="336" cy="246"/>
            </a:xfrm>
          </p:grpSpPr>
          <p:sp>
            <p:nvSpPr>
              <p:cNvPr id="83019" name="Text Box 75"/>
              <p:cNvSpPr txBox="1">
                <a:spLocks noChangeArrowheads="1"/>
              </p:cNvSpPr>
              <p:nvPr/>
            </p:nvSpPr>
            <p:spPr bwMode="auto">
              <a:xfrm>
                <a:off x="1680" y="1248"/>
                <a:ext cx="209" cy="2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70313" tIns="35157" rIns="70313" bIns="35157">
                <a:spAutoFit/>
              </a:bodyPr>
              <a:lstStyle>
                <a:lvl1pPr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1pPr>
                <a:lvl2pPr marL="40163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80168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20332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160337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0605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5177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29749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4321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r>
                  <a:rPr lang="fr-FR" sz="2100">
                    <a:solidFill>
                      <a:srgbClr val="0000FF"/>
                    </a:solidFill>
                    <a:latin typeface="Times New Roman" charset="0"/>
                  </a:rPr>
                  <a:t>U</a:t>
                </a:r>
              </a:p>
            </p:txBody>
          </p:sp>
          <p:sp>
            <p:nvSpPr>
              <p:cNvPr id="83020" name="Line 76"/>
              <p:cNvSpPr>
                <a:spLocks noChangeShapeType="1"/>
              </p:cNvSpPr>
              <p:nvPr/>
            </p:nvSpPr>
            <p:spPr bwMode="auto">
              <a:xfrm>
                <a:off x="1637" y="1488"/>
                <a:ext cx="336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70313" tIns="35157" rIns="70313" bIns="35157">
                <a:spAutoFit/>
              </a:bodyPr>
              <a:lstStyle/>
              <a:p>
                <a:endParaRPr lang="fr-FR"/>
              </a:p>
            </p:txBody>
          </p:sp>
        </p:grpSp>
        <p:grpSp>
          <p:nvGrpSpPr>
            <p:cNvPr id="83021" name="Group 77"/>
            <p:cNvGrpSpPr>
              <a:grpSpLocks/>
            </p:cNvGrpSpPr>
            <p:nvPr/>
          </p:nvGrpSpPr>
          <p:grpSpPr bwMode="auto">
            <a:xfrm>
              <a:off x="1190" y="1359"/>
              <a:ext cx="336" cy="246"/>
              <a:chOff x="1637" y="1248"/>
              <a:chExt cx="336" cy="246"/>
            </a:xfrm>
          </p:grpSpPr>
          <p:sp>
            <p:nvSpPr>
              <p:cNvPr id="83022" name="Text Box 78"/>
              <p:cNvSpPr txBox="1">
                <a:spLocks noChangeArrowheads="1"/>
              </p:cNvSpPr>
              <p:nvPr/>
            </p:nvSpPr>
            <p:spPr bwMode="auto">
              <a:xfrm>
                <a:off x="1680" y="1248"/>
                <a:ext cx="209" cy="2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70313" tIns="35157" rIns="70313" bIns="35157">
                <a:spAutoFit/>
              </a:bodyPr>
              <a:lstStyle>
                <a:lvl1pPr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1pPr>
                <a:lvl2pPr marL="40163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80168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20332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160337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0605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5177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29749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4321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r>
                  <a:rPr lang="fr-FR" sz="2100">
                    <a:solidFill>
                      <a:srgbClr val="0000FF"/>
                    </a:solidFill>
                    <a:latin typeface="Times New Roman" charset="0"/>
                  </a:rPr>
                  <a:t>U</a:t>
                </a:r>
              </a:p>
            </p:txBody>
          </p:sp>
          <p:sp>
            <p:nvSpPr>
              <p:cNvPr id="83023" name="Line 79"/>
              <p:cNvSpPr>
                <a:spLocks noChangeShapeType="1"/>
              </p:cNvSpPr>
              <p:nvPr/>
            </p:nvSpPr>
            <p:spPr bwMode="auto">
              <a:xfrm>
                <a:off x="1637" y="1488"/>
                <a:ext cx="336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70313" tIns="35157" rIns="70313" bIns="35157">
                <a:spAutoFit/>
              </a:bodyPr>
              <a:lstStyle/>
              <a:p>
                <a:endParaRPr lang="fr-FR"/>
              </a:p>
            </p:txBody>
          </p:sp>
        </p:grpSp>
        <p:grpSp>
          <p:nvGrpSpPr>
            <p:cNvPr id="83024" name="Group 80"/>
            <p:cNvGrpSpPr>
              <a:grpSpLocks/>
            </p:cNvGrpSpPr>
            <p:nvPr/>
          </p:nvGrpSpPr>
          <p:grpSpPr bwMode="auto">
            <a:xfrm>
              <a:off x="2389" y="1104"/>
              <a:ext cx="336" cy="246"/>
              <a:chOff x="1637" y="1248"/>
              <a:chExt cx="336" cy="246"/>
            </a:xfrm>
          </p:grpSpPr>
          <p:sp>
            <p:nvSpPr>
              <p:cNvPr id="83025" name="Text Box 81"/>
              <p:cNvSpPr txBox="1">
                <a:spLocks noChangeArrowheads="1"/>
              </p:cNvSpPr>
              <p:nvPr/>
            </p:nvSpPr>
            <p:spPr bwMode="auto">
              <a:xfrm>
                <a:off x="1680" y="1248"/>
                <a:ext cx="209" cy="2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70313" tIns="35157" rIns="70313" bIns="35157">
                <a:spAutoFit/>
              </a:bodyPr>
              <a:lstStyle>
                <a:lvl1pPr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1pPr>
                <a:lvl2pPr marL="40163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80168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20332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160337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0605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5177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29749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4321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r>
                  <a:rPr lang="fr-FR" sz="2100">
                    <a:solidFill>
                      <a:srgbClr val="0000FF"/>
                    </a:solidFill>
                    <a:latin typeface="Times New Roman" charset="0"/>
                  </a:rPr>
                  <a:t>U</a:t>
                </a:r>
              </a:p>
            </p:txBody>
          </p:sp>
          <p:sp>
            <p:nvSpPr>
              <p:cNvPr id="83026" name="Line 82"/>
              <p:cNvSpPr>
                <a:spLocks noChangeShapeType="1"/>
              </p:cNvSpPr>
              <p:nvPr/>
            </p:nvSpPr>
            <p:spPr bwMode="auto">
              <a:xfrm>
                <a:off x="1637" y="1488"/>
                <a:ext cx="336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70313" tIns="35157" rIns="70313" bIns="35157">
                <a:spAutoFit/>
              </a:bodyPr>
              <a:lstStyle/>
              <a:p>
                <a:endParaRPr lang="fr-FR"/>
              </a:p>
            </p:txBody>
          </p:sp>
        </p:grpSp>
        <p:grpSp>
          <p:nvGrpSpPr>
            <p:cNvPr id="83027" name="Group 83"/>
            <p:cNvGrpSpPr>
              <a:grpSpLocks/>
            </p:cNvGrpSpPr>
            <p:nvPr/>
          </p:nvGrpSpPr>
          <p:grpSpPr bwMode="auto">
            <a:xfrm>
              <a:off x="3754" y="923"/>
              <a:ext cx="336" cy="246"/>
              <a:chOff x="1637" y="1248"/>
              <a:chExt cx="336" cy="246"/>
            </a:xfrm>
          </p:grpSpPr>
          <p:sp>
            <p:nvSpPr>
              <p:cNvPr id="83028" name="Text Box 84"/>
              <p:cNvSpPr txBox="1">
                <a:spLocks noChangeArrowheads="1"/>
              </p:cNvSpPr>
              <p:nvPr/>
            </p:nvSpPr>
            <p:spPr bwMode="auto">
              <a:xfrm>
                <a:off x="1680" y="1248"/>
                <a:ext cx="209" cy="2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70313" tIns="35157" rIns="70313" bIns="35157">
                <a:spAutoFit/>
              </a:bodyPr>
              <a:lstStyle>
                <a:lvl1pPr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1pPr>
                <a:lvl2pPr marL="40163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80168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20332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160337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0605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5177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29749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4321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r>
                  <a:rPr lang="fr-FR" sz="2100">
                    <a:solidFill>
                      <a:srgbClr val="0000FF"/>
                    </a:solidFill>
                    <a:latin typeface="Times New Roman" charset="0"/>
                  </a:rPr>
                  <a:t>U</a:t>
                </a:r>
              </a:p>
            </p:txBody>
          </p:sp>
          <p:sp>
            <p:nvSpPr>
              <p:cNvPr id="83029" name="Line 85"/>
              <p:cNvSpPr>
                <a:spLocks noChangeShapeType="1"/>
              </p:cNvSpPr>
              <p:nvPr/>
            </p:nvSpPr>
            <p:spPr bwMode="auto">
              <a:xfrm>
                <a:off x="1637" y="1488"/>
                <a:ext cx="336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70313" tIns="35157" rIns="70313" bIns="35157">
                <a:spAutoFit/>
              </a:bodyPr>
              <a:lstStyle/>
              <a:p>
                <a:endParaRPr lang="fr-FR"/>
              </a:p>
            </p:txBody>
          </p:sp>
        </p:grpSp>
      </p:grpSp>
      <p:sp>
        <p:nvSpPr>
          <p:cNvPr id="83030" name="AutoShape 86"/>
          <p:cNvSpPr>
            <a:spLocks noChangeArrowheads="1"/>
          </p:cNvSpPr>
          <p:nvPr/>
        </p:nvSpPr>
        <p:spPr bwMode="auto">
          <a:xfrm>
            <a:off x="5105400" y="2554288"/>
            <a:ext cx="152400" cy="228600"/>
          </a:xfrm>
          <a:prstGeom prst="curvedRightArrow">
            <a:avLst>
              <a:gd name="adj1" fmla="val 30000"/>
              <a:gd name="adj2" fmla="val 60000"/>
              <a:gd name="adj3" fmla="val 33333"/>
            </a:avLst>
          </a:prstGeom>
          <a:solidFill>
            <a:srgbClr val="E8E8E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83031" name="AutoShape 87"/>
          <p:cNvSpPr>
            <a:spLocks noChangeArrowheads="1"/>
          </p:cNvSpPr>
          <p:nvPr/>
        </p:nvSpPr>
        <p:spPr bwMode="auto">
          <a:xfrm rot="5400000">
            <a:off x="5219700" y="2211388"/>
            <a:ext cx="152400" cy="228600"/>
          </a:xfrm>
          <a:prstGeom prst="curvedRightArrow">
            <a:avLst>
              <a:gd name="adj1" fmla="val 30000"/>
              <a:gd name="adj2" fmla="val 60000"/>
              <a:gd name="adj3" fmla="val 33333"/>
            </a:avLst>
          </a:prstGeom>
          <a:solidFill>
            <a:srgbClr val="E8E8E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grpSp>
        <p:nvGrpSpPr>
          <p:cNvPr id="83032" name="Group 88"/>
          <p:cNvGrpSpPr>
            <a:grpSpLocks/>
          </p:cNvGrpSpPr>
          <p:nvPr/>
        </p:nvGrpSpPr>
        <p:grpSpPr bwMode="auto">
          <a:xfrm>
            <a:off x="5638800" y="1674813"/>
            <a:ext cx="2971800" cy="1108075"/>
            <a:chOff x="3552" y="1222"/>
            <a:chExt cx="1872" cy="698"/>
          </a:xfrm>
        </p:grpSpPr>
        <p:grpSp>
          <p:nvGrpSpPr>
            <p:cNvPr id="83033" name="Group 89"/>
            <p:cNvGrpSpPr>
              <a:grpSpLocks/>
            </p:cNvGrpSpPr>
            <p:nvPr/>
          </p:nvGrpSpPr>
          <p:grpSpPr bwMode="auto">
            <a:xfrm>
              <a:off x="3552" y="1222"/>
              <a:ext cx="1872" cy="698"/>
              <a:chOff x="3552" y="1222"/>
              <a:chExt cx="1872" cy="698"/>
            </a:xfrm>
          </p:grpSpPr>
          <p:sp>
            <p:nvSpPr>
              <p:cNvPr id="83034" name="AutoShape 90"/>
              <p:cNvSpPr>
                <a:spLocks noChangeArrowheads="1"/>
              </p:cNvSpPr>
              <p:nvPr/>
            </p:nvSpPr>
            <p:spPr bwMode="auto">
              <a:xfrm>
                <a:off x="4900" y="1632"/>
                <a:ext cx="144" cy="240"/>
              </a:xfrm>
              <a:prstGeom prst="curvedLeftArrow">
                <a:avLst>
                  <a:gd name="adj1" fmla="val 33333"/>
                  <a:gd name="adj2" fmla="val 66667"/>
                  <a:gd name="adj3" fmla="val 33333"/>
                </a:avLst>
              </a:prstGeom>
              <a:solidFill>
                <a:srgbClr val="E8E8E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3035" name="AutoShape 91"/>
              <p:cNvSpPr>
                <a:spLocks noChangeArrowheads="1"/>
              </p:cNvSpPr>
              <p:nvPr/>
            </p:nvSpPr>
            <p:spPr bwMode="auto">
              <a:xfrm>
                <a:off x="5136" y="1584"/>
                <a:ext cx="288" cy="192"/>
              </a:xfrm>
              <a:prstGeom prst="curvedUpArrow">
                <a:avLst>
                  <a:gd name="adj1" fmla="val 30000"/>
                  <a:gd name="adj2" fmla="val 60000"/>
                  <a:gd name="adj3" fmla="val 33333"/>
                </a:avLst>
              </a:prstGeom>
              <a:solidFill>
                <a:srgbClr val="E8E8E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3036" name="AutoShape 92"/>
              <p:cNvSpPr>
                <a:spLocks noChangeArrowheads="1"/>
              </p:cNvSpPr>
              <p:nvPr/>
            </p:nvSpPr>
            <p:spPr bwMode="auto">
              <a:xfrm>
                <a:off x="3552" y="1536"/>
                <a:ext cx="96" cy="144"/>
              </a:xfrm>
              <a:prstGeom prst="curvedRightArrow">
                <a:avLst>
                  <a:gd name="adj1" fmla="val 30000"/>
                  <a:gd name="adj2" fmla="val 60000"/>
                  <a:gd name="adj3" fmla="val 33333"/>
                </a:avLst>
              </a:prstGeom>
              <a:solidFill>
                <a:srgbClr val="E8E8E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3037" name="AutoShape 93"/>
              <p:cNvSpPr>
                <a:spLocks noChangeArrowheads="1"/>
              </p:cNvSpPr>
              <p:nvPr/>
            </p:nvSpPr>
            <p:spPr bwMode="auto">
              <a:xfrm rot="5400000" flipH="1">
                <a:off x="4896" y="1285"/>
                <a:ext cx="192" cy="288"/>
              </a:xfrm>
              <a:prstGeom prst="curvedLeftArrow">
                <a:avLst>
                  <a:gd name="adj1" fmla="val 30000"/>
                  <a:gd name="adj2" fmla="val 60000"/>
                  <a:gd name="adj3" fmla="val 33333"/>
                </a:avLst>
              </a:prstGeom>
              <a:solidFill>
                <a:srgbClr val="E8E8E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3038" name="AutoShape 94"/>
              <p:cNvSpPr>
                <a:spLocks noChangeArrowheads="1"/>
              </p:cNvSpPr>
              <p:nvPr/>
            </p:nvSpPr>
            <p:spPr bwMode="auto">
              <a:xfrm flipH="1">
                <a:off x="3552" y="1776"/>
                <a:ext cx="96" cy="144"/>
              </a:xfrm>
              <a:prstGeom prst="curvedRightArrow">
                <a:avLst>
                  <a:gd name="adj1" fmla="val 30000"/>
                  <a:gd name="adj2" fmla="val 60000"/>
                  <a:gd name="adj3" fmla="val 33333"/>
                </a:avLst>
              </a:prstGeom>
              <a:solidFill>
                <a:srgbClr val="E8E8E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3039" name="AutoShape 95"/>
              <p:cNvSpPr>
                <a:spLocks noChangeArrowheads="1"/>
              </p:cNvSpPr>
              <p:nvPr/>
            </p:nvSpPr>
            <p:spPr bwMode="auto">
              <a:xfrm flipV="1">
                <a:off x="5169" y="1222"/>
                <a:ext cx="240" cy="160"/>
              </a:xfrm>
              <a:prstGeom prst="curvedUpArrow">
                <a:avLst>
                  <a:gd name="adj1" fmla="val 30000"/>
                  <a:gd name="adj2" fmla="val 60000"/>
                  <a:gd name="adj3" fmla="val 33333"/>
                </a:avLst>
              </a:prstGeom>
              <a:solidFill>
                <a:srgbClr val="E8E8E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sp>
          <p:nvSpPr>
            <p:cNvPr id="83040" name="AutoShape 96"/>
            <p:cNvSpPr>
              <a:spLocks noChangeArrowheads="1"/>
            </p:cNvSpPr>
            <p:nvPr/>
          </p:nvSpPr>
          <p:spPr bwMode="auto">
            <a:xfrm flipH="1">
              <a:off x="4320" y="1344"/>
              <a:ext cx="96" cy="144"/>
            </a:xfrm>
            <a:prstGeom prst="curvedRightArrow">
              <a:avLst>
                <a:gd name="adj1" fmla="val 30000"/>
                <a:gd name="adj2" fmla="val 60000"/>
                <a:gd name="adj3" fmla="val 33333"/>
              </a:avLst>
            </a:prstGeom>
            <a:solidFill>
              <a:srgbClr val="E8E8E8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3041" name="AutoShape 97"/>
            <p:cNvSpPr>
              <a:spLocks noChangeArrowheads="1"/>
            </p:cNvSpPr>
            <p:nvPr/>
          </p:nvSpPr>
          <p:spPr bwMode="auto">
            <a:xfrm rot="16200000" flipH="1">
              <a:off x="4281" y="1678"/>
              <a:ext cx="144" cy="216"/>
            </a:xfrm>
            <a:prstGeom prst="curvedRightArrow">
              <a:avLst>
                <a:gd name="adj1" fmla="val 30000"/>
                <a:gd name="adj2" fmla="val 60000"/>
                <a:gd name="adj3" fmla="val 33333"/>
              </a:avLst>
            </a:prstGeom>
            <a:solidFill>
              <a:srgbClr val="E8E8E8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83042" name="Group 98"/>
          <p:cNvGrpSpPr>
            <a:grpSpLocks/>
          </p:cNvGrpSpPr>
          <p:nvPr/>
        </p:nvGrpSpPr>
        <p:grpSpPr bwMode="auto">
          <a:xfrm>
            <a:off x="0" y="1820863"/>
            <a:ext cx="841375" cy="1341437"/>
            <a:chOff x="0" y="1147"/>
            <a:chExt cx="530" cy="845"/>
          </a:xfrm>
        </p:grpSpPr>
        <p:sp>
          <p:nvSpPr>
            <p:cNvPr id="83043" name="Line 99"/>
            <p:cNvSpPr>
              <a:spLocks noChangeShapeType="1"/>
            </p:cNvSpPr>
            <p:nvPr/>
          </p:nvSpPr>
          <p:spPr bwMode="auto">
            <a:xfrm>
              <a:off x="194" y="1147"/>
              <a:ext cx="336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83044" name="Line 100"/>
            <p:cNvSpPr>
              <a:spLocks noChangeShapeType="1"/>
            </p:cNvSpPr>
            <p:nvPr/>
          </p:nvSpPr>
          <p:spPr bwMode="auto">
            <a:xfrm>
              <a:off x="194" y="1334"/>
              <a:ext cx="336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83045" name="Line 101"/>
            <p:cNvSpPr>
              <a:spLocks noChangeShapeType="1"/>
            </p:cNvSpPr>
            <p:nvPr/>
          </p:nvSpPr>
          <p:spPr bwMode="auto">
            <a:xfrm>
              <a:off x="194" y="1520"/>
              <a:ext cx="336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83046" name="Line 102"/>
            <p:cNvSpPr>
              <a:spLocks noChangeShapeType="1"/>
            </p:cNvSpPr>
            <p:nvPr/>
          </p:nvSpPr>
          <p:spPr bwMode="auto">
            <a:xfrm>
              <a:off x="194" y="1707"/>
              <a:ext cx="336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0313" tIns="35157" rIns="70313" bIns="35157">
              <a:spAutoFit/>
            </a:bodyPr>
            <a:lstStyle/>
            <a:p>
              <a:endParaRPr lang="fr-FR"/>
            </a:p>
          </p:txBody>
        </p:sp>
        <p:grpSp>
          <p:nvGrpSpPr>
            <p:cNvPr id="83047" name="Group 103"/>
            <p:cNvGrpSpPr>
              <a:grpSpLocks/>
            </p:cNvGrpSpPr>
            <p:nvPr/>
          </p:nvGrpSpPr>
          <p:grpSpPr bwMode="auto">
            <a:xfrm>
              <a:off x="192" y="1243"/>
              <a:ext cx="336" cy="560"/>
              <a:chOff x="1213" y="3460"/>
              <a:chExt cx="418" cy="560"/>
            </a:xfrm>
          </p:grpSpPr>
          <p:sp>
            <p:nvSpPr>
              <p:cNvPr id="83048" name="Line 104"/>
              <p:cNvSpPr>
                <a:spLocks noChangeShapeType="1"/>
              </p:cNvSpPr>
              <p:nvPr/>
            </p:nvSpPr>
            <p:spPr bwMode="auto">
              <a:xfrm>
                <a:off x="1213" y="3460"/>
                <a:ext cx="418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70313" tIns="35157" rIns="70313" bIns="35157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83049" name="Line 105"/>
              <p:cNvSpPr>
                <a:spLocks noChangeShapeType="1"/>
              </p:cNvSpPr>
              <p:nvPr/>
            </p:nvSpPr>
            <p:spPr bwMode="auto">
              <a:xfrm>
                <a:off x="1213" y="3647"/>
                <a:ext cx="418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70313" tIns="35157" rIns="70313" bIns="35157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83050" name="Line 106"/>
              <p:cNvSpPr>
                <a:spLocks noChangeShapeType="1"/>
              </p:cNvSpPr>
              <p:nvPr/>
            </p:nvSpPr>
            <p:spPr bwMode="auto">
              <a:xfrm>
                <a:off x="1213" y="3833"/>
                <a:ext cx="418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70313" tIns="35157" rIns="70313" bIns="35157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83051" name="Line 107"/>
              <p:cNvSpPr>
                <a:spLocks noChangeShapeType="1"/>
              </p:cNvSpPr>
              <p:nvPr/>
            </p:nvSpPr>
            <p:spPr bwMode="auto">
              <a:xfrm>
                <a:off x="1213" y="4020"/>
                <a:ext cx="418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70313" tIns="35157" rIns="70313" bIns="35157">
                <a:spAutoFit/>
              </a:bodyPr>
              <a:lstStyle/>
              <a:p>
                <a:endParaRPr lang="fr-FR"/>
              </a:p>
            </p:txBody>
          </p:sp>
        </p:grpSp>
        <p:sp>
          <p:nvSpPr>
            <p:cNvPr id="83052" name="Text Box 108"/>
            <p:cNvSpPr txBox="1">
              <a:spLocks noChangeArrowheads="1"/>
            </p:cNvSpPr>
            <p:nvPr/>
          </p:nvSpPr>
          <p:spPr bwMode="auto">
            <a:xfrm>
              <a:off x="0" y="1434"/>
              <a:ext cx="209" cy="2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0313" tIns="35157" rIns="70313" bIns="35157">
              <a:spAutoFit/>
            </a:bodyPr>
            <a:lstStyle>
              <a:lvl1pPr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0163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80168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20332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160337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0605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5177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29749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4321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fr-FR" sz="2100">
                  <a:solidFill>
                    <a:srgbClr val="0000FF"/>
                  </a:solidFill>
                  <a:latin typeface="Times New Roman" charset="0"/>
                </a:rPr>
                <a:t>U</a:t>
              </a:r>
            </a:p>
          </p:txBody>
        </p:sp>
        <p:sp>
          <p:nvSpPr>
            <p:cNvPr id="83053" name="Line 109"/>
            <p:cNvSpPr>
              <a:spLocks noChangeShapeType="1"/>
            </p:cNvSpPr>
            <p:nvPr/>
          </p:nvSpPr>
          <p:spPr bwMode="auto">
            <a:xfrm>
              <a:off x="194" y="1896"/>
              <a:ext cx="336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83054" name="Line 110"/>
            <p:cNvSpPr>
              <a:spLocks noChangeShapeType="1"/>
            </p:cNvSpPr>
            <p:nvPr/>
          </p:nvSpPr>
          <p:spPr bwMode="auto">
            <a:xfrm>
              <a:off x="192" y="1992"/>
              <a:ext cx="336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0313" tIns="35157" rIns="70313" bIns="35157">
              <a:spAutoFit/>
            </a:bodyPr>
            <a:lstStyle/>
            <a:p>
              <a:endParaRPr lang="fr-FR"/>
            </a:p>
          </p:txBody>
        </p:sp>
      </p:grpSp>
      <p:sp>
        <p:nvSpPr>
          <p:cNvPr id="83055" name="Freeform 111"/>
          <p:cNvSpPr>
            <a:spLocks/>
          </p:cNvSpPr>
          <p:nvPr/>
        </p:nvSpPr>
        <p:spPr bwMode="auto">
          <a:xfrm>
            <a:off x="1549400" y="2770188"/>
            <a:ext cx="7112000" cy="254000"/>
          </a:xfrm>
          <a:custGeom>
            <a:avLst/>
            <a:gdLst>
              <a:gd name="T0" fmla="*/ 0 w 4480"/>
              <a:gd name="T1" fmla="*/ 74 h 160"/>
              <a:gd name="T2" fmla="*/ 4480 w 4480"/>
              <a:gd name="T3" fmla="*/ 0 h 160"/>
              <a:gd name="T4" fmla="*/ 4480 w 4480"/>
              <a:gd name="T5" fmla="*/ 160 h 160"/>
              <a:gd name="T6" fmla="*/ 0 w 4480"/>
              <a:gd name="T7" fmla="*/ 74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480" h="160">
                <a:moveTo>
                  <a:pt x="0" y="74"/>
                </a:moveTo>
                <a:lnTo>
                  <a:pt x="4480" y="0"/>
                </a:lnTo>
                <a:lnTo>
                  <a:pt x="4480" y="160"/>
                </a:lnTo>
                <a:lnTo>
                  <a:pt x="0" y="74"/>
                </a:lnTo>
                <a:close/>
              </a:path>
            </a:pathLst>
          </a:custGeom>
          <a:solidFill>
            <a:srgbClr val="E6E6E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grpSp>
        <p:nvGrpSpPr>
          <p:cNvPr id="83065" name="Group 121"/>
          <p:cNvGrpSpPr>
            <a:grpSpLocks/>
          </p:cNvGrpSpPr>
          <p:nvPr/>
        </p:nvGrpSpPr>
        <p:grpSpPr bwMode="auto">
          <a:xfrm>
            <a:off x="625475" y="4060949"/>
            <a:ext cx="7756525" cy="733425"/>
            <a:chOff x="394" y="2812"/>
            <a:chExt cx="4886" cy="462"/>
          </a:xfrm>
        </p:grpSpPr>
        <p:pic>
          <p:nvPicPr>
            <p:cNvPr id="83057" name="Picture 113" descr="&#10;Image 244.png                                                  000E498AMacintosh HD                   C3E3631A: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7" y="2820"/>
              <a:ext cx="473" cy="2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3058" name="Rectangle 114"/>
            <p:cNvSpPr>
              <a:spLocks noChangeArrowheads="1"/>
            </p:cNvSpPr>
            <p:nvPr/>
          </p:nvSpPr>
          <p:spPr bwMode="auto">
            <a:xfrm>
              <a:off x="394" y="2812"/>
              <a:ext cx="4418" cy="4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FontTx/>
                <a:buChar char="•"/>
              </a:pPr>
              <a:r>
                <a:rPr lang="fr-FR"/>
                <a:t> Comment varie la contrainte de frottement sur la plaque</a:t>
              </a:r>
              <a:br>
                <a:rPr lang="fr-FR"/>
              </a:br>
              <a:r>
                <a:rPr lang="fr-FR"/>
                <a:t>	dans les deux zones ?</a:t>
              </a:r>
            </a:p>
          </p:txBody>
        </p:sp>
      </p:grpSp>
      <p:sp>
        <p:nvSpPr>
          <p:cNvPr id="83059" name="Text Box 115"/>
          <p:cNvSpPr txBox="1">
            <a:spLocks noChangeArrowheads="1"/>
          </p:cNvSpPr>
          <p:nvPr/>
        </p:nvSpPr>
        <p:spPr bwMode="auto">
          <a:xfrm>
            <a:off x="622300" y="4730874"/>
            <a:ext cx="440690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fr-FR"/>
              <a:t> Où se situe la zone de transition ?</a:t>
            </a:r>
          </a:p>
        </p:txBody>
      </p:sp>
      <p:sp>
        <p:nvSpPr>
          <p:cNvPr id="83060" name="Text Box 116"/>
          <p:cNvSpPr txBox="1">
            <a:spLocks noChangeArrowheads="1"/>
          </p:cNvSpPr>
          <p:nvPr/>
        </p:nvSpPr>
        <p:spPr bwMode="auto">
          <a:xfrm>
            <a:off x="1907704" y="3048000"/>
            <a:ext cx="1117600" cy="669925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FR" sz="1800"/>
              <a:t>Zone</a:t>
            </a:r>
            <a:br>
              <a:rPr lang="fr-FR" sz="1800"/>
            </a:br>
            <a:r>
              <a:rPr lang="fr-FR" sz="1800"/>
              <a:t>laminaire</a:t>
            </a:r>
          </a:p>
        </p:txBody>
      </p:sp>
      <p:sp>
        <p:nvSpPr>
          <p:cNvPr id="83061" name="Text Box 117"/>
          <p:cNvSpPr txBox="1">
            <a:spLocks noChangeArrowheads="1"/>
          </p:cNvSpPr>
          <p:nvPr/>
        </p:nvSpPr>
        <p:spPr bwMode="auto">
          <a:xfrm>
            <a:off x="4324350" y="3048000"/>
            <a:ext cx="1174750" cy="669925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FR" sz="1800"/>
              <a:t>Zone de </a:t>
            </a:r>
            <a:br>
              <a:rPr lang="fr-FR" sz="1800"/>
            </a:br>
            <a:r>
              <a:rPr lang="fr-FR" sz="1800"/>
              <a:t>transition</a:t>
            </a:r>
          </a:p>
        </p:txBody>
      </p:sp>
      <p:sp>
        <p:nvSpPr>
          <p:cNvPr id="83062" name="Text Box 118"/>
          <p:cNvSpPr txBox="1">
            <a:spLocks noChangeArrowheads="1"/>
          </p:cNvSpPr>
          <p:nvPr/>
        </p:nvSpPr>
        <p:spPr bwMode="auto">
          <a:xfrm>
            <a:off x="6553200" y="3048000"/>
            <a:ext cx="1290638" cy="669925"/>
          </a:xfrm>
          <a:prstGeom prst="rect">
            <a:avLst/>
          </a:prstGeom>
          <a:solidFill>
            <a:srgbClr val="FF99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FR" sz="1800"/>
              <a:t>Zone</a:t>
            </a:r>
            <a:br>
              <a:rPr lang="fr-FR" sz="1800"/>
            </a:br>
            <a:r>
              <a:rPr lang="fr-FR" sz="1800"/>
              <a:t>turbulente</a:t>
            </a:r>
          </a:p>
        </p:txBody>
      </p:sp>
      <p:sp>
        <p:nvSpPr>
          <p:cNvPr id="83063" name="Text Box 119"/>
          <p:cNvSpPr txBox="1">
            <a:spLocks noChangeArrowheads="1"/>
          </p:cNvSpPr>
          <p:nvPr/>
        </p:nvSpPr>
        <p:spPr bwMode="auto">
          <a:xfrm>
            <a:off x="625475" y="5111874"/>
            <a:ext cx="5224463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fr-FR"/>
              <a:t> Quelle est la force totale sur la plaque ?</a:t>
            </a:r>
          </a:p>
        </p:txBody>
      </p:sp>
      <p:grpSp>
        <p:nvGrpSpPr>
          <p:cNvPr id="83069" name="Group 125"/>
          <p:cNvGrpSpPr>
            <a:grpSpLocks/>
          </p:cNvGrpSpPr>
          <p:nvPr/>
        </p:nvGrpSpPr>
        <p:grpSpPr bwMode="auto">
          <a:xfrm>
            <a:off x="625475" y="3645024"/>
            <a:ext cx="5259388" cy="412750"/>
            <a:chOff x="394" y="2388"/>
            <a:chExt cx="3313" cy="260"/>
          </a:xfrm>
        </p:grpSpPr>
        <p:sp>
          <p:nvSpPr>
            <p:cNvPr id="83056" name="Text Box 112"/>
            <p:cNvSpPr txBox="1">
              <a:spLocks noChangeArrowheads="1"/>
            </p:cNvSpPr>
            <p:nvPr/>
          </p:nvSpPr>
          <p:spPr bwMode="auto">
            <a:xfrm>
              <a:off x="394" y="2388"/>
              <a:ext cx="3313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FontTx/>
                <a:buChar char="•"/>
              </a:pPr>
              <a:r>
                <a:rPr lang="fr-FR"/>
                <a:t> Comment varie       dans les deux zones ?</a:t>
              </a:r>
            </a:p>
          </p:txBody>
        </p:sp>
        <p:pic>
          <p:nvPicPr>
            <p:cNvPr id="83068" name="Picture 124" descr="&#10;Image 297.png                                                  000E498AMacintosh HD                   C3E3631A: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6" y="2432"/>
              <a:ext cx="351" cy="2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3074" name="Group 130"/>
          <p:cNvGrpSpPr>
            <a:grpSpLocks/>
          </p:cNvGrpSpPr>
          <p:nvPr/>
        </p:nvGrpSpPr>
        <p:grpSpPr bwMode="auto">
          <a:xfrm>
            <a:off x="138113" y="5588674"/>
            <a:ext cx="5740399" cy="1223964"/>
            <a:chOff x="-48" y="3588"/>
            <a:chExt cx="3616" cy="771"/>
          </a:xfrm>
        </p:grpSpPr>
        <p:pic>
          <p:nvPicPr>
            <p:cNvPr id="83071" name="Picture 127" descr="&#10;Image 299.png                                                  000E498AMacintosh HD                   C3E3631A: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" y="3770"/>
              <a:ext cx="2326" cy="3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3072" name="Text Box 128"/>
            <p:cNvSpPr txBox="1">
              <a:spLocks noChangeArrowheads="1"/>
            </p:cNvSpPr>
            <p:nvPr/>
          </p:nvSpPr>
          <p:spPr bwMode="auto">
            <a:xfrm>
              <a:off x="250" y="3588"/>
              <a:ext cx="1805" cy="25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>
                  <a:solidFill>
                    <a:srgbClr val="FFFFFF"/>
                  </a:solidFill>
                </a:rPr>
                <a:t>Rappel : Navier-Stokes</a:t>
              </a:r>
            </a:p>
          </p:txBody>
        </p:sp>
        <p:sp>
          <p:nvSpPr>
            <p:cNvPr id="83073" name="Text Box 129"/>
            <p:cNvSpPr txBox="1">
              <a:spLocks noChangeArrowheads="1"/>
            </p:cNvSpPr>
            <p:nvPr/>
          </p:nvSpPr>
          <p:spPr bwMode="auto">
            <a:xfrm>
              <a:off x="-48" y="4107"/>
              <a:ext cx="3616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/>
                <a:t>Ecoulement entièrement </a:t>
              </a:r>
              <a:r>
                <a:rPr lang="fr-FR" b="1"/>
                <a:t>défini par le Reynolds</a:t>
              </a:r>
            </a:p>
          </p:txBody>
        </p:sp>
      </p:grpSp>
      <p:grpSp>
        <p:nvGrpSpPr>
          <p:cNvPr id="83076" name="Group 132"/>
          <p:cNvGrpSpPr>
            <a:grpSpLocks/>
          </p:cNvGrpSpPr>
          <p:nvPr/>
        </p:nvGrpSpPr>
        <p:grpSpPr bwMode="auto">
          <a:xfrm>
            <a:off x="3200400" y="2336800"/>
            <a:ext cx="566738" cy="520700"/>
            <a:chOff x="2016" y="1473"/>
            <a:chExt cx="357" cy="328"/>
          </a:xfrm>
        </p:grpSpPr>
        <p:sp>
          <p:nvSpPr>
            <p:cNvPr id="83077" name="Line 133"/>
            <p:cNvSpPr>
              <a:spLocks noChangeShapeType="1"/>
            </p:cNvSpPr>
            <p:nvPr/>
          </p:nvSpPr>
          <p:spPr bwMode="auto">
            <a:xfrm flipV="1">
              <a:off x="2026" y="1473"/>
              <a:ext cx="0" cy="32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3078" name="Text Box 134"/>
            <p:cNvSpPr txBox="1">
              <a:spLocks noChangeArrowheads="1"/>
            </p:cNvSpPr>
            <p:nvPr/>
          </p:nvSpPr>
          <p:spPr bwMode="auto">
            <a:xfrm>
              <a:off x="2016" y="1489"/>
              <a:ext cx="357" cy="2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1800">
                  <a:solidFill>
                    <a:srgbClr val="FF0000"/>
                  </a:solidFill>
                  <a:latin typeface="Symbol" charset="0"/>
                </a:rPr>
                <a:t>d</a:t>
              </a:r>
              <a:r>
                <a:rPr lang="fr-FR" sz="1800">
                  <a:solidFill>
                    <a:srgbClr val="FF0000"/>
                  </a:solidFill>
                </a:rPr>
                <a:t>(</a:t>
              </a:r>
              <a:r>
                <a:rPr lang="fr-FR" sz="1800">
                  <a:solidFill>
                    <a:srgbClr val="0000FF"/>
                  </a:solidFill>
                </a:rPr>
                <a:t>x</a:t>
              </a:r>
              <a:r>
                <a:rPr lang="fr-FR" sz="1800">
                  <a:solidFill>
                    <a:srgbClr val="FF0000"/>
                  </a:solidFill>
                </a:rPr>
                <a:t>)</a:t>
              </a:r>
            </a:p>
          </p:txBody>
        </p:sp>
      </p:grpSp>
      <p:grpSp>
        <p:nvGrpSpPr>
          <p:cNvPr id="3" name="Grouper 2"/>
          <p:cNvGrpSpPr/>
          <p:nvPr/>
        </p:nvGrpSpPr>
        <p:grpSpPr>
          <a:xfrm>
            <a:off x="6012160" y="5373216"/>
            <a:ext cx="2987824" cy="1196752"/>
            <a:chOff x="6156176" y="5373216"/>
            <a:chExt cx="2987824" cy="1196752"/>
          </a:xfrm>
        </p:grpSpPr>
        <p:grpSp>
          <p:nvGrpSpPr>
            <p:cNvPr id="83075" name="Group 131"/>
            <p:cNvGrpSpPr>
              <a:grpSpLocks/>
            </p:cNvGrpSpPr>
            <p:nvPr/>
          </p:nvGrpSpPr>
          <p:grpSpPr bwMode="auto">
            <a:xfrm>
              <a:off x="6156895" y="5431731"/>
              <a:ext cx="2894013" cy="1062037"/>
              <a:chOff x="3833" y="3603"/>
              <a:chExt cx="1823" cy="669"/>
            </a:xfrm>
          </p:grpSpPr>
          <p:sp>
            <p:nvSpPr>
              <p:cNvPr id="83066" name="Text Box 122"/>
              <p:cNvSpPr txBox="1">
                <a:spLocks noChangeArrowheads="1"/>
              </p:cNvSpPr>
              <p:nvPr/>
            </p:nvSpPr>
            <p:spPr bwMode="auto">
              <a:xfrm>
                <a:off x="3833" y="3603"/>
                <a:ext cx="1823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r-FR"/>
                  <a:t>On définit en chaque x: </a:t>
                </a:r>
              </a:p>
            </p:txBody>
          </p:sp>
          <p:pic>
            <p:nvPicPr>
              <p:cNvPr id="83070" name="Picture 126" descr="&#10;Image 298.png                                                  000E498AMacintosh HD                   C3E3631A: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36" y="3815"/>
                <a:ext cx="1471" cy="4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" name="Rectangle 1"/>
            <p:cNvSpPr/>
            <p:nvPr/>
          </p:nvSpPr>
          <p:spPr bwMode="auto">
            <a:xfrm>
              <a:off x="6156176" y="5373216"/>
              <a:ext cx="2987824" cy="1196752"/>
            </a:xfrm>
            <a:prstGeom prst="rect">
              <a:avLst/>
            </a:prstGeom>
            <a:noFill/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charset="0"/>
                <a:ea typeface="ＭＳ Ｐゴシック" charset="0"/>
              </a:endParaRPr>
            </a:p>
          </p:txBody>
        </p:sp>
      </p:grpSp>
      <p:grpSp>
        <p:nvGrpSpPr>
          <p:cNvPr id="4" name="Grouper 3"/>
          <p:cNvGrpSpPr/>
          <p:nvPr/>
        </p:nvGrpSpPr>
        <p:grpSpPr>
          <a:xfrm>
            <a:off x="3229248" y="2852936"/>
            <a:ext cx="1151310" cy="402208"/>
            <a:chOff x="3229248" y="2852936"/>
            <a:chExt cx="1151310" cy="402208"/>
          </a:xfrm>
        </p:grpSpPr>
        <p:sp>
          <p:nvSpPr>
            <p:cNvPr id="132" name="Line 124"/>
            <p:cNvSpPr>
              <a:spLocks noChangeShapeType="1"/>
            </p:cNvSpPr>
            <p:nvPr/>
          </p:nvSpPr>
          <p:spPr bwMode="auto">
            <a:xfrm flipV="1">
              <a:off x="3229248" y="2852936"/>
              <a:ext cx="1130300" cy="0"/>
            </a:xfrm>
            <a:prstGeom prst="line">
              <a:avLst/>
            </a:prstGeom>
            <a:noFill/>
            <a:ln w="38100" cmpd="sng">
              <a:solidFill>
                <a:schemeClr val="accent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pic>
          <p:nvPicPr>
            <p:cNvPr id="133" name="Picture 223" descr="&#10;Image 300.png                                                  000E498AMacintosh HD                   C3E3631A: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1920" y="2924944"/>
              <a:ext cx="528638" cy="330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er 11"/>
          <p:cNvGrpSpPr/>
          <p:nvPr/>
        </p:nvGrpSpPr>
        <p:grpSpPr>
          <a:xfrm>
            <a:off x="1547664" y="2852936"/>
            <a:ext cx="7344816" cy="400110"/>
            <a:chOff x="1547664" y="2852936"/>
            <a:chExt cx="7344816" cy="400110"/>
          </a:xfrm>
        </p:grpSpPr>
        <p:cxnSp>
          <p:nvCxnSpPr>
            <p:cNvPr id="6" name="Connecteur droit 5"/>
            <p:cNvCxnSpPr/>
            <p:nvPr/>
          </p:nvCxnSpPr>
          <p:spPr bwMode="auto">
            <a:xfrm>
              <a:off x="1547664" y="2893330"/>
              <a:ext cx="7344816" cy="0"/>
            </a:xfrm>
            <a:prstGeom prst="line">
              <a:avLst/>
            </a:prstGeom>
            <a:solidFill>
              <a:schemeClr val="accent1"/>
            </a:solidFill>
            <a:ln w="349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grpSp>
          <p:nvGrpSpPr>
            <p:cNvPr id="11" name="Grouper 10"/>
            <p:cNvGrpSpPr/>
            <p:nvPr/>
          </p:nvGrpSpPr>
          <p:grpSpPr>
            <a:xfrm>
              <a:off x="3059832" y="2852936"/>
              <a:ext cx="327500" cy="400110"/>
              <a:chOff x="3059832" y="2852936"/>
              <a:chExt cx="327500" cy="400110"/>
            </a:xfrm>
          </p:grpSpPr>
          <p:sp>
            <p:nvSpPr>
              <p:cNvPr id="7" name="ZoneTexte 6"/>
              <p:cNvSpPr txBox="1"/>
              <p:nvPr/>
            </p:nvSpPr>
            <p:spPr>
              <a:xfrm>
                <a:off x="3059832" y="2852936"/>
                <a:ext cx="32750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>
                    <a:solidFill>
                      <a:srgbClr val="0000FF"/>
                    </a:solidFill>
                  </a:rPr>
                  <a:t>x</a:t>
                </a:r>
              </a:p>
            </p:txBody>
          </p:sp>
          <p:cxnSp>
            <p:nvCxnSpPr>
              <p:cNvPr id="9" name="Connecteur droit 8"/>
              <p:cNvCxnSpPr/>
              <p:nvPr/>
            </p:nvCxnSpPr>
            <p:spPr bwMode="auto">
              <a:xfrm>
                <a:off x="3219723" y="2881511"/>
                <a:ext cx="0" cy="115441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8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500" fill="hold"/>
                                        <p:tgtEl>
                                          <p:spTgt spid="8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500" fill="hold"/>
                                        <p:tgtEl>
                                          <p:spTgt spid="82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500" fill="hold"/>
                                        <p:tgtEl>
                                          <p:spTgt spid="83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5" presetClass="emph" presetSubtype="0" repeatCount="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51" grpId="0" animBg="1"/>
      <p:bldP spid="83059" grpId="0"/>
      <p:bldP spid="83061" grpId="0" animBg="1"/>
      <p:bldP spid="83063" grpId="0"/>
    </p:bldLst>
  </p:timing>
</p:sld>
</file>

<file path=ppt/theme/theme1.xml><?xml version="1.0" encoding="utf-8"?>
<a:theme xmlns:a="http://schemas.openxmlformats.org/drawingml/2006/main" name="EquationConservation">
  <a:themeElements>
    <a:clrScheme name="EquationConservation 3">
      <a:dk1>
        <a:srgbClr val="000000"/>
      </a:dk1>
      <a:lt1>
        <a:srgbClr val="FFFFCC"/>
      </a:lt1>
      <a:dk2>
        <a:srgbClr val="808000"/>
      </a:dk2>
      <a:lt2>
        <a:srgbClr val="666633"/>
      </a:lt2>
      <a:accent1>
        <a:srgbClr val="339933"/>
      </a:accent1>
      <a:accent2>
        <a:srgbClr val="800000"/>
      </a:accent2>
      <a:accent3>
        <a:srgbClr val="FFFFE2"/>
      </a:accent3>
      <a:accent4>
        <a:srgbClr val="000000"/>
      </a:accent4>
      <a:accent5>
        <a:srgbClr val="ADCAAD"/>
      </a:accent5>
      <a:accent6>
        <a:srgbClr val="730000"/>
      </a:accent6>
      <a:hlink>
        <a:srgbClr val="0033CC"/>
      </a:hlink>
      <a:folHlink>
        <a:srgbClr val="FFCC66"/>
      </a:folHlink>
    </a:clrScheme>
    <a:fontScheme name="EquationConservation">
      <a:majorFont>
        <a:latin typeface="Chalkboard"/>
        <a:ea typeface="ＭＳ Ｐゴシック"/>
        <a:cs typeface=""/>
      </a:majorFont>
      <a:minorFont>
        <a:latin typeface="Nimbus Roman No9 L"/>
        <a:ea typeface="ＭＳ Ｐゴシック"/>
        <a:cs typeface="Kochi Gothic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halkboard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halkboard" charset="0"/>
            <a:ea typeface="ＭＳ Ｐゴシック" charset="0"/>
          </a:defRPr>
        </a:defPPr>
      </a:lstStyle>
    </a:lnDef>
  </a:objectDefaults>
  <a:extraClrSchemeLst>
    <a:extraClrScheme>
      <a:clrScheme name="EquationConserv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quationConserv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quationConserv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quationConserv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quationConserv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quationConserv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quationConserv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47508</TotalTime>
  <Words>1339</Words>
  <Application>Microsoft Macintosh PowerPoint</Application>
  <PresentationFormat>Présentation à l'écran (4:3)</PresentationFormat>
  <Paragraphs>308</Paragraphs>
  <Slides>33</Slides>
  <Notes>1</Notes>
  <HiddenSlides>0</HiddenSlides>
  <MMClips>3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33</vt:i4>
      </vt:variant>
    </vt:vector>
  </HeadingPairs>
  <TitlesOfParts>
    <vt:vector size="34" baseType="lpstr">
      <vt:lpstr>EquationConservation</vt:lpstr>
      <vt:lpstr>Présentation PowerPoint</vt:lpstr>
      <vt:lpstr>Origine, motivations</vt:lpstr>
      <vt:lpstr>Démarche</vt:lpstr>
      <vt:lpstr>Plaque plane : observations</vt:lpstr>
      <vt:lpstr>Formation au bord d’attaque</vt:lpstr>
      <vt:lpstr>Croissance de la CL</vt:lpstr>
      <vt:lpstr>CL turbulente : une moyenne</vt:lpstr>
      <vt:lpstr>Les forces visqueuses sont localisées</vt:lpstr>
      <vt:lpstr>Quelles grandeurs quantifiables ?</vt:lpstr>
      <vt:lpstr>Epaisseur couche limite laminaire</vt:lpstr>
      <vt:lpstr>Couche limite turbulente</vt:lpstr>
      <vt:lpstr>Zone de transition</vt:lpstr>
      <vt:lpstr>Synthèse épaisseur couche limite</vt:lpstr>
      <vt:lpstr>Contrainte tangentielle (laminaire)</vt:lpstr>
      <vt:lpstr>Contrainte tangentielle (laminaire)</vt:lpstr>
      <vt:lpstr>Contrainte tangentielle (turbulent)</vt:lpstr>
      <vt:lpstr>Trainée sur la plaque : ordre de grandeur</vt:lpstr>
      <vt:lpstr>Trainée sur la plaque : la vérité</vt:lpstr>
      <vt:lpstr>Longueur d’entrée dans un tube</vt:lpstr>
      <vt:lpstr>Cas des souffleries</vt:lpstr>
      <vt:lpstr>Equations de Prandtl</vt:lpstr>
      <vt:lpstr>Equations de Prandtl</vt:lpstr>
      <vt:lpstr>Méthode de calcul de la couche limite</vt:lpstr>
      <vt:lpstr>Force sur un corps solide</vt:lpstr>
      <vt:lpstr>Décollement de la couche limite</vt:lpstr>
      <vt:lpstr>Décollement de la CL et sillage</vt:lpstr>
      <vt:lpstr>Pourquoi la CL décolle ?</vt:lpstr>
      <vt:lpstr>Trainée sur un obstacle</vt:lpstr>
      <vt:lpstr>Applications aérodynamiques</vt:lpstr>
      <vt:lpstr>Coefficient de trainée</vt:lpstr>
      <vt:lpstr>Comment mesure-t’on CD ?</vt:lpstr>
      <vt:lpstr>Présentation PowerPoint</vt:lpstr>
      <vt:lpstr>Présentation PowerPoint</vt:lpstr>
    </vt:vector>
  </TitlesOfParts>
  <Manager/>
  <Company>emac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Couche limite</dc:title>
  <dc:subject/>
  <dc:creator>Olivier LOUISNARD</dc:creator>
  <cp:keywords/>
  <dc:description/>
  <cp:lastModifiedBy>Olivier LOUISNARD</cp:lastModifiedBy>
  <cp:revision>277</cp:revision>
  <dcterms:created xsi:type="dcterms:W3CDTF">2009-12-16T05:46:43Z</dcterms:created>
  <dcterms:modified xsi:type="dcterms:W3CDTF">2018-11-15T12:14:08Z</dcterms:modified>
  <cp:category/>
</cp:coreProperties>
</file>